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9" d="100"/>
          <a:sy n="69" d="100"/>
        </p:scale>
        <p:origin x="567"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8F60BA-E7CB-4A7C-B9C7-5A400EF10987}"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DC515-5D0E-45C8-893C-8A1CAC2F5731}" type="slidenum">
              <a:rPr lang="en-US" smtClean="0"/>
              <a:t>‹#›</a:t>
            </a:fld>
            <a:endParaRPr lang="en-US"/>
          </a:p>
        </p:txBody>
      </p:sp>
    </p:spTree>
    <p:extLst>
      <p:ext uri="{BB962C8B-B14F-4D97-AF65-F5344CB8AC3E}">
        <p14:creationId xmlns:p14="http://schemas.microsoft.com/office/powerpoint/2010/main" val="568227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8F60BA-E7CB-4A7C-B9C7-5A400EF10987}"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DC515-5D0E-45C8-893C-8A1CAC2F5731}" type="slidenum">
              <a:rPr lang="en-US" smtClean="0"/>
              <a:t>‹#›</a:t>
            </a:fld>
            <a:endParaRPr lang="en-US"/>
          </a:p>
        </p:txBody>
      </p:sp>
    </p:spTree>
    <p:extLst>
      <p:ext uri="{BB962C8B-B14F-4D97-AF65-F5344CB8AC3E}">
        <p14:creationId xmlns:p14="http://schemas.microsoft.com/office/powerpoint/2010/main" val="3791549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8F60BA-E7CB-4A7C-B9C7-5A400EF10987}"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DC515-5D0E-45C8-893C-8A1CAC2F5731}" type="slidenum">
              <a:rPr lang="en-US" smtClean="0"/>
              <a:t>‹#›</a:t>
            </a:fld>
            <a:endParaRPr lang="en-US"/>
          </a:p>
        </p:txBody>
      </p:sp>
    </p:spTree>
    <p:extLst>
      <p:ext uri="{BB962C8B-B14F-4D97-AF65-F5344CB8AC3E}">
        <p14:creationId xmlns:p14="http://schemas.microsoft.com/office/powerpoint/2010/main" val="3249340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8F60BA-E7CB-4A7C-B9C7-5A400EF10987}"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DC515-5D0E-45C8-893C-8A1CAC2F5731}" type="slidenum">
              <a:rPr lang="en-US" smtClean="0"/>
              <a:t>‹#›</a:t>
            </a:fld>
            <a:endParaRPr lang="en-US"/>
          </a:p>
        </p:txBody>
      </p:sp>
    </p:spTree>
    <p:extLst>
      <p:ext uri="{BB962C8B-B14F-4D97-AF65-F5344CB8AC3E}">
        <p14:creationId xmlns:p14="http://schemas.microsoft.com/office/powerpoint/2010/main" val="333432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98F60BA-E7CB-4A7C-B9C7-5A400EF10987}"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DC515-5D0E-45C8-893C-8A1CAC2F5731}" type="slidenum">
              <a:rPr lang="en-US" smtClean="0"/>
              <a:t>‹#›</a:t>
            </a:fld>
            <a:endParaRPr lang="en-US"/>
          </a:p>
        </p:txBody>
      </p:sp>
    </p:spTree>
    <p:extLst>
      <p:ext uri="{BB962C8B-B14F-4D97-AF65-F5344CB8AC3E}">
        <p14:creationId xmlns:p14="http://schemas.microsoft.com/office/powerpoint/2010/main" val="3522011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8F60BA-E7CB-4A7C-B9C7-5A400EF10987}"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DDC515-5D0E-45C8-893C-8A1CAC2F5731}" type="slidenum">
              <a:rPr lang="en-US" smtClean="0"/>
              <a:t>‹#›</a:t>
            </a:fld>
            <a:endParaRPr lang="en-US"/>
          </a:p>
        </p:txBody>
      </p:sp>
    </p:spTree>
    <p:extLst>
      <p:ext uri="{BB962C8B-B14F-4D97-AF65-F5344CB8AC3E}">
        <p14:creationId xmlns:p14="http://schemas.microsoft.com/office/powerpoint/2010/main" val="2644911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8F60BA-E7CB-4A7C-B9C7-5A400EF10987}" type="datetimeFigureOut">
              <a:rPr lang="en-US" smtClean="0"/>
              <a:t>10/18/2017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DDC515-5D0E-45C8-893C-8A1CAC2F5731}" type="slidenum">
              <a:rPr lang="en-US" smtClean="0"/>
              <a:t>‹#›</a:t>
            </a:fld>
            <a:endParaRPr lang="en-US"/>
          </a:p>
        </p:txBody>
      </p:sp>
    </p:spTree>
    <p:extLst>
      <p:ext uri="{BB962C8B-B14F-4D97-AF65-F5344CB8AC3E}">
        <p14:creationId xmlns:p14="http://schemas.microsoft.com/office/powerpoint/2010/main" val="348062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8F60BA-E7CB-4A7C-B9C7-5A400EF10987}" type="datetimeFigureOut">
              <a:rPr lang="en-US" smtClean="0"/>
              <a:t>10/18/2017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DDC515-5D0E-45C8-893C-8A1CAC2F5731}" type="slidenum">
              <a:rPr lang="en-US" smtClean="0"/>
              <a:t>‹#›</a:t>
            </a:fld>
            <a:endParaRPr lang="en-US"/>
          </a:p>
        </p:txBody>
      </p:sp>
    </p:spTree>
    <p:extLst>
      <p:ext uri="{BB962C8B-B14F-4D97-AF65-F5344CB8AC3E}">
        <p14:creationId xmlns:p14="http://schemas.microsoft.com/office/powerpoint/2010/main" val="3617525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8F60BA-E7CB-4A7C-B9C7-5A400EF10987}" type="datetimeFigureOut">
              <a:rPr lang="en-US" smtClean="0"/>
              <a:t>10/18/2017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DDC515-5D0E-45C8-893C-8A1CAC2F5731}" type="slidenum">
              <a:rPr lang="en-US" smtClean="0"/>
              <a:t>‹#›</a:t>
            </a:fld>
            <a:endParaRPr lang="en-US"/>
          </a:p>
        </p:txBody>
      </p:sp>
    </p:spTree>
    <p:extLst>
      <p:ext uri="{BB962C8B-B14F-4D97-AF65-F5344CB8AC3E}">
        <p14:creationId xmlns:p14="http://schemas.microsoft.com/office/powerpoint/2010/main" val="4143693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98F60BA-E7CB-4A7C-B9C7-5A400EF10987}"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DDC515-5D0E-45C8-893C-8A1CAC2F5731}" type="slidenum">
              <a:rPr lang="en-US" smtClean="0"/>
              <a:t>‹#›</a:t>
            </a:fld>
            <a:endParaRPr lang="en-US"/>
          </a:p>
        </p:txBody>
      </p:sp>
    </p:spTree>
    <p:extLst>
      <p:ext uri="{BB962C8B-B14F-4D97-AF65-F5344CB8AC3E}">
        <p14:creationId xmlns:p14="http://schemas.microsoft.com/office/powerpoint/2010/main" val="73674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98F60BA-E7CB-4A7C-B9C7-5A400EF10987}"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DDC515-5D0E-45C8-893C-8A1CAC2F5731}" type="slidenum">
              <a:rPr lang="en-US" smtClean="0"/>
              <a:t>‹#›</a:t>
            </a:fld>
            <a:endParaRPr lang="en-US"/>
          </a:p>
        </p:txBody>
      </p:sp>
    </p:spTree>
    <p:extLst>
      <p:ext uri="{BB962C8B-B14F-4D97-AF65-F5344CB8AC3E}">
        <p14:creationId xmlns:p14="http://schemas.microsoft.com/office/powerpoint/2010/main" val="315732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8F60BA-E7CB-4A7C-B9C7-5A400EF10987}" type="datetimeFigureOut">
              <a:rPr lang="en-US" smtClean="0"/>
              <a:t>10/18/2017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DDC515-5D0E-45C8-893C-8A1CAC2F5731}" type="slidenum">
              <a:rPr lang="en-US" smtClean="0"/>
              <a:t>‹#›</a:t>
            </a:fld>
            <a:endParaRPr lang="en-US"/>
          </a:p>
        </p:txBody>
      </p:sp>
    </p:spTree>
    <p:extLst>
      <p:ext uri="{BB962C8B-B14F-4D97-AF65-F5344CB8AC3E}">
        <p14:creationId xmlns:p14="http://schemas.microsoft.com/office/powerpoint/2010/main" val="1127917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55321670"/>
              </p:ext>
            </p:extLst>
          </p:nvPr>
        </p:nvGraphicFramePr>
        <p:xfrm>
          <a:off x="553605" y="782011"/>
          <a:ext cx="2255982" cy="2926080"/>
        </p:xfrm>
        <a:graphic>
          <a:graphicData uri="http://schemas.openxmlformats.org/drawingml/2006/table">
            <a:tbl>
              <a:tblPr firstRow="1" bandRow="1">
                <a:tableStyleId>{5C22544A-7EE6-4342-B048-85BDC9FD1C3A}</a:tableStyleId>
              </a:tblPr>
              <a:tblGrid>
                <a:gridCol w="2255982">
                  <a:extLst>
                    <a:ext uri="{9D8B030D-6E8A-4147-A177-3AD203B41FA5}">
                      <a16:colId xmlns:a16="http://schemas.microsoft.com/office/drawing/2014/main" val="120343053"/>
                    </a:ext>
                  </a:extLst>
                </a:gridCol>
              </a:tblGrid>
              <a:tr h="305762">
                <a:tc>
                  <a:txBody>
                    <a:bodyPr/>
                    <a:lstStyle/>
                    <a:p>
                      <a:pPr algn="ctr"/>
                      <a:r>
                        <a:rPr lang="en-US" dirty="0" smtClean="0"/>
                        <a:t>Customer</a:t>
                      </a:r>
                      <a:endParaRPr lang="en-US" dirty="0"/>
                    </a:p>
                  </a:txBody>
                  <a:tcPr/>
                </a:tc>
                <a:extLst>
                  <a:ext uri="{0D108BD9-81ED-4DB2-BD59-A6C34878D82A}">
                    <a16:rowId xmlns:a16="http://schemas.microsoft.com/office/drawing/2014/main" val="2379896189"/>
                  </a:ext>
                </a:extLst>
              </a:tr>
              <a:tr h="305762">
                <a:tc>
                  <a:txBody>
                    <a:bodyPr/>
                    <a:lstStyle/>
                    <a:p>
                      <a:pPr algn="ctr"/>
                      <a:r>
                        <a:rPr lang="en-US" dirty="0" err="1" smtClean="0"/>
                        <a:t>CustomerID</a:t>
                      </a:r>
                      <a:r>
                        <a:rPr lang="en-US" dirty="0" smtClean="0"/>
                        <a:t> (PK)</a:t>
                      </a:r>
                      <a:endParaRPr lang="en-US" dirty="0"/>
                    </a:p>
                  </a:txBody>
                  <a:tcPr/>
                </a:tc>
                <a:extLst>
                  <a:ext uri="{0D108BD9-81ED-4DB2-BD59-A6C34878D82A}">
                    <a16:rowId xmlns:a16="http://schemas.microsoft.com/office/drawing/2014/main" val="320216242"/>
                  </a:ext>
                </a:extLst>
              </a:tr>
              <a:tr h="305762">
                <a:tc>
                  <a:txBody>
                    <a:bodyPr/>
                    <a:lstStyle/>
                    <a:p>
                      <a:pPr algn="ctr"/>
                      <a:r>
                        <a:rPr lang="en-US" dirty="0" err="1" smtClean="0"/>
                        <a:t>FirstName</a:t>
                      </a:r>
                      <a:endParaRPr lang="en-US" dirty="0"/>
                    </a:p>
                  </a:txBody>
                  <a:tcPr/>
                </a:tc>
                <a:extLst>
                  <a:ext uri="{0D108BD9-81ED-4DB2-BD59-A6C34878D82A}">
                    <a16:rowId xmlns:a16="http://schemas.microsoft.com/office/drawing/2014/main" val="3720644851"/>
                  </a:ext>
                </a:extLst>
              </a:tr>
              <a:tr h="305762">
                <a:tc>
                  <a:txBody>
                    <a:bodyPr/>
                    <a:lstStyle/>
                    <a:p>
                      <a:pPr algn="ctr"/>
                      <a:r>
                        <a:rPr lang="en-US" dirty="0" err="1" smtClean="0"/>
                        <a:t>LastName</a:t>
                      </a:r>
                      <a:endParaRPr lang="en-US" dirty="0"/>
                    </a:p>
                  </a:txBody>
                  <a:tcPr/>
                </a:tc>
                <a:extLst>
                  <a:ext uri="{0D108BD9-81ED-4DB2-BD59-A6C34878D82A}">
                    <a16:rowId xmlns:a16="http://schemas.microsoft.com/office/drawing/2014/main" val="620066441"/>
                  </a:ext>
                </a:extLst>
              </a:tr>
              <a:tr h="305762">
                <a:tc>
                  <a:txBody>
                    <a:bodyPr/>
                    <a:lstStyle/>
                    <a:p>
                      <a:pPr algn="ctr"/>
                      <a:r>
                        <a:rPr lang="en-US" dirty="0" smtClean="0"/>
                        <a:t>Street</a:t>
                      </a:r>
                      <a:endParaRPr lang="en-US" dirty="0"/>
                    </a:p>
                  </a:txBody>
                  <a:tcPr/>
                </a:tc>
                <a:extLst>
                  <a:ext uri="{0D108BD9-81ED-4DB2-BD59-A6C34878D82A}">
                    <a16:rowId xmlns:a16="http://schemas.microsoft.com/office/drawing/2014/main" val="3948607697"/>
                  </a:ext>
                </a:extLst>
              </a:tr>
              <a:tr h="305762">
                <a:tc>
                  <a:txBody>
                    <a:bodyPr/>
                    <a:lstStyle/>
                    <a:p>
                      <a:pPr algn="ctr"/>
                      <a:r>
                        <a:rPr lang="en-US" dirty="0" smtClean="0"/>
                        <a:t>City</a:t>
                      </a:r>
                      <a:endParaRPr lang="en-US" dirty="0"/>
                    </a:p>
                  </a:txBody>
                  <a:tcPr/>
                </a:tc>
                <a:extLst>
                  <a:ext uri="{0D108BD9-81ED-4DB2-BD59-A6C34878D82A}">
                    <a16:rowId xmlns:a16="http://schemas.microsoft.com/office/drawing/2014/main" val="3117843492"/>
                  </a:ext>
                </a:extLst>
              </a:tr>
              <a:tr h="305762">
                <a:tc>
                  <a:txBody>
                    <a:bodyPr/>
                    <a:lstStyle/>
                    <a:p>
                      <a:pPr algn="ctr"/>
                      <a:r>
                        <a:rPr lang="en-US" dirty="0" smtClean="0"/>
                        <a:t>State</a:t>
                      </a:r>
                      <a:endParaRPr lang="en-US" dirty="0"/>
                    </a:p>
                  </a:txBody>
                  <a:tcPr/>
                </a:tc>
                <a:extLst>
                  <a:ext uri="{0D108BD9-81ED-4DB2-BD59-A6C34878D82A}">
                    <a16:rowId xmlns:a16="http://schemas.microsoft.com/office/drawing/2014/main" val="1534137458"/>
                  </a:ext>
                </a:extLst>
              </a:tr>
              <a:tr h="305762">
                <a:tc>
                  <a:txBody>
                    <a:bodyPr/>
                    <a:lstStyle/>
                    <a:p>
                      <a:pPr algn="ctr"/>
                      <a:r>
                        <a:rPr lang="en-US" dirty="0" smtClean="0"/>
                        <a:t>Country</a:t>
                      </a:r>
                      <a:endParaRPr lang="en-US" dirty="0"/>
                    </a:p>
                  </a:txBody>
                  <a:tcPr/>
                </a:tc>
                <a:extLst>
                  <a:ext uri="{0D108BD9-81ED-4DB2-BD59-A6C34878D82A}">
                    <a16:rowId xmlns:a16="http://schemas.microsoft.com/office/drawing/2014/main" val="2022915758"/>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31021827"/>
              </p:ext>
            </p:extLst>
          </p:nvPr>
        </p:nvGraphicFramePr>
        <p:xfrm>
          <a:off x="3861955" y="2531609"/>
          <a:ext cx="2297545" cy="2546928"/>
        </p:xfrm>
        <a:graphic>
          <a:graphicData uri="http://schemas.openxmlformats.org/drawingml/2006/table">
            <a:tbl>
              <a:tblPr firstRow="1" bandRow="1">
                <a:tableStyleId>{5C22544A-7EE6-4342-B048-85BDC9FD1C3A}</a:tableStyleId>
              </a:tblPr>
              <a:tblGrid>
                <a:gridCol w="2297545">
                  <a:extLst>
                    <a:ext uri="{9D8B030D-6E8A-4147-A177-3AD203B41FA5}">
                      <a16:colId xmlns:a16="http://schemas.microsoft.com/office/drawing/2014/main" val="1488380073"/>
                    </a:ext>
                  </a:extLst>
                </a:gridCol>
              </a:tblGrid>
              <a:tr h="424488">
                <a:tc>
                  <a:txBody>
                    <a:bodyPr/>
                    <a:lstStyle/>
                    <a:p>
                      <a:pPr algn="ctr"/>
                      <a:r>
                        <a:rPr lang="en-US" dirty="0" smtClean="0"/>
                        <a:t>Orders</a:t>
                      </a:r>
                      <a:endParaRPr lang="en-US" dirty="0"/>
                    </a:p>
                  </a:txBody>
                  <a:tcPr/>
                </a:tc>
                <a:extLst>
                  <a:ext uri="{0D108BD9-81ED-4DB2-BD59-A6C34878D82A}">
                    <a16:rowId xmlns:a16="http://schemas.microsoft.com/office/drawing/2014/main" val="1852334140"/>
                  </a:ext>
                </a:extLst>
              </a:tr>
              <a:tr h="424488">
                <a:tc>
                  <a:txBody>
                    <a:bodyPr/>
                    <a:lstStyle/>
                    <a:p>
                      <a:pPr algn="ctr"/>
                      <a:r>
                        <a:rPr lang="en-US" dirty="0" err="1" smtClean="0"/>
                        <a:t>OrderID</a:t>
                      </a:r>
                      <a:r>
                        <a:rPr lang="en-US" dirty="0" smtClean="0"/>
                        <a:t>(PK)</a:t>
                      </a:r>
                      <a:endParaRPr lang="en-US" dirty="0"/>
                    </a:p>
                  </a:txBody>
                  <a:tcPr/>
                </a:tc>
                <a:extLst>
                  <a:ext uri="{0D108BD9-81ED-4DB2-BD59-A6C34878D82A}">
                    <a16:rowId xmlns:a16="http://schemas.microsoft.com/office/drawing/2014/main" val="3952405109"/>
                  </a:ext>
                </a:extLst>
              </a:tr>
              <a:tr h="424488">
                <a:tc>
                  <a:txBody>
                    <a:bodyPr/>
                    <a:lstStyle/>
                    <a:p>
                      <a:pPr algn="ctr"/>
                      <a:r>
                        <a:rPr lang="en-US" dirty="0" err="1" smtClean="0"/>
                        <a:t>CustomerID</a:t>
                      </a:r>
                      <a:r>
                        <a:rPr lang="en-US" dirty="0" smtClean="0"/>
                        <a:t>(FK)</a:t>
                      </a:r>
                      <a:endParaRPr lang="en-US" dirty="0"/>
                    </a:p>
                  </a:txBody>
                  <a:tcPr/>
                </a:tc>
                <a:extLst>
                  <a:ext uri="{0D108BD9-81ED-4DB2-BD59-A6C34878D82A}">
                    <a16:rowId xmlns:a16="http://schemas.microsoft.com/office/drawing/2014/main" val="4062158408"/>
                  </a:ext>
                </a:extLst>
              </a:tr>
              <a:tr h="424488">
                <a:tc>
                  <a:txBody>
                    <a:bodyPr/>
                    <a:lstStyle/>
                    <a:p>
                      <a:pPr algn="ctr"/>
                      <a:r>
                        <a:rPr lang="en-US" dirty="0" err="1" smtClean="0"/>
                        <a:t>ProductID</a:t>
                      </a:r>
                      <a:r>
                        <a:rPr lang="en-US" dirty="0" smtClean="0"/>
                        <a:t>(FK)</a:t>
                      </a:r>
                      <a:endParaRPr lang="en-US" dirty="0"/>
                    </a:p>
                  </a:txBody>
                  <a:tcPr/>
                </a:tc>
                <a:extLst>
                  <a:ext uri="{0D108BD9-81ED-4DB2-BD59-A6C34878D82A}">
                    <a16:rowId xmlns:a16="http://schemas.microsoft.com/office/drawing/2014/main" val="2525438243"/>
                  </a:ext>
                </a:extLst>
              </a:tr>
              <a:tr h="424488">
                <a:tc>
                  <a:txBody>
                    <a:bodyPr/>
                    <a:lstStyle/>
                    <a:p>
                      <a:pPr algn="ctr"/>
                      <a:r>
                        <a:rPr lang="en-US" dirty="0" err="1" smtClean="0"/>
                        <a:t>OrderDate</a:t>
                      </a:r>
                      <a:endParaRPr lang="en-US" dirty="0"/>
                    </a:p>
                  </a:txBody>
                  <a:tcPr/>
                </a:tc>
                <a:extLst>
                  <a:ext uri="{0D108BD9-81ED-4DB2-BD59-A6C34878D82A}">
                    <a16:rowId xmlns:a16="http://schemas.microsoft.com/office/drawing/2014/main" val="2309789732"/>
                  </a:ext>
                </a:extLst>
              </a:tr>
              <a:tr h="424488">
                <a:tc>
                  <a:txBody>
                    <a:bodyPr/>
                    <a:lstStyle/>
                    <a:p>
                      <a:pPr algn="ctr"/>
                      <a:r>
                        <a:rPr lang="en-US" dirty="0" err="1" smtClean="0"/>
                        <a:t>OrderAmount</a:t>
                      </a:r>
                      <a:endParaRPr lang="en-US" dirty="0"/>
                    </a:p>
                  </a:txBody>
                  <a:tcPr/>
                </a:tc>
                <a:extLst>
                  <a:ext uri="{0D108BD9-81ED-4DB2-BD59-A6C34878D82A}">
                    <a16:rowId xmlns:a16="http://schemas.microsoft.com/office/drawing/2014/main" val="186341860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7522958"/>
              </p:ext>
            </p:extLst>
          </p:nvPr>
        </p:nvGraphicFramePr>
        <p:xfrm>
          <a:off x="6991930" y="518235"/>
          <a:ext cx="2062018" cy="2408922"/>
        </p:xfrm>
        <a:graphic>
          <a:graphicData uri="http://schemas.openxmlformats.org/drawingml/2006/table">
            <a:tbl>
              <a:tblPr firstRow="1" bandRow="1">
                <a:tableStyleId>{5C22544A-7EE6-4342-B048-85BDC9FD1C3A}</a:tableStyleId>
              </a:tblPr>
              <a:tblGrid>
                <a:gridCol w="2062018">
                  <a:extLst>
                    <a:ext uri="{9D8B030D-6E8A-4147-A177-3AD203B41FA5}">
                      <a16:colId xmlns:a16="http://schemas.microsoft.com/office/drawing/2014/main" val="1015972719"/>
                    </a:ext>
                  </a:extLst>
                </a:gridCol>
              </a:tblGrid>
              <a:tr h="401487">
                <a:tc>
                  <a:txBody>
                    <a:bodyPr/>
                    <a:lstStyle/>
                    <a:p>
                      <a:pPr algn="ctr"/>
                      <a:r>
                        <a:rPr lang="en-US" dirty="0" err="1" smtClean="0"/>
                        <a:t>OrderDetails</a:t>
                      </a:r>
                      <a:endParaRPr lang="en-US" dirty="0"/>
                    </a:p>
                  </a:txBody>
                  <a:tcPr/>
                </a:tc>
                <a:extLst>
                  <a:ext uri="{0D108BD9-81ED-4DB2-BD59-A6C34878D82A}">
                    <a16:rowId xmlns:a16="http://schemas.microsoft.com/office/drawing/2014/main" val="112319415"/>
                  </a:ext>
                </a:extLst>
              </a:tr>
              <a:tr h="401487">
                <a:tc>
                  <a:txBody>
                    <a:bodyPr/>
                    <a:lstStyle/>
                    <a:p>
                      <a:pPr algn="ctr"/>
                      <a:r>
                        <a:rPr lang="en-US" dirty="0" err="1" smtClean="0"/>
                        <a:t>OrderID</a:t>
                      </a:r>
                      <a:r>
                        <a:rPr lang="en-US" dirty="0" smtClean="0"/>
                        <a:t>(PK,</a:t>
                      </a:r>
                      <a:r>
                        <a:rPr lang="en-US" baseline="0" dirty="0" smtClean="0"/>
                        <a:t> FK</a:t>
                      </a:r>
                      <a:r>
                        <a:rPr lang="en-US" dirty="0" smtClean="0"/>
                        <a:t>)</a:t>
                      </a:r>
                      <a:endParaRPr lang="en-US" dirty="0"/>
                    </a:p>
                  </a:txBody>
                  <a:tcPr/>
                </a:tc>
                <a:extLst>
                  <a:ext uri="{0D108BD9-81ED-4DB2-BD59-A6C34878D82A}">
                    <a16:rowId xmlns:a16="http://schemas.microsoft.com/office/drawing/2014/main" val="2253549578"/>
                  </a:ext>
                </a:extLst>
              </a:tr>
              <a:tr h="401487">
                <a:tc>
                  <a:txBody>
                    <a:bodyPr/>
                    <a:lstStyle/>
                    <a:p>
                      <a:pPr algn="ctr"/>
                      <a:r>
                        <a:rPr lang="en-US" dirty="0" err="1" smtClean="0"/>
                        <a:t>ProductID</a:t>
                      </a:r>
                      <a:r>
                        <a:rPr lang="en-US" dirty="0" smtClean="0"/>
                        <a:t>(PK,</a:t>
                      </a:r>
                      <a:r>
                        <a:rPr lang="en-US" baseline="0" dirty="0" smtClean="0"/>
                        <a:t> FK</a:t>
                      </a:r>
                      <a:r>
                        <a:rPr lang="en-US" dirty="0" smtClean="0"/>
                        <a:t>)</a:t>
                      </a:r>
                      <a:endParaRPr lang="en-US" dirty="0"/>
                    </a:p>
                  </a:txBody>
                  <a:tcPr/>
                </a:tc>
                <a:extLst>
                  <a:ext uri="{0D108BD9-81ED-4DB2-BD59-A6C34878D82A}">
                    <a16:rowId xmlns:a16="http://schemas.microsoft.com/office/drawing/2014/main" val="3458291818"/>
                  </a:ext>
                </a:extLst>
              </a:tr>
              <a:tr h="401487">
                <a:tc>
                  <a:txBody>
                    <a:bodyPr/>
                    <a:lstStyle/>
                    <a:p>
                      <a:pPr algn="ctr"/>
                      <a:r>
                        <a:rPr lang="en-US" dirty="0" smtClean="0"/>
                        <a:t>Unit Price</a:t>
                      </a:r>
                      <a:endParaRPr lang="en-US" dirty="0"/>
                    </a:p>
                  </a:txBody>
                  <a:tcPr/>
                </a:tc>
                <a:extLst>
                  <a:ext uri="{0D108BD9-81ED-4DB2-BD59-A6C34878D82A}">
                    <a16:rowId xmlns:a16="http://schemas.microsoft.com/office/drawing/2014/main" val="3771633223"/>
                  </a:ext>
                </a:extLst>
              </a:tr>
              <a:tr h="401487">
                <a:tc>
                  <a:txBody>
                    <a:bodyPr/>
                    <a:lstStyle/>
                    <a:p>
                      <a:pPr algn="ctr"/>
                      <a:r>
                        <a:rPr lang="en-US" dirty="0" smtClean="0"/>
                        <a:t>Quantity</a:t>
                      </a:r>
                      <a:endParaRPr lang="en-US" dirty="0"/>
                    </a:p>
                  </a:txBody>
                  <a:tcPr/>
                </a:tc>
                <a:extLst>
                  <a:ext uri="{0D108BD9-81ED-4DB2-BD59-A6C34878D82A}">
                    <a16:rowId xmlns:a16="http://schemas.microsoft.com/office/drawing/2014/main" val="1348185009"/>
                  </a:ext>
                </a:extLst>
              </a:tr>
              <a:tr h="401487">
                <a:tc>
                  <a:txBody>
                    <a:bodyPr/>
                    <a:lstStyle/>
                    <a:p>
                      <a:pPr algn="ctr"/>
                      <a:r>
                        <a:rPr lang="en-US" dirty="0" smtClean="0"/>
                        <a:t>Total</a:t>
                      </a:r>
                      <a:r>
                        <a:rPr lang="en-US" baseline="0" dirty="0" smtClean="0"/>
                        <a:t> Due</a:t>
                      </a:r>
                      <a:endParaRPr lang="en-US" dirty="0"/>
                    </a:p>
                  </a:txBody>
                  <a:tcPr/>
                </a:tc>
                <a:extLst>
                  <a:ext uri="{0D108BD9-81ED-4DB2-BD59-A6C34878D82A}">
                    <a16:rowId xmlns:a16="http://schemas.microsoft.com/office/drawing/2014/main" val="30634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68745872"/>
              </p:ext>
            </p:extLst>
          </p:nvPr>
        </p:nvGraphicFramePr>
        <p:xfrm>
          <a:off x="9718964" y="3289685"/>
          <a:ext cx="2207491" cy="2383752"/>
        </p:xfrm>
        <a:graphic>
          <a:graphicData uri="http://schemas.openxmlformats.org/drawingml/2006/table">
            <a:tbl>
              <a:tblPr firstRow="1" bandRow="1">
                <a:tableStyleId>{5C22544A-7EE6-4342-B048-85BDC9FD1C3A}</a:tableStyleId>
              </a:tblPr>
              <a:tblGrid>
                <a:gridCol w="2207491">
                  <a:extLst>
                    <a:ext uri="{9D8B030D-6E8A-4147-A177-3AD203B41FA5}">
                      <a16:colId xmlns:a16="http://schemas.microsoft.com/office/drawing/2014/main" val="3741455075"/>
                    </a:ext>
                  </a:extLst>
                </a:gridCol>
              </a:tblGrid>
              <a:tr h="595938">
                <a:tc>
                  <a:txBody>
                    <a:bodyPr/>
                    <a:lstStyle/>
                    <a:p>
                      <a:pPr algn="ctr"/>
                      <a:r>
                        <a:rPr lang="en-US" dirty="0" smtClean="0"/>
                        <a:t>Product</a:t>
                      </a:r>
                      <a:endParaRPr lang="en-US" dirty="0"/>
                    </a:p>
                  </a:txBody>
                  <a:tcPr/>
                </a:tc>
                <a:extLst>
                  <a:ext uri="{0D108BD9-81ED-4DB2-BD59-A6C34878D82A}">
                    <a16:rowId xmlns:a16="http://schemas.microsoft.com/office/drawing/2014/main" val="79902815"/>
                  </a:ext>
                </a:extLst>
              </a:tr>
              <a:tr h="595938">
                <a:tc>
                  <a:txBody>
                    <a:bodyPr/>
                    <a:lstStyle/>
                    <a:p>
                      <a:pPr algn="ctr"/>
                      <a:r>
                        <a:rPr lang="en-US" dirty="0" err="1" smtClean="0"/>
                        <a:t>ProductID</a:t>
                      </a:r>
                      <a:r>
                        <a:rPr lang="en-US" dirty="0" smtClean="0"/>
                        <a:t>(PK)</a:t>
                      </a:r>
                      <a:endParaRPr lang="en-US" dirty="0"/>
                    </a:p>
                  </a:txBody>
                  <a:tcPr/>
                </a:tc>
                <a:extLst>
                  <a:ext uri="{0D108BD9-81ED-4DB2-BD59-A6C34878D82A}">
                    <a16:rowId xmlns:a16="http://schemas.microsoft.com/office/drawing/2014/main" val="554322646"/>
                  </a:ext>
                </a:extLst>
              </a:tr>
              <a:tr h="595938">
                <a:tc>
                  <a:txBody>
                    <a:bodyPr/>
                    <a:lstStyle/>
                    <a:p>
                      <a:pPr algn="ctr"/>
                      <a:r>
                        <a:rPr lang="en-US" dirty="0" err="1" smtClean="0"/>
                        <a:t>ProductName</a:t>
                      </a:r>
                      <a:endParaRPr lang="en-US" dirty="0"/>
                    </a:p>
                  </a:txBody>
                  <a:tcPr/>
                </a:tc>
                <a:extLst>
                  <a:ext uri="{0D108BD9-81ED-4DB2-BD59-A6C34878D82A}">
                    <a16:rowId xmlns:a16="http://schemas.microsoft.com/office/drawing/2014/main" val="736530643"/>
                  </a:ext>
                </a:extLst>
              </a:tr>
              <a:tr h="595938">
                <a:tc>
                  <a:txBody>
                    <a:bodyPr/>
                    <a:lstStyle/>
                    <a:p>
                      <a:pPr algn="ctr"/>
                      <a:r>
                        <a:rPr lang="en-US" dirty="0" err="1" smtClean="0"/>
                        <a:t>ProductCategory</a:t>
                      </a:r>
                      <a:endParaRPr lang="en-US" dirty="0"/>
                    </a:p>
                  </a:txBody>
                  <a:tcPr/>
                </a:tc>
                <a:extLst>
                  <a:ext uri="{0D108BD9-81ED-4DB2-BD59-A6C34878D82A}">
                    <a16:rowId xmlns:a16="http://schemas.microsoft.com/office/drawing/2014/main" val="3680424917"/>
                  </a:ext>
                </a:extLst>
              </a:tr>
            </a:tbl>
          </a:graphicData>
        </a:graphic>
      </p:graphicFrame>
      <p:cxnSp>
        <p:nvCxnSpPr>
          <p:cNvPr id="9" name="Straight Connector 8"/>
          <p:cNvCxnSpPr/>
          <p:nvPr/>
        </p:nvCxnSpPr>
        <p:spPr>
          <a:xfrm>
            <a:off x="2708564" y="1316182"/>
            <a:ext cx="1205345" cy="229292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964382" y="1129145"/>
            <a:ext cx="1170709" cy="20920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901545" y="1510145"/>
            <a:ext cx="935182" cy="267392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902527" y="1217200"/>
            <a:ext cx="408709" cy="369332"/>
          </a:xfrm>
          <a:prstGeom prst="rect">
            <a:avLst/>
          </a:prstGeom>
          <a:noFill/>
        </p:spPr>
        <p:txBody>
          <a:bodyPr wrap="square" rtlCol="0">
            <a:spAutoFit/>
          </a:bodyPr>
          <a:lstStyle/>
          <a:p>
            <a:r>
              <a:rPr lang="en-US" dirty="0" smtClean="0"/>
              <a:t>1</a:t>
            </a:r>
            <a:endParaRPr lang="en-US" dirty="0"/>
          </a:p>
        </p:txBody>
      </p:sp>
      <p:sp>
        <p:nvSpPr>
          <p:cNvPr id="16" name="TextBox 15"/>
          <p:cNvSpPr txBox="1"/>
          <p:nvPr/>
        </p:nvSpPr>
        <p:spPr>
          <a:xfrm>
            <a:off x="6041159" y="2247608"/>
            <a:ext cx="408709" cy="369332"/>
          </a:xfrm>
          <a:prstGeom prst="rect">
            <a:avLst/>
          </a:prstGeom>
          <a:noFill/>
        </p:spPr>
        <p:txBody>
          <a:bodyPr wrap="square" rtlCol="0">
            <a:spAutoFit/>
          </a:bodyPr>
          <a:lstStyle/>
          <a:p>
            <a:r>
              <a:rPr lang="en-US" dirty="0" smtClean="0"/>
              <a:t>1</a:t>
            </a:r>
            <a:endParaRPr lang="en-US" dirty="0"/>
          </a:p>
        </p:txBody>
      </p:sp>
      <p:sp>
        <p:nvSpPr>
          <p:cNvPr id="17" name="TextBox 16"/>
          <p:cNvSpPr txBox="1"/>
          <p:nvPr/>
        </p:nvSpPr>
        <p:spPr>
          <a:xfrm>
            <a:off x="9514609" y="2927157"/>
            <a:ext cx="408709" cy="369332"/>
          </a:xfrm>
          <a:prstGeom prst="rect">
            <a:avLst/>
          </a:prstGeom>
          <a:noFill/>
        </p:spPr>
        <p:txBody>
          <a:bodyPr wrap="square" rtlCol="0">
            <a:spAutoFit/>
          </a:bodyPr>
          <a:lstStyle/>
          <a:p>
            <a:r>
              <a:rPr lang="en-US" dirty="0" smtClean="0"/>
              <a:t>1</a:t>
            </a:r>
            <a:endParaRPr lang="en-US" dirty="0"/>
          </a:p>
        </p:txBody>
      </p:sp>
      <p:sp>
        <p:nvSpPr>
          <p:cNvPr id="18" name="TextBox 17"/>
          <p:cNvSpPr txBox="1"/>
          <p:nvPr/>
        </p:nvSpPr>
        <p:spPr>
          <a:xfrm>
            <a:off x="3422651" y="3289268"/>
            <a:ext cx="239569" cy="369332"/>
          </a:xfrm>
          <a:prstGeom prst="rect">
            <a:avLst/>
          </a:prstGeom>
          <a:noFill/>
        </p:spPr>
        <p:txBody>
          <a:bodyPr wrap="square" rtlCol="0">
            <a:spAutoFit/>
          </a:bodyPr>
          <a:lstStyle/>
          <a:p>
            <a:r>
              <a:rPr lang="en-US" dirty="0" smtClean="0"/>
              <a:t>M</a:t>
            </a:r>
            <a:endParaRPr lang="en-US" dirty="0"/>
          </a:p>
        </p:txBody>
      </p:sp>
      <p:sp>
        <p:nvSpPr>
          <p:cNvPr id="19" name="TextBox 18"/>
          <p:cNvSpPr txBox="1"/>
          <p:nvPr/>
        </p:nvSpPr>
        <p:spPr>
          <a:xfrm>
            <a:off x="6685397" y="1032534"/>
            <a:ext cx="239569" cy="369332"/>
          </a:xfrm>
          <a:prstGeom prst="rect">
            <a:avLst/>
          </a:prstGeom>
          <a:noFill/>
        </p:spPr>
        <p:txBody>
          <a:bodyPr wrap="square" rtlCol="0">
            <a:spAutoFit/>
          </a:bodyPr>
          <a:lstStyle/>
          <a:p>
            <a:r>
              <a:rPr lang="en-US" dirty="0" smtClean="0"/>
              <a:t>M</a:t>
            </a:r>
            <a:endParaRPr lang="en-US" dirty="0"/>
          </a:p>
        </p:txBody>
      </p:sp>
      <p:sp>
        <p:nvSpPr>
          <p:cNvPr id="20" name="TextBox 19"/>
          <p:cNvSpPr txBox="1"/>
          <p:nvPr/>
        </p:nvSpPr>
        <p:spPr>
          <a:xfrm>
            <a:off x="9001127" y="1392928"/>
            <a:ext cx="239569" cy="369332"/>
          </a:xfrm>
          <a:prstGeom prst="rect">
            <a:avLst/>
          </a:prstGeom>
          <a:noFill/>
        </p:spPr>
        <p:txBody>
          <a:bodyPr wrap="square" rtlCol="0">
            <a:spAutoFit/>
          </a:bodyPr>
          <a:lstStyle/>
          <a:p>
            <a:r>
              <a:rPr lang="en-US" dirty="0" smtClean="0"/>
              <a:t>M</a:t>
            </a:r>
            <a:endParaRPr lang="en-US" dirty="0"/>
          </a:p>
        </p:txBody>
      </p:sp>
    </p:spTree>
    <p:extLst>
      <p:ext uri="{BB962C8B-B14F-4D97-AF65-F5344CB8AC3E}">
        <p14:creationId xmlns:p14="http://schemas.microsoft.com/office/powerpoint/2010/main" val="2955871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Paragraph of description	</a:t>
            </a:r>
            <a:endParaRPr lang="en-US" dirty="0"/>
          </a:p>
        </p:txBody>
      </p:sp>
      <p:sp>
        <p:nvSpPr>
          <p:cNvPr id="3" name="Content Placeholder 2"/>
          <p:cNvSpPr>
            <a:spLocks noGrp="1"/>
          </p:cNvSpPr>
          <p:nvPr>
            <p:ph idx="1"/>
          </p:nvPr>
        </p:nvSpPr>
        <p:spPr/>
        <p:txBody>
          <a:bodyPr>
            <a:normAutofit/>
          </a:bodyPr>
          <a:lstStyle/>
          <a:p>
            <a:r>
              <a:rPr lang="en-US" sz="1600" dirty="0" smtClean="0"/>
              <a:t>We created our relational database for a fictional convenient store called Beaver Store. Beaver store is committed to provide students and customers with excellent quality snacks and beverages with the best price on campus. The company was founded in the year of 1919 which is the same year when Babson is founded. The long history of establishment has built up Beaver store’s reputation on campus for providing not only quality products but at the same time, providing students and faculties with a world-class service. The Beaver Store offers a variety of snack options ranging  from domestic to international brands. The Beaver Store is catching the trend of digitalization and is transitioning to a more convenient database system. The CEO of the Beaver Store consulted two IT students from Babson College to help them set up the relational database mainly for their transactions. </a:t>
            </a:r>
          </a:p>
          <a:p>
            <a:r>
              <a:rPr lang="en-US" sz="1600" dirty="0" smtClean="0"/>
              <a:t>The two IT students that are working on this project are </a:t>
            </a:r>
            <a:r>
              <a:rPr lang="en-US" sz="1600" dirty="0" err="1" smtClean="0"/>
              <a:t>Tu</a:t>
            </a:r>
            <a:r>
              <a:rPr lang="en-US" sz="1600" dirty="0" smtClean="0"/>
              <a:t> Nguyen and Yating Lu. </a:t>
            </a:r>
            <a:endParaRPr lang="en-US" sz="1600" dirty="0"/>
          </a:p>
        </p:txBody>
      </p:sp>
    </p:spTree>
    <p:extLst>
      <p:ext uri="{BB962C8B-B14F-4D97-AF65-F5344CB8AC3E}">
        <p14:creationId xmlns:p14="http://schemas.microsoft.com/office/powerpoint/2010/main" val="3726028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215</Words>
  <Application>Microsoft Office PowerPoint</Application>
  <PresentationFormat>Widescreen</PresentationFormat>
  <Paragraphs>33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Paragraph of description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 Yating</dc:creator>
  <cp:lastModifiedBy>Yating Lu</cp:lastModifiedBy>
  <cp:revision>4</cp:revision>
  <dcterms:created xsi:type="dcterms:W3CDTF">2017-10-13T03:24:45Z</dcterms:created>
  <dcterms:modified xsi:type="dcterms:W3CDTF">2017-10-18T21:32:14Z</dcterms:modified>
</cp:coreProperties>
</file>