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505ea0507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505ea0507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10505ea0507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505ea0507_3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505ea0507_3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10505ea0507_3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505ea0507_3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505ea0507_3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10505ea0507_3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505ea0507_3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505ea0507_3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10505ea0507_3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505ea0507_3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505ea0507_3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10505ea0507_3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3100a9a1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3100a9a1d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103100a9a1d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600"/>
              <a:t>The purpose of the research was to examine the relationships between measures of support outside the school(education and counseling) and student outcome (reading, mathematics, and self-esteem).</a:t>
            </a:r>
            <a:endParaRPr/>
          </a:p>
        </p:txBody>
      </p:sp>
      <p:sp>
        <p:nvSpPr>
          <p:cNvPr id="81" name="Google Shape;8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900">
                <a:latin typeface="Times New Roman"/>
                <a:ea typeface="Times New Roman"/>
                <a:cs typeface="Times New Roman"/>
                <a:sym typeface="Times New Roman"/>
              </a:rPr>
              <a:t>The data set is from the US federally sponsored program for providing remedial assistance to disadvantaged primary school students from Charnes et al (1981), and it was installed in R. The firms are 70 school sites, and data are from entire sites. </a:t>
            </a:r>
            <a:endParaRPr sz="1900"/>
          </a:p>
        </p:txBody>
      </p:sp>
      <p:sp>
        <p:nvSpPr>
          <p:cNvPr id="92" name="Google Shape;9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lnSpc>
                <a:spcPct val="218181"/>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The data did not meet the normal-distribution assumptions. There was an outlier detected. One outlier had a value of 139%, which is more than the acceptable value of 100%. It was removed from the study because of the incorrect amount. The data was tested without the outliers. It was skewed; however, it was not significantly kurtosis. The data was very close to the normal distribution.</a:t>
            </a:r>
            <a:endParaRPr sz="1600">
              <a:latin typeface="Times New Roman"/>
              <a:ea typeface="Times New Roman"/>
              <a:cs typeface="Times New Roman"/>
              <a:sym typeface="Times New Roman"/>
            </a:endParaRPr>
          </a:p>
          <a:p>
            <a:pPr indent="0" lvl="0" marL="0" rtl="0" algn="l">
              <a:spcBef>
                <a:spcPts val="0"/>
              </a:spcBef>
              <a:spcAft>
                <a:spcPts val="0"/>
              </a:spcAft>
              <a:buNone/>
            </a:pPr>
            <a:br>
              <a:rPr lang="en-US" sz="1200"/>
            </a:br>
            <a:endParaRPr sz="1200"/>
          </a:p>
          <a:p>
            <a:pPr indent="0" lvl="0" marL="0" rtl="0" algn="l">
              <a:spcBef>
                <a:spcPts val="0"/>
              </a:spcBef>
              <a:spcAft>
                <a:spcPts val="0"/>
              </a:spcAft>
              <a:buNone/>
            </a:pPr>
            <a:r>
              <a:t/>
            </a:r>
            <a:endParaRPr/>
          </a:p>
        </p:txBody>
      </p:sp>
      <p:sp>
        <p:nvSpPr>
          <p:cNvPr id="101" name="Google Shape;10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At least one major result is reported, and report includes statistical significance (e.g., test statistic, </a:t>
            </a:r>
            <a:r>
              <a:rPr i="1" lang="en-US"/>
              <a:t>p</a:t>
            </a:r>
            <a:r>
              <a:rPr lang="en-US"/>
              <a:t>-value, and alpha level), as well as effect size (e.g., eta-squared for MANOVA, omega for factor reliability, etc.) or sample characteristics (e.g., mean change scores on all DVs). </a:t>
            </a:r>
            <a:endParaRPr/>
          </a:p>
          <a:p>
            <a:pPr indent="0" lvl="0" marL="0" rtl="0" algn="l">
              <a:spcBef>
                <a:spcPts val="0"/>
              </a:spcBef>
              <a:spcAft>
                <a:spcPts val="0"/>
              </a:spcAft>
              <a:buNone/>
            </a:pPr>
            <a:r>
              <a:rPr lang="en-US"/>
              <a:t>Statistical significance and effect size/sample characteristics are interpreted correctly and completely </a:t>
            </a:r>
            <a:endParaRPr/>
          </a:p>
          <a:p>
            <a:pPr indent="0" lvl="0" marL="0" rtl="0" algn="l">
              <a:spcBef>
                <a:spcPts val="0"/>
              </a:spcBef>
              <a:spcAft>
                <a:spcPts val="0"/>
              </a:spcAft>
              <a:buNone/>
            </a:pPr>
            <a:r>
              <a:t/>
            </a:r>
            <a:endParaRPr/>
          </a:p>
        </p:txBody>
      </p:sp>
      <p:sp>
        <p:nvSpPr>
          <p:cNvPr id="109" name="Google Shape;10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505ea0507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505ea0507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10505ea0507_1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505ea0507_2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505ea0507_2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10505ea0507_2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505ea0507_3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505ea0507_3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10505ea0507_3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cxnSp>
        <p:nvCxnSpPr>
          <p:cNvPr id="14" name="Google Shape;14;p2"/>
          <p:cNvCxnSpPr/>
          <p:nvPr/>
        </p:nvCxnSpPr>
        <p:spPr>
          <a:xfrm>
            <a:off x="9343647" y="4235850"/>
            <a:ext cx="749700" cy="0"/>
          </a:xfrm>
          <a:prstGeom prst="straightConnector1">
            <a:avLst/>
          </a:prstGeom>
          <a:noFill/>
          <a:ln cap="flat" cmpd="sng" w="76200">
            <a:solidFill>
              <a:schemeClr val="lt2"/>
            </a:solidFill>
            <a:prstDash val="solid"/>
            <a:round/>
            <a:headEnd len="sm" w="sm" type="none"/>
            <a:tailEnd len="sm" w="sm" type="none"/>
          </a:ln>
        </p:spPr>
      </p:cxnSp>
      <p:cxnSp>
        <p:nvCxnSpPr>
          <p:cNvPr id="15" name="Google Shape;15;p2"/>
          <p:cNvCxnSpPr/>
          <p:nvPr/>
        </p:nvCxnSpPr>
        <p:spPr>
          <a:xfrm>
            <a:off x="2100047" y="4211002"/>
            <a:ext cx="749700" cy="0"/>
          </a:xfrm>
          <a:prstGeom prst="straightConnector1">
            <a:avLst/>
          </a:prstGeom>
          <a:noFill/>
          <a:ln cap="flat" cmpd="sng" w="76200">
            <a:solidFill>
              <a:schemeClr val="lt2"/>
            </a:solidFill>
            <a:prstDash val="solid"/>
            <a:round/>
            <a:headEnd len="sm" w="sm" type="none"/>
            <a:tailEnd len="sm" w="sm" type="none"/>
          </a:ln>
        </p:spPr>
      </p:cxnSp>
      <p:grpSp>
        <p:nvGrpSpPr>
          <p:cNvPr id="16" name="Google Shape;16;p2"/>
          <p:cNvGrpSpPr/>
          <p:nvPr/>
        </p:nvGrpSpPr>
        <p:grpSpPr>
          <a:xfrm>
            <a:off x="1338859" y="1362666"/>
            <a:ext cx="9515557" cy="203195"/>
            <a:chOff x="1346429" y="1011300"/>
            <a:chExt cx="6452100" cy="152400"/>
          </a:xfrm>
        </p:grpSpPr>
        <p:cxnSp>
          <p:nvCxnSpPr>
            <p:cNvPr id="17" name="Google Shape;17;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8" name="Google Shape;18;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9" name="Google Shape;19;p2"/>
          <p:cNvGrpSpPr/>
          <p:nvPr/>
        </p:nvGrpSpPr>
        <p:grpSpPr>
          <a:xfrm>
            <a:off x="1338868" y="5292001"/>
            <a:ext cx="9515557" cy="203195"/>
            <a:chOff x="1346435" y="3969088"/>
            <a:chExt cx="6452100" cy="152400"/>
          </a:xfrm>
        </p:grpSpPr>
        <p:cxnSp>
          <p:nvCxnSpPr>
            <p:cNvPr id="20" name="Google Shape;20;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21" name="Google Shape;21;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22" name="Google Shape;22;p2"/>
          <p:cNvSpPr txBox="1"/>
          <p:nvPr>
            <p:ph type="ctrTitle"/>
          </p:nvPr>
        </p:nvSpPr>
        <p:spPr>
          <a:xfrm>
            <a:off x="1338867" y="2335685"/>
            <a:ext cx="9515700" cy="13632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23" name="Google Shape;23;p2"/>
          <p:cNvSpPr txBox="1"/>
          <p:nvPr>
            <p:ph idx="1" type="subTitle"/>
          </p:nvPr>
        </p:nvSpPr>
        <p:spPr>
          <a:xfrm>
            <a:off x="2849633" y="3800052"/>
            <a:ext cx="64941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24" name="Google Shape;24;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 name="Shape 59"/>
        <p:cNvGrpSpPr/>
        <p:nvPr/>
      </p:nvGrpSpPr>
      <p:grpSpPr>
        <a:xfrm>
          <a:off x="0" y="0"/>
          <a:ext cx="0" cy="0"/>
          <a:chOff x="0" y="0"/>
          <a:chExt cx="0" cy="0"/>
        </a:xfrm>
      </p:grpSpPr>
      <p:sp>
        <p:nvSpPr>
          <p:cNvPr id="60" name="Google Shape;60;p11"/>
          <p:cNvSpPr/>
          <p:nvPr/>
        </p:nvSpPr>
        <p:spPr>
          <a:xfrm>
            <a:off x="-10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p11"/>
          <p:cNvSpPr txBox="1"/>
          <p:nvPr>
            <p:ph hasCustomPrompt="1" type="title"/>
          </p:nvPr>
        </p:nvSpPr>
        <p:spPr>
          <a:xfrm>
            <a:off x="415600" y="1739800"/>
            <a:ext cx="11360700" cy="20511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accent3"/>
              </a:buClr>
              <a:buSzPts val="17300"/>
              <a:buNone/>
              <a:defRPr sz="17300">
                <a:solidFill>
                  <a:schemeClr val="accent3"/>
                </a:solidFill>
              </a:defRPr>
            </a:lvl1pPr>
            <a:lvl2pPr lvl="1" algn="ctr">
              <a:spcBef>
                <a:spcPts val="0"/>
              </a:spcBef>
              <a:spcAft>
                <a:spcPts val="0"/>
              </a:spcAft>
              <a:buClr>
                <a:schemeClr val="accent3"/>
              </a:buClr>
              <a:buSzPts val="17300"/>
              <a:buNone/>
              <a:defRPr sz="17300">
                <a:solidFill>
                  <a:schemeClr val="accent3"/>
                </a:solidFill>
              </a:defRPr>
            </a:lvl2pPr>
            <a:lvl3pPr lvl="2" algn="ctr">
              <a:spcBef>
                <a:spcPts val="0"/>
              </a:spcBef>
              <a:spcAft>
                <a:spcPts val="0"/>
              </a:spcAft>
              <a:buClr>
                <a:schemeClr val="accent3"/>
              </a:buClr>
              <a:buSzPts val="17300"/>
              <a:buNone/>
              <a:defRPr sz="17300">
                <a:solidFill>
                  <a:schemeClr val="accent3"/>
                </a:solidFill>
              </a:defRPr>
            </a:lvl3pPr>
            <a:lvl4pPr lvl="3" algn="ctr">
              <a:spcBef>
                <a:spcPts val="0"/>
              </a:spcBef>
              <a:spcAft>
                <a:spcPts val="0"/>
              </a:spcAft>
              <a:buClr>
                <a:schemeClr val="accent3"/>
              </a:buClr>
              <a:buSzPts val="17300"/>
              <a:buNone/>
              <a:defRPr sz="17300">
                <a:solidFill>
                  <a:schemeClr val="accent3"/>
                </a:solidFill>
              </a:defRPr>
            </a:lvl4pPr>
            <a:lvl5pPr lvl="4" algn="ctr">
              <a:spcBef>
                <a:spcPts val="0"/>
              </a:spcBef>
              <a:spcAft>
                <a:spcPts val="0"/>
              </a:spcAft>
              <a:buClr>
                <a:schemeClr val="accent3"/>
              </a:buClr>
              <a:buSzPts val="17300"/>
              <a:buNone/>
              <a:defRPr sz="17300">
                <a:solidFill>
                  <a:schemeClr val="accent3"/>
                </a:solidFill>
              </a:defRPr>
            </a:lvl5pPr>
            <a:lvl6pPr lvl="5" algn="ctr">
              <a:spcBef>
                <a:spcPts val="0"/>
              </a:spcBef>
              <a:spcAft>
                <a:spcPts val="0"/>
              </a:spcAft>
              <a:buClr>
                <a:schemeClr val="accent3"/>
              </a:buClr>
              <a:buSzPts val="17300"/>
              <a:buNone/>
              <a:defRPr sz="17300">
                <a:solidFill>
                  <a:schemeClr val="accent3"/>
                </a:solidFill>
              </a:defRPr>
            </a:lvl6pPr>
            <a:lvl7pPr lvl="6" algn="ctr">
              <a:spcBef>
                <a:spcPts val="0"/>
              </a:spcBef>
              <a:spcAft>
                <a:spcPts val="0"/>
              </a:spcAft>
              <a:buClr>
                <a:schemeClr val="accent3"/>
              </a:buClr>
              <a:buSzPts val="17300"/>
              <a:buNone/>
              <a:defRPr sz="17300">
                <a:solidFill>
                  <a:schemeClr val="accent3"/>
                </a:solidFill>
              </a:defRPr>
            </a:lvl7pPr>
            <a:lvl8pPr lvl="7" algn="ctr">
              <a:spcBef>
                <a:spcPts val="0"/>
              </a:spcBef>
              <a:spcAft>
                <a:spcPts val="0"/>
              </a:spcAft>
              <a:buClr>
                <a:schemeClr val="accent3"/>
              </a:buClr>
              <a:buSzPts val="17300"/>
              <a:buNone/>
              <a:defRPr sz="17300">
                <a:solidFill>
                  <a:schemeClr val="accent3"/>
                </a:solidFill>
              </a:defRPr>
            </a:lvl8pPr>
            <a:lvl9pPr lvl="8" algn="ctr">
              <a:spcBef>
                <a:spcPts val="0"/>
              </a:spcBef>
              <a:spcAft>
                <a:spcPts val="0"/>
              </a:spcAft>
              <a:buClr>
                <a:schemeClr val="accent3"/>
              </a:buClr>
              <a:buSzPts val="17300"/>
              <a:buNone/>
              <a:defRPr sz="17300">
                <a:solidFill>
                  <a:schemeClr val="accent3"/>
                </a:solidFill>
              </a:defRPr>
            </a:lvl9pPr>
          </a:lstStyle>
          <a:p>
            <a:r>
              <a:t>xx%</a:t>
            </a:r>
          </a:p>
        </p:txBody>
      </p:sp>
      <p:sp>
        <p:nvSpPr>
          <p:cNvPr id="62" name="Google Shape;62;p11"/>
          <p:cNvSpPr txBox="1"/>
          <p:nvPr>
            <p:ph idx="1" type="body"/>
          </p:nvPr>
        </p:nvSpPr>
        <p:spPr>
          <a:xfrm>
            <a:off x="415600" y="3994200"/>
            <a:ext cx="113607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63" name="Google Shape;63;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3"/>
          <p:cNvSpPr txBox="1"/>
          <p:nvPr>
            <p:ph type="title"/>
          </p:nvPr>
        </p:nvSpPr>
        <p:spPr>
          <a:xfrm>
            <a:off x="1069848" y="484632"/>
            <a:ext cx="10058400" cy="16092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68" name="Google Shape;68;p13"/>
          <p:cNvSpPr txBox="1"/>
          <p:nvPr>
            <p:ph idx="1" type="body"/>
          </p:nvPr>
        </p:nvSpPr>
        <p:spPr>
          <a:xfrm>
            <a:off x="1069848" y="2121408"/>
            <a:ext cx="10058400" cy="4050900"/>
          </a:xfrm>
          <a:prstGeom prst="rect">
            <a:avLst/>
          </a:prstGeom>
          <a:noFill/>
          <a:ln>
            <a:noFill/>
          </a:ln>
        </p:spPr>
        <p:txBody>
          <a:bodyPr anchorCtr="0" anchor="t" bIns="45700" lIns="91425" spcFirstLastPara="1" rIns="91425" wrap="square" tIns="45700">
            <a:normAutofit/>
          </a:bodyPr>
          <a:lstStyle>
            <a:lvl1pPr indent="-325755" lvl="0" marL="457200" rtl="0" algn="l">
              <a:lnSpc>
                <a:spcPct val="90000"/>
              </a:lnSpc>
              <a:spcBef>
                <a:spcPts val="1200"/>
              </a:spcBef>
              <a:spcAft>
                <a:spcPts val="0"/>
              </a:spcAft>
              <a:buSzPts val="1530"/>
              <a:buChar char="●"/>
              <a:defRPr/>
            </a:lvl1pPr>
            <a:lvl2pPr indent="-325755" lvl="1" marL="914400" rtl="0" algn="l">
              <a:lnSpc>
                <a:spcPct val="90000"/>
              </a:lnSpc>
              <a:spcBef>
                <a:spcPts val="1600"/>
              </a:spcBef>
              <a:spcAft>
                <a:spcPts val="0"/>
              </a:spcAft>
              <a:buSzPts val="1530"/>
              <a:buChar char="○"/>
              <a:defRPr/>
            </a:lvl2pPr>
            <a:lvl3pPr indent="-325755" lvl="2" marL="1371600" rtl="0" algn="l">
              <a:lnSpc>
                <a:spcPct val="90000"/>
              </a:lnSpc>
              <a:spcBef>
                <a:spcPts val="400"/>
              </a:spcBef>
              <a:spcAft>
                <a:spcPts val="0"/>
              </a:spcAft>
              <a:buSzPts val="1530"/>
              <a:buChar char="■"/>
              <a:defRPr/>
            </a:lvl3pPr>
            <a:lvl4pPr indent="-325755" lvl="3" marL="1828800" rtl="0" algn="l">
              <a:lnSpc>
                <a:spcPct val="90000"/>
              </a:lnSpc>
              <a:spcBef>
                <a:spcPts val="400"/>
              </a:spcBef>
              <a:spcAft>
                <a:spcPts val="0"/>
              </a:spcAft>
              <a:buSzPts val="1530"/>
              <a:buChar char="●"/>
              <a:defRPr/>
            </a:lvl4pPr>
            <a:lvl5pPr indent="-325754" lvl="4" marL="2286000" rtl="0" algn="l">
              <a:lnSpc>
                <a:spcPct val="90000"/>
              </a:lnSpc>
              <a:spcBef>
                <a:spcPts val="400"/>
              </a:spcBef>
              <a:spcAft>
                <a:spcPts val="0"/>
              </a:spcAft>
              <a:buSzPts val="1530"/>
              <a:buChar char="○"/>
              <a:defRPr/>
            </a:lvl5pPr>
            <a:lvl6pPr indent="-325754" lvl="5" marL="2743200" rtl="0" algn="l">
              <a:lnSpc>
                <a:spcPct val="90000"/>
              </a:lnSpc>
              <a:spcBef>
                <a:spcPts val="400"/>
              </a:spcBef>
              <a:spcAft>
                <a:spcPts val="0"/>
              </a:spcAft>
              <a:buSzPts val="1530"/>
              <a:buChar char="■"/>
              <a:defRPr/>
            </a:lvl6pPr>
            <a:lvl7pPr indent="-325754" lvl="6" marL="3200400" rtl="0" algn="l">
              <a:lnSpc>
                <a:spcPct val="90000"/>
              </a:lnSpc>
              <a:spcBef>
                <a:spcPts val="400"/>
              </a:spcBef>
              <a:spcAft>
                <a:spcPts val="0"/>
              </a:spcAft>
              <a:buSzPts val="1530"/>
              <a:buChar char="●"/>
              <a:defRPr/>
            </a:lvl7pPr>
            <a:lvl8pPr indent="-325754" lvl="7" marL="3657600" rtl="0" algn="l">
              <a:lnSpc>
                <a:spcPct val="90000"/>
              </a:lnSpc>
              <a:spcBef>
                <a:spcPts val="400"/>
              </a:spcBef>
              <a:spcAft>
                <a:spcPts val="0"/>
              </a:spcAft>
              <a:buSzPts val="1530"/>
              <a:buChar char="○"/>
              <a:defRPr/>
            </a:lvl8pPr>
            <a:lvl9pPr indent="-325754" lvl="8" marL="4114800" rtl="0" algn="l">
              <a:lnSpc>
                <a:spcPct val="90000"/>
              </a:lnSpc>
              <a:spcBef>
                <a:spcPts val="400"/>
              </a:spcBef>
              <a:spcAft>
                <a:spcPts val="200"/>
              </a:spcAft>
              <a:buSzPts val="1530"/>
              <a:buChar char="■"/>
              <a:defRPr/>
            </a:lvl9pPr>
          </a:lstStyle>
          <a:p/>
        </p:txBody>
      </p:sp>
      <p:sp>
        <p:nvSpPr>
          <p:cNvPr id="69" name="Google Shape;69;p13"/>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3"/>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3"/>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3"/>
          <p:cNvSpPr/>
          <p:nvPr/>
        </p:nvSpPr>
        <p:spPr>
          <a:xfrm>
            <a:off x="-67" y="3429200"/>
            <a:ext cx="12192000" cy="34287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415600" y="1086400"/>
            <a:ext cx="11428500" cy="1256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p:txBody>
      </p:sp>
      <p:sp>
        <p:nvSpPr>
          <p:cNvPr id="28" name="Google Shape;28;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p:nvPr/>
        </p:nvSpPr>
        <p:spPr>
          <a:xfrm>
            <a:off x="-100" y="6727600"/>
            <a:ext cx="12192000" cy="1305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4"/>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p4"/>
          <p:cNvSpPr txBox="1"/>
          <p:nvPr>
            <p:ph idx="1" type="body"/>
          </p:nvPr>
        </p:nvSpPr>
        <p:spPr>
          <a:xfrm>
            <a:off x="415600" y="1688433"/>
            <a:ext cx="11360700" cy="44037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33" name="Google Shape;3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5"/>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6" name="Google Shape;36;p5"/>
          <p:cNvSpPr txBox="1"/>
          <p:nvPr>
            <p:ph idx="1" type="body"/>
          </p:nvPr>
        </p:nvSpPr>
        <p:spPr>
          <a:xfrm>
            <a:off x="415600" y="1688233"/>
            <a:ext cx="5333100" cy="4403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7" name="Google Shape;37;p5"/>
          <p:cNvSpPr txBox="1"/>
          <p:nvPr>
            <p:ph idx="2" type="body"/>
          </p:nvPr>
        </p:nvSpPr>
        <p:spPr>
          <a:xfrm>
            <a:off x="6443200" y="1688233"/>
            <a:ext cx="5333100" cy="4403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8" name="Google Shape;3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1" name="Google Shape;4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4" name="Google Shape;4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5" name="Google Shape;4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6" name="Shape 46"/>
        <p:cNvGrpSpPr/>
        <p:nvPr/>
      </p:nvGrpSpPr>
      <p:grpSpPr>
        <a:xfrm>
          <a:off x="0" y="0"/>
          <a:ext cx="0" cy="0"/>
          <a:chOff x="0" y="0"/>
          <a:chExt cx="0" cy="0"/>
        </a:xfrm>
      </p:grpSpPr>
      <p:sp>
        <p:nvSpPr>
          <p:cNvPr id="47" name="Google Shape;47;p8"/>
          <p:cNvSpPr txBox="1"/>
          <p:nvPr>
            <p:ph type="title"/>
          </p:nvPr>
        </p:nvSpPr>
        <p:spPr>
          <a:xfrm>
            <a:off x="653667" y="701800"/>
            <a:ext cx="74847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dk2"/>
              </a:buClr>
              <a:buSzPts val="7200"/>
              <a:buNone/>
              <a:defRPr b="0" sz="7200">
                <a:solidFill>
                  <a:schemeClr val="dk2"/>
                </a:solidFill>
              </a:defRPr>
            </a:lvl1pPr>
            <a:lvl2pPr lvl="1">
              <a:spcBef>
                <a:spcPts val="0"/>
              </a:spcBef>
              <a:spcAft>
                <a:spcPts val="0"/>
              </a:spcAft>
              <a:buClr>
                <a:schemeClr val="dk2"/>
              </a:buClr>
              <a:buSzPts val="7200"/>
              <a:buNone/>
              <a:defRPr b="0" sz="7200">
                <a:solidFill>
                  <a:schemeClr val="dk2"/>
                </a:solidFill>
              </a:defRPr>
            </a:lvl2pPr>
            <a:lvl3pPr lvl="2">
              <a:spcBef>
                <a:spcPts val="0"/>
              </a:spcBef>
              <a:spcAft>
                <a:spcPts val="0"/>
              </a:spcAft>
              <a:buClr>
                <a:schemeClr val="dk2"/>
              </a:buClr>
              <a:buSzPts val="7200"/>
              <a:buNone/>
              <a:defRPr b="0" sz="7200">
                <a:solidFill>
                  <a:schemeClr val="dk2"/>
                </a:solidFill>
              </a:defRPr>
            </a:lvl3pPr>
            <a:lvl4pPr lvl="3">
              <a:spcBef>
                <a:spcPts val="0"/>
              </a:spcBef>
              <a:spcAft>
                <a:spcPts val="0"/>
              </a:spcAft>
              <a:buClr>
                <a:schemeClr val="dk2"/>
              </a:buClr>
              <a:buSzPts val="7200"/>
              <a:buNone/>
              <a:defRPr b="0" sz="7200">
                <a:solidFill>
                  <a:schemeClr val="dk2"/>
                </a:solidFill>
              </a:defRPr>
            </a:lvl4pPr>
            <a:lvl5pPr lvl="4">
              <a:spcBef>
                <a:spcPts val="0"/>
              </a:spcBef>
              <a:spcAft>
                <a:spcPts val="0"/>
              </a:spcAft>
              <a:buClr>
                <a:schemeClr val="dk2"/>
              </a:buClr>
              <a:buSzPts val="7200"/>
              <a:buNone/>
              <a:defRPr b="0" sz="7200">
                <a:solidFill>
                  <a:schemeClr val="dk2"/>
                </a:solidFill>
              </a:defRPr>
            </a:lvl5pPr>
            <a:lvl6pPr lvl="5">
              <a:spcBef>
                <a:spcPts val="0"/>
              </a:spcBef>
              <a:spcAft>
                <a:spcPts val="0"/>
              </a:spcAft>
              <a:buClr>
                <a:schemeClr val="dk2"/>
              </a:buClr>
              <a:buSzPts val="7200"/>
              <a:buNone/>
              <a:defRPr b="0" sz="7200">
                <a:solidFill>
                  <a:schemeClr val="dk2"/>
                </a:solidFill>
              </a:defRPr>
            </a:lvl6pPr>
            <a:lvl7pPr lvl="6">
              <a:spcBef>
                <a:spcPts val="0"/>
              </a:spcBef>
              <a:spcAft>
                <a:spcPts val="0"/>
              </a:spcAft>
              <a:buClr>
                <a:schemeClr val="dk2"/>
              </a:buClr>
              <a:buSzPts val="7200"/>
              <a:buNone/>
              <a:defRPr b="0" sz="7200">
                <a:solidFill>
                  <a:schemeClr val="dk2"/>
                </a:solidFill>
              </a:defRPr>
            </a:lvl7pPr>
            <a:lvl8pPr lvl="7">
              <a:spcBef>
                <a:spcPts val="0"/>
              </a:spcBef>
              <a:spcAft>
                <a:spcPts val="0"/>
              </a:spcAft>
              <a:buClr>
                <a:schemeClr val="dk2"/>
              </a:buClr>
              <a:buSzPts val="7200"/>
              <a:buNone/>
              <a:defRPr b="0" sz="7200">
                <a:solidFill>
                  <a:schemeClr val="dk2"/>
                </a:solidFill>
              </a:defRPr>
            </a:lvl8pPr>
            <a:lvl9pPr lvl="8">
              <a:spcBef>
                <a:spcPts val="0"/>
              </a:spcBef>
              <a:spcAft>
                <a:spcPts val="0"/>
              </a:spcAft>
              <a:buClr>
                <a:schemeClr val="dk2"/>
              </a:buClr>
              <a:buSzPts val="7200"/>
              <a:buNone/>
              <a:defRPr b="0" sz="7200">
                <a:solidFill>
                  <a:schemeClr val="dk2"/>
                </a:solidFill>
              </a:defRPr>
            </a:lvl9pPr>
          </a:lstStyle>
          <a:p/>
        </p:txBody>
      </p:sp>
      <p:sp>
        <p:nvSpPr>
          <p:cNvPr id="48" name="Google Shape;4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9"/>
          <p:cNvSpPr/>
          <p:nvPr/>
        </p:nvSpPr>
        <p:spPr>
          <a:xfrm>
            <a:off x="6096000" y="0"/>
            <a:ext cx="6096000" cy="68580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51" name="Google Shape;5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52" name="Google Shape;52;p9"/>
          <p:cNvSpPr txBox="1"/>
          <p:nvPr>
            <p:ph type="title"/>
          </p:nvPr>
        </p:nvSpPr>
        <p:spPr>
          <a:xfrm>
            <a:off x="354000" y="1386233"/>
            <a:ext cx="5393700" cy="2234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53" name="Google Shape;53;p9"/>
          <p:cNvSpPr txBox="1"/>
          <p:nvPr>
            <p:ph idx="1" type="subTitle"/>
          </p:nvPr>
        </p:nvSpPr>
        <p:spPr>
          <a:xfrm>
            <a:off x="354000" y="36358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4" name="Google Shape;54;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55" name="Google Shape;55;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10"/>
          <p:cNvSpPr txBox="1"/>
          <p:nvPr>
            <p:ph idx="1" type="body"/>
          </p:nvPr>
        </p:nvSpPr>
        <p:spPr>
          <a:xfrm>
            <a:off x="415600" y="56409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p:txBody>
      </p:sp>
      <p:sp>
        <p:nvSpPr>
          <p:cNvPr id="58" name="Google Shape;58;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9pPr>
          </a:lstStyle>
          <a:p/>
        </p:txBody>
      </p:sp>
      <p:sp>
        <p:nvSpPr>
          <p:cNvPr id="11" name="Google Shape;11;p1"/>
          <p:cNvSpPr txBox="1"/>
          <p:nvPr>
            <p:ph idx="1" type="body"/>
          </p:nvPr>
        </p:nvSpPr>
        <p:spPr>
          <a:xfrm>
            <a:off x="415600" y="1688433"/>
            <a:ext cx="11360700" cy="44037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indent="-349250" lvl="1" marL="9144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indent="-349250" lvl="2" marL="13716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indent="-349250" lvl="3" marL="18288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indent="-349250" lvl="4" marL="22860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indent="-349250" lvl="5" marL="27432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indent="-349250" lvl="6" marL="32004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indent="-349250" lvl="7" marL="36576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indent="-349250" lvl="8" marL="41148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Open Sans"/>
                <a:ea typeface="Open Sans"/>
                <a:cs typeface="Open Sans"/>
                <a:sym typeface="Open Sans"/>
              </a:defRPr>
            </a:lvl1pPr>
            <a:lvl2pPr lvl="1" algn="r">
              <a:buNone/>
              <a:defRPr sz="1300">
                <a:solidFill>
                  <a:schemeClr val="dk2"/>
                </a:solidFill>
                <a:latin typeface="Open Sans"/>
                <a:ea typeface="Open Sans"/>
                <a:cs typeface="Open Sans"/>
                <a:sym typeface="Open Sans"/>
              </a:defRPr>
            </a:lvl2pPr>
            <a:lvl3pPr lvl="2" algn="r">
              <a:buNone/>
              <a:defRPr sz="1300">
                <a:solidFill>
                  <a:schemeClr val="dk2"/>
                </a:solidFill>
                <a:latin typeface="Open Sans"/>
                <a:ea typeface="Open Sans"/>
                <a:cs typeface="Open Sans"/>
                <a:sym typeface="Open Sans"/>
              </a:defRPr>
            </a:lvl3pPr>
            <a:lvl4pPr lvl="3" algn="r">
              <a:buNone/>
              <a:defRPr sz="1300">
                <a:solidFill>
                  <a:schemeClr val="dk2"/>
                </a:solidFill>
                <a:latin typeface="Open Sans"/>
                <a:ea typeface="Open Sans"/>
                <a:cs typeface="Open Sans"/>
                <a:sym typeface="Open Sans"/>
              </a:defRPr>
            </a:lvl4pPr>
            <a:lvl5pPr lvl="4" algn="r">
              <a:buNone/>
              <a:defRPr sz="1300">
                <a:solidFill>
                  <a:schemeClr val="dk2"/>
                </a:solidFill>
                <a:latin typeface="Open Sans"/>
                <a:ea typeface="Open Sans"/>
                <a:cs typeface="Open Sans"/>
                <a:sym typeface="Open Sans"/>
              </a:defRPr>
            </a:lvl5pPr>
            <a:lvl6pPr lvl="5" algn="r">
              <a:buNone/>
              <a:defRPr sz="1300">
                <a:solidFill>
                  <a:schemeClr val="dk2"/>
                </a:solidFill>
                <a:latin typeface="Open Sans"/>
                <a:ea typeface="Open Sans"/>
                <a:cs typeface="Open Sans"/>
                <a:sym typeface="Open Sans"/>
              </a:defRPr>
            </a:lvl6pPr>
            <a:lvl7pPr lvl="6" algn="r">
              <a:buNone/>
              <a:defRPr sz="1300">
                <a:solidFill>
                  <a:schemeClr val="dk2"/>
                </a:solidFill>
                <a:latin typeface="Open Sans"/>
                <a:ea typeface="Open Sans"/>
                <a:cs typeface="Open Sans"/>
                <a:sym typeface="Open Sans"/>
              </a:defRPr>
            </a:lvl7pPr>
            <a:lvl8pPr lvl="7" algn="r">
              <a:buNone/>
              <a:defRPr sz="1300">
                <a:solidFill>
                  <a:schemeClr val="dk2"/>
                </a:solidFill>
                <a:latin typeface="Open Sans"/>
                <a:ea typeface="Open Sans"/>
                <a:cs typeface="Open Sans"/>
                <a:sym typeface="Open Sans"/>
              </a:defRPr>
            </a:lvl8pPr>
            <a:lvl9pPr lvl="8" algn="r">
              <a:buNone/>
              <a:defRPr sz="13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9.jp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ctrTitle"/>
          </p:nvPr>
        </p:nvSpPr>
        <p:spPr>
          <a:xfrm>
            <a:off x="1338867" y="2335685"/>
            <a:ext cx="9515700" cy="13632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9600"/>
              <a:buFont typeface="Rockwell"/>
              <a:buNone/>
            </a:pPr>
            <a:r>
              <a:rPr lang="en-US"/>
              <a:t>SCHOOL DATA</a:t>
            </a:r>
            <a:endParaRPr/>
          </a:p>
        </p:txBody>
      </p:sp>
      <p:sp>
        <p:nvSpPr>
          <p:cNvPr id="77" name="Google Shape;77;p14"/>
          <p:cNvSpPr txBox="1"/>
          <p:nvPr>
            <p:ph idx="1" type="subTitle"/>
          </p:nvPr>
        </p:nvSpPr>
        <p:spPr>
          <a:xfrm>
            <a:off x="2849633" y="3800052"/>
            <a:ext cx="6494100" cy="1056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70"/>
              <a:buNone/>
            </a:pPr>
            <a:r>
              <a:rPr lang="en-US"/>
              <a:t>Yalcin Udun, Bilal Dogan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1005750" y="112828"/>
            <a:ext cx="10058400" cy="82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US" sz="4660"/>
              <a:t>Linear / Stepwise </a:t>
            </a:r>
            <a:r>
              <a:rPr lang="en-US" sz="4660">
                <a:solidFill>
                  <a:schemeClr val="dk1"/>
                </a:solidFill>
              </a:rPr>
              <a:t>Regression Model</a:t>
            </a:r>
            <a:endParaRPr sz="4660"/>
          </a:p>
        </p:txBody>
      </p:sp>
      <p:pic>
        <p:nvPicPr>
          <p:cNvPr id="166" name="Google Shape;166;p23"/>
          <p:cNvPicPr preferRelativeResize="0"/>
          <p:nvPr/>
        </p:nvPicPr>
        <p:blipFill>
          <a:blip r:embed="rId3">
            <a:alphaModFix/>
          </a:blip>
          <a:stretch>
            <a:fillRect/>
          </a:stretch>
        </p:blipFill>
        <p:spPr>
          <a:xfrm>
            <a:off x="152400" y="1088125"/>
            <a:ext cx="10185375" cy="50455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1069848" y="484632"/>
            <a:ext cx="10058400" cy="1609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K-means Cluster Analysis</a:t>
            </a:r>
            <a:endParaRPr/>
          </a:p>
        </p:txBody>
      </p:sp>
      <p:sp>
        <p:nvSpPr>
          <p:cNvPr id="173" name="Google Shape;173;p24"/>
          <p:cNvSpPr txBox="1"/>
          <p:nvPr>
            <p:ph idx="1" type="body"/>
          </p:nvPr>
        </p:nvSpPr>
        <p:spPr>
          <a:xfrm>
            <a:off x="1069848" y="2121408"/>
            <a:ext cx="10058400" cy="4050900"/>
          </a:xfrm>
          <a:prstGeom prst="rect">
            <a:avLst/>
          </a:prstGeom>
        </p:spPr>
        <p:txBody>
          <a:bodyPr anchorCtr="0" anchor="t" bIns="45700" lIns="91425" spcFirstLastPara="1" rIns="91425" wrap="square" tIns="45700">
            <a:noAutofit/>
          </a:bodyPr>
          <a:lstStyle/>
          <a:p>
            <a:pPr indent="0" lvl="0" marL="0" rtl="0" algn="l">
              <a:lnSpc>
                <a:spcPct val="70000"/>
              </a:lnSpc>
              <a:spcBef>
                <a:spcPts val="1200"/>
              </a:spcBef>
              <a:spcAft>
                <a:spcPts val="0"/>
              </a:spcAft>
              <a:buClr>
                <a:schemeClr val="dk1"/>
              </a:buClr>
              <a:buSzPts val="358"/>
              <a:buFont typeface="Arial"/>
              <a:buNone/>
            </a:pPr>
            <a:r>
              <a:rPr lang="en-US" sz="1550"/>
              <a:t>Investigate the number of clusters with "kmeans" clustering method as all the values are all continues numbers. </a:t>
            </a:r>
            <a:endParaRPr sz="1550"/>
          </a:p>
          <a:p>
            <a:pPr indent="-314325" lvl="0" marL="457200" rtl="0" algn="l">
              <a:lnSpc>
                <a:spcPct val="70000"/>
              </a:lnSpc>
              <a:spcBef>
                <a:spcPts val="1600"/>
              </a:spcBef>
              <a:spcAft>
                <a:spcPts val="0"/>
              </a:spcAft>
              <a:buSzPts val="1350"/>
              <a:buChar char="●"/>
            </a:pPr>
            <a:r>
              <a:rPr b="1" lang="en-US" sz="1350"/>
              <a:t>wss method</a:t>
            </a:r>
            <a:endParaRPr b="1" sz="1350"/>
          </a:p>
          <a:p>
            <a:pPr indent="457200" lvl="0" marL="0" rtl="0" algn="l">
              <a:lnSpc>
                <a:spcPct val="70000"/>
              </a:lnSpc>
              <a:spcBef>
                <a:spcPts val="1600"/>
              </a:spcBef>
              <a:spcAft>
                <a:spcPts val="0"/>
              </a:spcAft>
              <a:buSzPts val="358"/>
              <a:buNone/>
            </a:pPr>
            <a:r>
              <a:rPr lang="en-US" sz="1350"/>
              <a:t>k1 &lt;- fviz_nbclust(schooldata.scaled, kmeans, method = "wss") + labs(title = "WSS Method")</a:t>
            </a:r>
            <a:endParaRPr sz="1350"/>
          </a:p>
          <a:p>
            <a:pPr indent="-314325" lvl="0" marL="457200" rtl="0" algn="l">
              <a:lnSpc>
                <a:spcPct val="70000"/>
              </a:lnSpc>
              <a:spcBef>
                <a:spcPts val="1600"/>
              </a:spcBef>
              <a:spcAft>
                <a:spcPts val="0"/>
              </a:spcAft>
              <a:buSzPts val="1350"/>
              <a:buChar char="●"/>
            </a:pPr>
            <a:r>
              <a:rPr b="1" lang="en-US" sz="1350"/>
              <a:t>Silhouette Method</a:t>
            </a:r>
            <a:endParaRPr b="1" sz="1350"/>
          </a:p>
          <a:p>
            <a:pPr indent="457200" lvl="0" marL="0" rtl="0" algn="l">
              <a:lnSpc>
                <a:spcPct val="70000"/>
              </a:lnSpc>
              <a:spcBef>
                <a:spcPts val="1600"/>
              </a:spcBef>
              <a:spcAft>
                <a:spcPts val="0"/>
              </a:spcAft>
              <a:buSzPts val="358"/>
              <a:buNone/>
            </a:pPr>
            <a:r>
              <a:rPr lang="en-US" sz="1350"/>
              <a:t>k2 &lt;- fviz_nbclust(schooldata.scaled, kmeans, method = "silhouette") + labs(title = "Silhouette Method")</a:t>
            </a:r>
            <a:endParaRPr sz="1350"/>
          </a:p>
          <a:p>
            <a:pPr indent="-314325" lvl="0" marL="457200" rtl="0" algn="l">
              <a:lnSpc>
                <a:spcPct val="70000"/>
              </a:lnSpc>
              <a:spcBef>
                <a:spcPts val="1600"/>
              </a:spcBef>
              <a:spcAft>
                <a:spcPts val="0"/>
              </a:spcAft>
              <a:buSzPts val="1350"/>
              <a:buChar char="●"/>
            </a:pPr>
            <a:r>
              <a:rPr b="1" lang="en-US" sz="1350"/>
              <a:t>Gap Stat Method</a:t>
            </a:r>
            <a:endParaRPr b="1" sz="1350"/>
          </a:p>
          <a:p>
            <a:pPr indent="457200" lvl="0" marL="0" rtl="0" algn="l">
              <a:lnSpc>
                <a:spcPct val="70000"/>
              </a:lnSpc>
              <a:spcBef>
                <a:spcPts val="1600"/>
              </a:spcBef>
              <a:spcAft>
                <a:spcPts val="0"/>
              </a:spcAft>
              <a:buClr>
                <a:schemeClr val="dk1"/>
              </a:buClr>
              <a:buSzPts val="358"/>
              <a:buFont typeface="Arial"/>
              <a:buNone/>
            </a:pPr>
            <a:r>
              <a:rPr lang="en-US" sz="1350"/>
              <a:t>gap_stat &lt;- clusGap(schooldata.scaled, FUN = kmeans, nstart = 25, K.max = 10, B = 10)	</a:t>
            </a:r>
            <a:endParaRPr sz="1350"/>
          </a:p>
          <a:p>
            <a:pPr indent="457200" lvl="0" marL="0" rtl="0" algn="l">
              <a:lnSpc>
                <a:spcPct val="70000"/>
              </a:lnSpc>
              <a:spcBef>
                <a:spcPts val="1600"/>
              </a:spcBef>
              <a:spcAft>
                <a:spcPts val="0"/>
              </a:spcAft>
              <a:buClr>
                <a:schemeClr val="dk1"/>
              </a:buClr>
              <a:buSzPts val="358"/>
              <a:buFont typeface="Arial"/>
              <a:buNone/>
            </a:pPr>
            <a:r>
              <a:rPr lang="en-US" sz="1350"/>
              <a:t>k3 &lt;- fviz_gap_stat(gap_stat) + labs(title = "Gap Stat Method")</a:t>
            </a:r>
            <a:endParaRPr sz="1350"/>
          </a:p>
          <a:p>
            <a:pPr indent="0" lvl="0" marL="0" rtl="0" algn="l">
              <a:lnSpc>
                <a:spcPct val="70000"/>
              </a:lnSpc>
              <a:spcBef>
                <a:spcPts val="1600"/>
              </a:spcBef>
              <a:spcAft>
                <a:spcPts val="1600"/>
              </a:spcAft>
              <a:buSzPts val="358"/>
              <a:buNone/>
            </a:pPr>
            <a:r>
              <a:t/>
            </a:r>
            <a:endParaRPr sz="1350"/>
          </a:p>
        </p:txBody>
      </p:sp>
      <p:pic>
        <p:nvPicPr>
          <p:cNvPr id="174" name="Google Shape;174;p24"/>
          <p:cNvPicPr preferRelativeResize="0"/>
          <p:nvPr/>
        </p:nvPicPr>
        <p:blipFill>
          <a:blip r:embed="rId3">
            <a:alphaModFix/>
          </a:blip>
          <a:stretch>
            <a:fillRect/>
          </a:stretch>
        </p:blipFill>
        <p:spPr>
          <a:xfrm>
            <a:off x="9975938" y="-12"/>
            <a:ext cx="2143125" cy="214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1066800" y="61577"/>
            <a:ext cx="10058400" cy="1041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Plotting the Clusters</a:t>
            </a:r>
            <a:endParaRPr/>
          </a:p>
        </p:txBody>
      </p:sp>
      <p:sp>
        <p:nvSpPr>
          <p:cNvPr id="181" name="Google Shape;181;p25"/>
          <p:cNvSpPr txBox="1"/>
          <p:nvPr/>
        </p:nvSpPr>
        <p:spPr>
          <a:xfrm>
            <a:off x="1066800" y="1012775"/>
            <a:ext cx="7934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900">
                <a:solidFill>
                  <a:schemeClr val="dk1"/>
                </a:solidFill>
                <a:latin typeface="Rockwell"/>
                <a:ea typeface="Rockwell"/>
                <a:cs typeface="Rockwell"/>
                <a:sym typeface="Rockwell"/>
              </a:rPr>
              <a:t>Kmeans2 &lt;- kmeans(train, centers = 2, nstart = 25, iter.max = 100)</a:t>
            </a:r>
            <a:endParaRPr sz="1700">
              <a:latin typeface="Rockwell"/>
              <a:ea typeface="Rockwell"/>
              <a:cs typeface="Rockwell"/>
              <a:sym typeface="Rockwell"/>
            </a:endParaRPr>
          </a:p>
          <a:p>
            <a:pPr indent="0" lvl="0" marL="0" rtl="0" algn="l">
              <a:spcBef>
                <a:spcPts val="0"/>
              </a:spcBef>
              <a:spcAft>
                <a:spcPts val="0"/>
              </a:spcAft>
              <a:buNone/>
            </a:pPr>
            <a:r>
              <a:rPr lang="en-US" sz="1700">
                <a:latin typeface="Rockwell"/>
                <a:ea typeface="Rockwell"/>
                <a:cs typeface="Rockwell"/>
                <a:sym typeface="Rockwell"/>
              </a:rPr>
              <a:t>fviz_cluster(Kmeans2, geom= "point", data = train)</a:t>
            </a:r>
            <a:endParaRPr sz="1700">
              <a:latin typeface="Rockwell"/>
              <a:ea typeface="Rockwell"/>
              <a:cs typeface="Rockwell"/>
              <a:sym typeface="Rockwell"/>
            </a:endParaRPr>
          </a:p>
        </p:txBody>
      </p:sp>
      <p:pic>
        <p:nvPicPr>
          <p:cNvPr id="182" name="Google Shape;182;p25"/>
          <p:cNvPicPr preferRelativeResize="0"/>
          <p:nvPr/>
        </p:nvPicPr>
        <p:blipFill>
          <a:blip r:embed="rId3">
            <a:alphaModFix/>
          </a:blip>
          <a:stretch>
            <a:fillRect/>
          </a:stretch>
        </p:blipFill>
        <p:spPr>
          <a:xfrm>
            <a:off x="1066800" y="1751675"/>
            <a:ext cx="8513239" cy="4954974"/>
          </a:xfrm>
          <a:prstGeom prst="rect">
            <a:avLst/>
          </a:prstGeom>
          <a:noFill/>
          <a:ln>
            <a:noFill/>
          </a:ln>
        </p:spPr>
      </p:pic>
      <p:grpSp>
        <p:nvGrpSpPr>
          <p:cNvPr id="183" name="Google Shape;183;p25"/>
          <p:cNvGrpSpPr/>
          <p:nvPr/>
        </p:nvGrpSpPr>
        <p:grpSpPr>
          <a:xfrm>
            <a:off x="11401346" y="6229474"/>
            <a:ext cx="457232" cy="457232"/>
            <a:chOff x="11361456" y="6195813"/>
            <a:chExt cx="548700" cy="548700"/>
          </a:xfrm>
        </p:grpSpPr>
        <p:sp>
          <p:nvSpPr>
            <p:cNvPr id="184" name="Google Shape;184;p25"/>
            <p:cNvSpPr/>
            <p:nvPr/>
          </p:nvSpPr>
          <p:spPr>
            <a:xfrm>
              <a:off x="11361456" y="6195813"/>
              <a:ext cx="548700" cy="548700"/>
            </a:xfrm>
            <a:prstGeom prst="ellipse">
              <a:avLst/>
            </a:prstGeom>
            <a:blipFill rotWithShape="1">
              <a:blip r:embed="rId4">
                <a:alphaModFix/>
              </a:blip>
              <a:tile algn="tl" flip="none" tx="50800" sx="84997" ty="0" sy="84997"/>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85" name="Google Shape;185;p25"/>
            <p:cNvSpPr/>
            <p:nvPr/>
          </p:nvSpPr>
          <p:spPr>
            <a:xfrm>
              <a:off x="11396488" y="6230844"/>
              <a:ext cx="478500" cy="478500"/>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992925" y="189752"/>
            <a:ext cx="10058400" cy="1117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Run PCA Analysis and Biplot</a:t>
            </a:r>
            <a:endParaRPr/>
          </a:p>
        </p:txBody>
      </p:sp>
      <p:sp>
        <p:nvSpPr>
          <p:cNvPr id="192" name="Google Shape;192;p26"/>
          <p:cNvSpPr txBox="1"/>
          <p:nvPr/>
        </p:nvSpPr>
        <p:spPr>
          <a:xfrm>
            <a:off x="11063825" y="3064025"/>
            <a:ext cx="738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ckwell"/>
              <a:ea typeface="Rockwell"/>
              <a:cs typeface="Rockwell"/>
              <a:sym typeface="Rockwell"/>
            </a:endParaRPr>
          </a:p>
        </p:txBody>
      </p:sp>
      <p:pic>
        <p:nvPicPr>
          <p:cNvPr id="193" name="Google Shape;193;p26"/>
          <p:cNvPicPr preferRelativeResize="0"/>
          <p:nvPr/>
        </p:nvPicPr>
        <p:blipFill>
          <a:blip r:embed="rId3">
            <a:alphaModFix/>
          </a:blip>
          <a:stretch>
            <a:fillRect/>
          </a:stretch>
        </p:blipFill>
        <p:spPr>
          <a:xfrm>
            <a:off x="152400" y="1459952"/>
            <a:ext cx="9014620" cy="5246791"/>
          </a:xfrm>
          <a:prstGeom prst="rect">
            <a:avLst/>
          </a:prstGeom>
          <a:noFill/>
          <a:ln>
            <a:noFill/>
          </a:ln>
        </p:spPr>
      </p:pic>
      <p:grpSp>
        <p:nvGrpSpPr>
          <p:cNvPr id="194" name="Google Shape;194;p26"/>
          <p:cNvGrpSpPr/>
          <p:nvPr/>
        </p:nvGrpSpPr>
        <p:grpSpPr>
          <a:xfrm>
            <a:off x="11401346" y="6229474"/>
            <a:ext cx="457232" cy="457232"/>
            <a:chOff x="11361456" y="6195813"/>
            <a:chExt cx="548700" cy="548700"/>
          </a:xfrm>
        </p:grpSpPr>
        <p:sp>
          <p:nvSpPr>
            <p:cNvPr id="195" name="Google Shape;195;p26"/>
            <p:cNvSpPr/>
            <p:nvPr/>
          </p:nvSpPr>
          <p:spPr>
            <a:xfrm>
              <a:off x="11361456" y="6195813"/>
              <a:ext cx="548700" cy="548700"/>
            </a:xfrm>
            <a:prstGeom prst="ellipse">
              <a:avLst/>
            </a:prstGeom>
            <a:blipFill rotWithShape="1">
              <a:blip r:embed="rId4">
                <a:alphaModFix/>
              </a:blip>
              <a:tile algn="tl" flip="none" tx="50800" sx="84997" ty="0" sy="84997"/>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96" name="Google Shape;196;p26"/>
            <p:cNvSpPr/>
            <p:nvPr/>
          </p:nvSpPr>
          <p:spPr>
            <a:xfrm>
              <a:off x="11396488" y="6230844"/>
              <a:ext cx="478500" cy="478500"/>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7"/>
          <p:cNvPicPr preferRelativeResize="0"/>
          <p:nvPr/>
        </p:nvPicPr>
        <p:blipFill>
          <a:blip r:embed="rId3">
            <a:alphaModFix/>
          </a:blip>
          <a:stretch>
            <a:fillRect/>
          </a:stretch>
        </p:blipFill>
        <p:spPr>
          <a:xfrm>
            <a:off x="152400" y="423300"/>
            <a:ext cx="10796201" cy="6283726"/>
          </a:xfrm>
          <a:prstGeom prst="rect">
            <a:avLst/>
          </a:prstGeom>
          <a:noFill/>
          <a:ln>
            <a:noFill/>
          </a:ln>
        </p:spPr>
      </p:pic>
      <p:pic>
        <p:nvPicPr>
          <p:cNvPr id="203" name="Google Shape;203;p27"/>
          <p:cNvPicPr preferRelativeResize="0"/>
          <p:nvPr/>
        </p:nvPicPr>
        <p:blipFill>
          <a:blip r:embed="rId4">
            <a:alphaModFix amt="52999"/>
          </a:blip>
          <a:stretch>
            <a:fillRect/>
          </a:stretch>
        </p:blipFill>
        <p:spPr>
          <a:xfrm flipH="1" rot="10800000">
            <a:off x="757738" y="128525"/>
            <a:ext cx="11069676" cy="6442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1069848" y="484632"/>
            <a:ext cx="10058400" cy="1609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Findings</a:t>
            </a:r>
            <a:endParaRPr/>
          </a:p>
        </p:txBody>
      </p:sp>
      <p:sp>
        <p:nvSpPr>
          <p:cNvPr id="210" name="Google Shape;210;p28"/>
          <p:cNvSpPr txBox="1"/>
          <p:nvPr>
            <p:ph idx="1" type="body"/>
          </p:nvPr>
        </p:nvSpPr>
        <p:spPr>
          <a:xfrm>
            <a:off x="1069848" y="2121408"/>
            <a:ext cx="10058400" cy="4050900"/>
          </a:xfrm>
          <a:prstGeom prst="rect">
            <a:avLst/>
          </a:prstGeom>
        </p:spPr>
        <p:txBody>
          <a:bodyPr anchorCtr="0" anchor="t" bIns="45700" lIns="91425" spcFirstLastPara="1" rIns="91425" wrap="square" tIns="45700">
            <a:normAutofit fontScale="85000" lnSpcReduction="10000"/>
          </a:bodyPr>
          <a:lstStyle/>
          <a:p>
            <a:pPr indent="-311181" lvl="0" marL="457200" rtl="0" algn="l">
              <a:spcBef>
                <a:spcPts val="1200"/>
              </a:spcBef>
              <a:spcAft>
                <a:spcPts val="0"/>
              </a:spcAft>
              <a:buSzPct val="63750"/>
              <a:buChar char="●"/>
            </a:pPr>
            <a:r>
              <a:rPr lang="en-US"/>
              <a:t>Visits and Occupation have the highest effect on student self-esteem along with student achievement.</a:t>
            </a:r>
            <a:endParaRPr/>
          </a:p>
          <a:p>
            <a:pPr indent="0" lvl="0" marL="0" rtl="0" algn="l">
              <a:spcBef>
                <a:spcPts val="1600"/>
              </a:spcBef>
              <a:spcAft>
                <a:spcPts val="0"/>
              </a:spcAft>
              <a:buNone/>
            </a:pPr>
            <a:r>
              <a:t/>
            </a:r>
            <a:endParaRPr/>
          </a:p>
          <a:p>
            <a:pPr indent="-311181" lvl="0" marL="457200" rtl="0" algn="l">
              <a:spcBef>
                <a:spcPts val="1600"/>
              </a:spcBef>
              <a:spcAft>
                <a:spcPts val="0"/>
              </a:spcAft>
              <a:buSzPct val="63750"/>
              <a:buChar char="●"/>
            </a:pPr>
            <a:r>
              <a:rPr lang="en-US"/>
              <a:t>Number of teachers has no effect on student self-esteem nor student achievement. </a:t>
            </a:r>
            <a:endParaRPr/>
          </a:p>
          <a:p>
            <a:pPr indent="0" lvl="0" marL="0" rtl="0" algn="l">
              <a:spcBef>
                <a:spcPts val="1600"/>
              </a:spcBef>
              <a:spcAft>
                <a:spcPts val="0"/>
              </a:spcAft>
              <a:buNone/>
            </a:pPr>
            <a:r>
              <a:t/>
            </a:r>
            <a:endParaRPr/>
          </a:p>
          <a:p>
            <a:pPr indent="-311181" lvl="0" marL="457200" rtl="0" algn="l">
              <a:spcBef>
                <a:spcPts val="1600"/>
              </a:spcBef>
              <a:spcAft>
                <a:spcPts val="0"/>
              </a:spcAft>
              <a:buSzPct val="63750"/>
              <a:buChar char="●"/>
            </a:pPr>
            <a:r>
              <a:rPr lang="en-US"/>
              <a:t>Environmental factors play an important role on high academic achievement </a:t>
            </a:r>
            <a:endParaRPr/>
          </a:p>
          <a:p>
            <a:pPr indent="0" lvl="0" marL="457200" rtl="0" algn="l">
              <a:spcBef>
                <a:spcPts val="1600"/>
              </a:spcBef>
              <a:spcAft>
                <a:spcPts val="0"/>
              </a:spcAft>
              <a:buNone/>
            </a:pPr>
            <a:r>
              <a:t/>
            </a:r>
            <a:endParaRPr/>
          </a:p>
          <a:p>
            <a:pPr indent="-311181" lvl="0" marL="457200" rtl="0" algn="l">
              <a:spcBef>
                <a:spcPts val="1600"/>
              </a:spcBef>
              <a:spcAft>
                <a:spcPts val="0"/>
              </a:spcAft>
              <a:buSzPct val="63750"/>
              <a:buChar char="●"/>
            </a:pPr>
            <a:r>
              <a:rPr lang="en-US"/>
              <a:t>Two clusters were found.</a:t>
            </a:r>
            <a:endParaRPr/>
          </a:p>
          <a:p>
            <a:pPr indent="-311181" lvl="1" marL="914400" rtl="0" algn="l">
              <a:spcBef>
                <a:spcPts val="0"/>
              </a:spcBef>
              <a:spcAft>
                <a:spcPts val="0"/>
              </a:spcAft>
              <a:buSzPct val="80526"/>
              <a:buChar char="○"/>
            </a:pPr>
            <a:r>
              <a:rPr lang="en-US"/>
              <a:t> One with high achievement scores along with high environmental scores. </a:t>
            </a:r>
            <a:endParaRPr/>
          </a:p>
          <a:p>
            <a:pPr indent="-311181" lvl="1" marL="914400" rtl="0" algn="l">
              <a:spcBef>
                <a:spcPts val="0"/>
              </a:spcBef>
              <a:spcAft>
                <a:spcPts val="0"/>
              </a:spcAft>
              <a:buSzPct val="80526"/>
              <a:buChar char="○"/>
            </a:pPr>
            <a:r>
              <a:rPr lang="en-US"/>
              <a:t>The other one with low achievement scores along with low environmental scores. </a:t>
            </a:r>
            <a:endParaRPr/>
          </a:p>
        </p:txBody>
      </p:sp>
      <p:pic>
        <p:nvPicPr>
          <p:cNvPr id="211" name="Google Shape;211;p28"/>
          <p:cNvPicPr preferRelativeResize="0"/>
          <p:nvPr/>
        </p:nvPicPr>
        <p:blipFill>
          <a:blip r:embed="rId3">
            <a:alphaModFix/>
          </a:blip>
          <a:stretch>
            <a:fillRect/>
          </a:stretch>
        </p:blipFill>
        <p:spPr>
          <a:xfrm>
            <a:off x="9045544" y="3"/>
            <a:ext cx="3146459" cy="2093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BACKGROUND</a:t>
            </a:r>
            <a:endParaRPr/>
          </a:p>
        </p:txBody>
      </p:sp>
      <p:sp>
        <p:nvSpPr>
          <p:cNvPr id="84" name="Google Shape;84;p1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lnSpcReduction="20000"/>
          </a:bodyPr>
          <a:lstStyle/>
          <a:p>
            <a:pPr indent="-182880" lvl="0" marL="182880" rtl="0" algn="l">
              <a:lnSpc>
                <a:spcPct val="90000"/>
              </a:lnSpc>
              <a:spcBef>
                <a:spcPts val="0"/>
              </a:spcBef>
              <a:spcAft>
                <a:spcPts val="0"/>
              </a:spcAft>
              <a:buSzPts val="1700"/>
              <a:buChar char="●"/>
            </a:pPr>
            <a:r>
              <a:rPr lang="en-US"/>
              <a:t>Parents want to see school performance measured. They look for concrete evidence of school quality; therefore, there is an </a:t>
            </a:r>
            <a:r>
              <a:rPr lang="en-US"/>
              <a:t>increased</a:t>
            </a:r>
            <a:r>
              <a:rPr lang="en-US"/>
              <a:t> focused on student </a:t>
            </a:r>
            <a:r>
              <a:rPr lang="en-US"/>
              <a:t>achievement</a:t>
            </a:r>
            <a:r>
              <a:rPr lang="en-US"/>
              <a:t> data(BMS, 2013).</a:t>
            </a:r>
            <a:endParaRPr/>
          </a:p>
          <a:p>
            <a:pPr indent="-182880" lvl="0" marL="182880" rtl="0" algn="l">
              <a:lnSpc>
                <a:spcPct val="90000"/>
              </a:lnSpc>
              <a:spcBef>
                <a:spcPts val="1200"/>
              </a:spcBef>
              <a:spcAft>
                <a:spcPts val="0"/>
              </a:spcAft>
              <a:buSzPts val="1700"/>
              <a:buChar char="●"/>
            </a:pPr>
            <a:r>
              <a:rPr lang="en-US"/>
              <a:t>Parents pay thousands of dollars extra to live near schools with high </a:t>
            </a:r>
            <a:r>
              <a:rPr lang="en-US"/>
              <a:t>achieving</a:t>
            </a:r>
            <a:r>
              <a:rPr lang="en-US"/>
              <a:t> scores (Ferguson, 2015).</a:t>
            </a:r>
            <a:endParaRPr/>
          </a:p>
          <a:p>
            <a:pPr indent="-182880" lvl="0" marL="182880" rtl="0" algn="l">
              <a:lnSpc>
                <a:spcPct val="90000"/>
              </a:lnSpc>
              <a:spcBef>
                <a:spcPts val="1200"/>
              </a:spcBef>
              <a:spcAft>
                <a:spcPts val="0"/>
              </a:spcAft>
              <a:buSzPts val="1700"/>
              <a:buChar char="●"/>
            </a:pPr>
            <a:r>
              <a:rPr lang="en-US"/>
              <a:t>Schools with high test scores are favored by the parents. Is </a:t>
            </a:r>
            <a:r>
              <a:rPr lang="en-US"/>
              <a:t>the</a:t>
            </a:r>
            <a:r>
              <a:rPr lang="en-US"/>
              <a:t> success a result of </a:t>
            </a:r>
            <a:r>
              <a:rPr lang="en-US"/>
              <a:t>being</a:t>
            </a:r>
            <a:r>
              <a:rPr lang="en-US"/>
              <a:t> good school, or are there other factors in place in the </a:t>
            </a:r>
            <a:r>
              <a:rPr lang="en-US"/>
              <a:t>environment?</a:t>
            </a:r>
            <a:endParaRPr/>
          </a:p>
          <a:p>
            <a:pPr indent="-182880" lvl="0" marL="182880" rtl="0" algn="l">
              <a:lnSpc>
                <a:spcPct val="90000"/>
              </a:lnSpc>
              <a:spcBef>
                <a:spcPts val="1200"/>
              </a:spcBef>
              <a:spcAft>
                <a:spcPts val="0"/>
              </a:spcAft>
              <a:buSzPts val="1700"/>
              <a:buChar char="●"/>
            </a:pPr>
            <a:r>
              <a:rPr lang="en-US"/>
              <a:t>The purpose of the research was to examine the relationships between measures of outside </a:t>
            </a:r>
            <a:r>
              <a:rPr lang="en-US"/>
              <a:t>environment</a:t>
            </a:r>
            <a:r>
              <a:rPr lang="en-US"/>
              <a:t> and student outcome (reading, mathematics, and self-esteem).</a:t>
            </a:r>
            <a:endParaRPr/>
          </a:p>
          <a:p>
            <a:pPr indent="-182880" lvl="0" marL="182880" rtl="0" algn="l">
              <a:lnSpc>
                <a:spcPct val="90000"/>
              </a:lnSpc>
              <a:spcBef>
                <a:spcPts val="1200"/>
              </a:spcBef>
              <a:spcAft>
                <a:spcPts val="1600"/>
              </a:spcAft>
              <a:buSzPts val="1700"/>
              <a:buChar char="●"/>
            </a:pPr>
            <a:r>
              <a:rPr lang="en-US"/>
              <a:t>This study aims to help parents to </a:t>
            </a:r>
            <a:r>
              <a:rPr lang="en-US"/>
              <a:t>understand</a:t>
            </a:r>
            <a:r>
              <a:rPr lang="en-US"/>
              <a:t> what environmental factors play on school success.</a:t>
            </a:r>
            <a:endParaRPr/>
          </a:p>
        </p:txBody>
      </p:sp>
      <p:grpSp>
        <p:nvGrpSpPr>
          <p:cNvPr id="85" name="Google Shape;85;p15"/>
          <p:cNvGrpSpPr/>
          <p:nvPr/>
        </p:nvGrpSpPr>
        <p:grpSpPr>
          <a:xfrm>
            <a:off x="11401346" y="6229474"/>
            <a:ext cx="457232" cy="457232"/>
            <a:chOff x="11361456" y="6195813"/>
            <a:chExt cx="548700" cy="548700"/>
          </a:xfrm>
        </p:grpSpPr>
        <p:sp>
          <p:nvSpPr>
            <p:cNvPr id="86" name="Google Shape;86;p15"/>
            <p:cNvSpPr/>
            <p:nvPr/>
          </p:nvSpPr>
          <p:spPr>
            <a:xfrm>
              <a:off x="11361456" y="6195813"/>
              <a:ext cx="548700" cy="548700"/>
            </a:xfrm>
            <a:prstGeom prst="ellipse">
              <a:avLst/>
            </a:prstGeom>
            <a:blipFill rotWithShape="1">
              <a:blip r:embed="rId3">
                <a:alphaModFix/>
              </a:blip>
              <a:tile algn="tl" flip="none" tx="50800" sx="84997" ty="0" sy="84997"/>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87" name="Google Shape;87;p15"/>
            <p:cNvSpPr/>
            <p:nvPr/>
          </p:nvSpPr>
          <p:spPr>
            <a:xfrm>
              <a:off x="11396488" y="6230844"/>
              <a:ext cx="478500" cy="478500"/>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pic>
        <p:nvPicPr>
          <p:cNvPr id="88" name="Google Shape;88;p15"/>
          <p:cNvPicPr preferRelativeResize="0"/>
          <p:nvPr/>
        </p:nvPicPr>
        <p:blipFill>
          <a:blip r:embed="rId4">
            <a:alphaModFix/>
          </a:blip>
          <a:stretch>
            <a:fillRect/>
          </a:stretch>
        </p:blipFill>
        <p:spPr>
          <a:xfrm>
            <a:off x="9795549" y="73974"/>
            <a:ext cx="1982675" cy="1982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6"/>
          <p:cNvSpPr/>
          <p:nvPr/>
        </p:nvSpPr>
        <p:spPr>
          <a:xfrm>
            <a:off x="0" y="0"/>
            <a:ext cx="7545274" cy="6857999"/>
          </a:xfrm>
          <a:prstGeom prst="rect">
            <a:avLst/>
          </a:prstGeom>
          <a:blipFill rotWithShape="1">
            <a:blip r:embed="rId3">
              <a:alphaModFix amt="6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95" name="Google Shape;95;p16"/>
          <p:cNvSpPr txBox="1"/>
          <p:nvPr>
            <p:ph type="title"/>
          </p:nvPr>
        </p:nvSpPr>
        <p:spPr>
          <a:xfrm>
            <a:off x="382280" y="484632"/>
            <a:ext cx="6743844"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Rockwell"/>
              <a:buNone/>
            </a:pPr>
            <a:r>
              <a:rPr lang="en-US" sz="4800"/>
              <a:t>DATA COLLECTION</a:t>
            </a:r>
            <a:endParaRPr/>
          </a:p>
        </p:txBody>
      </p:sp>
      <p:sp>
        <p:nvSpPr>
          <p:cNvPr id="96" name="Google Shape;96;p16"/>
          <p:cNvSpPr txBox="1"/>
          <p:nvPr>
            <p:ph idx="1" type="body"/>
          </p:nvPr>
        </p:nvSpPr>
        <p:spPr>
          <a:xfrm>
            <a:off x="519300" y="1588850"/>
            <a:ext cx="6671700" cy="6243300"/>
          </a:xfrm>
          <a:prstGeom prst="rect">
            <a:avLst/>
          </a:prstGeom>
          <a:noFill/>
          <a:ln>
            <a:noFill/>
          </a:ln>
        </p:spPr>
        <p:txBody>
          <a:bodyPr anchorCtr="0" anchor="t" bIns="45700" lIns="91425" spcFirstLastPara="1" rIns="91425" wrap="square" tIns="45700">
            <a:noAutofit/>
          </a:bodyPr>
          <a:lstStyle/>
          <a:p>
            <a:pPr indent="-182880" lvl="0" marL="182880" rtl="0" algn="l">
              <a:lnSpc>
                <a:spcPct val="90000"/>
              </a:lnSpc>
              <a:spcBef>
                <a:spcPts val="0"/>
              </a:spcBef>
              <a:spcAft>
                <a:spcPts val="0"/>
              </a:spcAft>
              <a:buSzPts val="1530"/>
              <a:buChar char="●"/>
            </a:pPr>
            <a:r>
              <a:rPr lang="en-US" sz="1800"/>
              <a:t>School Data, from Charnes et al. (1981). </a:t>
            </a:r>
            <a:endParaRPr i="1" sz="1800"/>
          </a:p>
          <a:p>
            <a:pPr indent="-182880" lvl="1" marL="457200" rtl="0" algn="l">
              <a:lnSpc>
                <a:spcPct val="90000"/>
              </a:lnSpc>
              <a:spcBef>
                <a:spcPts val="400"/>
              </a:spcBef>
              <a:spcAft>
                <a:spcPts val="0"/>
              </a:spcAft>
              <a:buSzPts val="1530"/>
              <a:buChar char="○"/>
            </a:pPr>
            <a:r>
              <a:rPr i="1" lang="en-US"/>
              <a:t>N=70 school districts </a:t>
            </a:r>
            <a:endParaRPr/>
          </a:p>
          <a:p>
            <a:pPr indent="-182880" lvl="1" marL="457200" rtl="0" algn="l">
              <a:lnSpc>
                <a:spcPct val="90000"/>
              </a:lnSpc>
              <a:spcBef>
                <a:spcPts val="600"/>
              </a:spcBef>
              <a:spcAft>
                <a:spcPts val="0"/>
              </a:spcAft>
              <a:buSzPts val="1530"/>
              <a:buChar char="○"/>
            </a:pPr>
            <a:r>
              <a:rPr lang="en-US"/>
              <a:t>Outcome variables </a:t>
            </a:r>
            <a:endParaRPr/>
          </a:p>
          <a:p>
            <a:pPr indent="-182879" lvl="2" marL="731520" rtl="0" algn="l">
              <a:lnSpc>
                <a:spcPct val="90000"/>
              </a:lnSpc>
              <a:spcBef>
                <a:spcPts val="600"/>
              </a:spcBef>
              <a:spcAft>
                <a:spcPts val="0"/>
              </a:spcAft>
              <a:buSzPts val="1530"/>
              <a:buChar char="■"/>
            </a:pPr>
            <a:r>
              <a:rPr lang="en-US" sz="1800"/>
              <a:t>Reading: Total reading score as measured by the Metropolitan Achievement Test</a:t>
            </a:r>
            <a:endParaRPr/>
          </a:p>
          <a:p>
            <a:pPr indent="-182879" lvl="2" marL="731520" rtl="0" algn="l">
              <a:lnSpc>
                <a:spcPct val="90000"/>
              </a:lnSpc>
              <a:spcBef>
                <a:spcPts val="600"/>
              </a:spcBef>
              <a:spcAft>
                <a:spcPts val="0"/>
              </a:spcAft>
              <a:buSzPts val="1530"/>
              <a:buChar char="■"/>
            </a:pPr>
            <a:r>
              <a:rPr lang="en-US" sz="1800"/>
              <a:t>Mathematics: Total mathematics score as measured by the Metropolitan Achievement Test</a:t>
            </a:r>
            <a:endParaRPr/>
          </a:p>
          <a:p>
            <a:pPr indent="-182879" lvl="2" marL="731520" rtl="0" algn="l">
              <a:lnSpc>
                <a:spcPct val="90000"/>
              </a:lnSpc>
              <a:spcBef>
                <a:spcPts val="600"/>
              </a:spcBef>
              <a:spcAft>
                <a:spcPts val="0"/>
              </a:spcAft>
              <a:buSzPts val="1530"/>
              <a:buChar char="■"/>
            </a:pPr>
            <a:r>
              <a:rPr lang="en-US" sz="1800"/>
              <a:t>Self-esteem: Coopersmith Self-Esteem Inventory, intended as a measure of self-esteem</a:t>
            </a:r>
            <a:endParaRPr/>
          </a:p>
          <a:p>
            <a:pPr indent="-182880" lvl="1" marL="457200" rtl="0" algn="l">
              <a:lnSpc>
                <a:spcPct val="90000"/>
              </a:lnSpc>
              <a:spcBef>
                <a:spcPts val="600"/>
              </a:spcBef>
              <a:spcAft>
                <a:spcPts val="0"/>
              </a:spcAft>
              <a:buSzPts val="1530"/>
              <a:buChar char="○"/>
            </a:pPr>
            <a:r>
              <a:rPr lang="en-US"/>
              <a:t>Input Variables</a:t>
            </a:r>
            <a:endParaRPr/>
          </a:p>
          <a:p>
            <a:pPr indent="-182879" lvl="2" marL="731520" rtl="0" algn="l">
              <a:lnSpc>
                <a:spcPct val="90000"/>
              </a:lnSpc>
              <a:spcBef>
                <a:spcPts val="600"/>
              </a:spcBef>
              <a:spcAft>
                <a:spcPts val="0"/>
              </a:spcAft>
              <a:buSzPts val="1530"/>
              <a:buChar char="■"/>
            </a:pPr>
            <a:r>
              <a:rPr lang="en-US" sz="1800"/>
              <a:t>Education: Education level of mother as measured in terms of percentage of high school graduates among female parents</a:t>
            </a:r>
            <a:endParaRPr/>
          </a:p>
          <a:p>
            <a:pPr indent="-182880" lvl="2" marL="731520" rtl="0" algn="l">
              <a:lnSpc>
                <a:spcPct val="90000"/>
              </a:lnSpc>
              <a:spcBef>
                <a:spcPts val="600"/>
              </a:spcBef>
              <a:spcAft>
                <a:spcPts val="0"/>
              </a:spcAft>
              <a:buSzPts val="1530"/>
              <a:buChar char="■"/>
            </a:pPr>
            <a:r>
              <a:rPr lang="en-US" sz="1800"/>
              <a:t>Parental Involvement: Parent counseling index calculated from data on time spent with child on school-related topics such as reading together, etc.</a:t>
            </a:r>
            <a:endParaRPr sz="1800"/>
          </a:p>
          <a:p>
            <a:pPr indent="-200025" lvl="2" marL="731520" rtl="0" algn="l">
              <a:lnSpc>
                <a:spcPct val="90000"/>
              </a:lnSpc>
              <a:spcBef>
                <a:spcPts val="600"/>
              </a:spcBef>
              <a:spcAft>
                <a:spcPts val="0"/>
              </a:spcAft>
              <a:buSzPts val="1800"/>
              <a:buChar char="■"/>
            </a:pPr>
            <a:r>
              <a:rPr lang="en-US" sz="1800"/>
              <a:t>Visit</a:t>
            </a:r>
            <a:endParaRPr sz="1800"/>
          </a:p>
          <a:p>
            <a:pPr indent="-200024" lvl="2" marL="731520" rtl="0" algn="l">
              <a:lnSpc>
                <a:spcPct val="90000"/>
              </a:lnSpc>
              <a:spcBef>
                <a:spcPts val="600"/>
              </a:spcBef>
              <a:spcAft>
                <a:spcPts val="0"/>
              </a:spcAft>
              <a:buSzPts val="1800"/>
              <a:buChar char="■"/>
            </a:pPr>
            <a:r>
              <a:rPr lang="en-US" sz="1800"/>
              <a:t>Counseling </a:t>
            </a:r>
            <a:endParaRPr sz="1800"/>
          </a:p>
        </p:txBody>
      </p:sp>
      <p:pic>
        <p:nvPicPr>
          <p:cNvPr descr="A picture containing text, man, sign&#10;&#10;Description automatically generated" id="97" name="Google Shape;97;p16"/>
          <p:cNvPicPr preferRelativeResize="0"/>
          <p:nvPr/>
        </p:nvPicPr>
        <p:blipFill rotWithShape="1">
          <a:blip r:embed="rId4">
            <a:alphaModFix/>
          </a:blip>
          <a:srcRect b="0" l="0" r="0" t="0"/>
          <a:stretch/>
        </p:blipFill>
        <p:spPr>
          <a:xfrm>
            <a:off x="8088490" y="1740165"/>
            <a:ext cx="3941348" cy="302498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7"/>
          <p:cNvPicPr preferRelativeResize="0"/>
          <p:nvPr/>
        </p:nvPicPr>
        <p:blipFill rotWithShape="1">
          <a:blip r:embed="rId3">
            <a:alphaModFix amt="29000"/>
          </a:blip>
          <a:srcRect b="0" l="0" r="0" t="0"/>
          <a:stretch/>
        </p:blipFill>
        <p:spPr>
          <a:xfrm>
            <a:off x="1241970" y="597636"/>
            <a:ext cx="9880182" cy="5422051"/>
          </a:xfrm>
          <a:prstGeom prst="rect">
            <a:avLst/>
          </a:prstGeom>
          <a:noFill/>
          <a:ln>
            <a:noFill/>
          </a:ln>
        </p:spPr>
      </p:pic>
      <p:sp>
        <p:nvSpPr>
          <p:cNvPr id="104" name="Google Shape;104;p1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CHECKING ASSUMPTIONS</a:t>
            </a:r>
            <a:endParaRPr/>
          </a:p>
        </p:txBody>
      </p:sp>
      <p:sp>
        <p:nvSpPr>
          <p:cNvPr id="105" name="Google Shape;105;p17"/>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b="1" lang="en-US"/>
              <a:t>Normality </a:t>
            </a:r>
            <a:endParaRPr b="1"/>
          </a:p>
          <a:p>
            <a:pPr indent="-182880" lvl="1" marL="457200" rtl="0" algn="l">
              <a:lnSpc>
                <a:spcPct val="90000"/>
              </a:lnSpc>
              <a:spcBef>
                <a:spcPts val="400"/>
              </a:spcBef>
              <a:spcAft>
                <a:spcPts val="0"/>
              </a:spcAft>
              <a:buSzPts val="1530"/>
              <a:buChar char="○"/>
            </a:pPr>
            <a:r>
              <a:rPr b="1" lang="en-US"/>
              <a:t>Mardia Skew</a:t>
            </a:r>
            <a:endParaRPr b="1"/>
          </a:p>
          <a:p>
            <a:pPr indent="-182880" lvl="1" marL="457200" rtl="0" algn="l">
              <a:lnSpc>
                <a:spcPct val="90000"/>
              </a:lnSpc>
              <a:spcBef>
                <a:spcPts val="600"/>
              </a:spcBef>
              <a:spcAft>
                <a:spcPts val="0"/>
              </a:spcAft>
              <a:buSzPts val="1530"/>
              <a:buChar char="○"/>
            </a:pPr>
            <a:r>
              <a:rPr b="1" lang="en-US"/>
              <a:t>Mardia Kurtosis</a:t>
            </a:r>
            <a:endParaRPr b="1"/>
          </a:p>
          <a:p>
            <a:pPr indent="-182880" lvl="0" marL="182880" rtl="0" algn="l">
              <a:lnSpc>
                <a:spcPct val="90000"/>
              </a:lnSpc>
              <a:spcBef>
                <a:spcPts val="1400"/>
              </a:spcBef>
              <a:spcAft>
                <a:spcPts val="0"/>
              </a:spcAft>
              <a:buSzPts val="1700"/>
              <a:buChar char="●"/>
            </a:pPr>
            <a:r>
              <a:rPr b="1" lang="en-US"/>
              <a:t>Outliers</a:t>
            </a:r>
            <a:endParaRPr b="1"/>
          </a:p>
          <a:p>
            <a:pPr indent="-182880" lvl="1" marL="457200" rtl="0" algn="l">
              <a:lnSpc>
                <a:spcPct val="90000"/>
              </a:lnSpc>
              <a:spcBef>
                <a:spcPts val="400"/>
              </a:spcBef>
              <a:spcAft>
                <a:spcPts val="0"/>
              </a:spcAft>
              <a:buSzPts val="1530"/>
              <a:buChar char="○"/>
            </a:pPr>
            <a:r>
              <a:rPr b="1" lang="en-US"/>
              <a:t>Mahalanobis Dist</a:t>
            </a:r>
            <a:r>
              <a:rPr lang="en-US"/>
              <a:t>ance</a:t>
            </a:r>
            <a:endParaRPr/>
          </a:p>
          <a:p>
            <a:pPr indent="0" lvl="0" marL="0" rtl="0" algn="l">
              <a:lnSpc>
                <a:spcPct val="90000"/>
              </a:lnSpc>
              <a:spcBef>
                <a:spcPts val="1400"/>
              </a:spcBef>
              <a:spcAft>
                <a:spcPts val="1600"/>
              </a:spcAft>
              <a:buSzPts val="17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12" name="Google Shape;112;p18"/>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RESULTS</a:t>
            </a:r>
            <a:endParaRPr/>
          </a:p>
        </p:txBody>
      </p:sp>
      <p:pic>
        <p:nvPicPr>
          <p:cNvPr descr="A sign on a pole&#10;&#10;Description automatically generated" id="116" name="Google Shape;116;p18"/>
          <p:cNvPicPr preferRelativeResize="0"/>
          <p:nvPr/>
        </p:nvPicPr>
        <p:blipFill rotWithShape="1">
          <a:blip r:embed="rId4">
            <a:alphaModFix/>
          </a:blip>
          <a:srcRect b="-1" l="0" r="26737" t="0"/>
          <a:stretch/>
        </p:blipFill>
        <p:spPr>
          <a:xfrm>
            <a:off x="1007196" y="2265037"/>
            <a:ext cx="5088800" cy="3907158"/>
          </a:xfrm>
          <a:prstGeom prst="rect">
            <a:avLst/>
          </a:prstGeom>
          <a:noFill/>
          <a:ln>
            <a:noFill/>
          </a:ln>
        </p:spPr>
      </p:pic>
      <p:sp>
        <p:nvSpPr>
          <p:cNvPr id="117" name="Google Shape;117;p18"/>
          <p:cNvSpPr txBox="1"/>
          <p:nvPr>
            <p:ph idx="1" type="body"/>
          </p:nvPr>
        </p:nvSpPr>
        <p:spPr>
          <a:xfrm>
            <a:off x="6496216" y="2320412"/>
            <a:ext cx="4632031" cy="3851787"/>
          </a:xfrm>
          <a:prstGeom prst="rect">
            <a:avLst/>
          </a:prstGeom>
          <a:noFill/>
          <a:ln>
            <a:noFill/>
          </a:ln>
        </p:spPr>
        <p:txBody>
          <a:bodyPr anchorCtr="0" anchor="ctr"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These two sets of variables are highly correlated (r=0.98).</a:t>
            </a:r>
            <a:endParaRPr/>
          </a:p>
          <a:p>
            <a:pPr indent="-182880" lvl="0" marL="182880" rtl="0" algn="l">
              <a:lnSpc>
                <a:spcPct val="90000"/>
              </a:lnSpc>
              <a:spcBef>
                <a:spcPts val="1200"/>
              </a:spcBef>
              <a:spcAft>
                <a:spcPts val="0"/>
              </a:spcAft>
              <a:buSzPts val="1700"/>
              <a:buChar char="●"/>
            </a:pPr>
            <a:r>
              <a:rPr lang="en-US"/>
              <a:t>Students receive supports outside the schools tend to do better at school. </a:t>
            </a:r>
            <a:endParaRPr/>
          </a:p>
          <a:p>
            <a:pPr indent="-74929" lvl="0" marL="182880" rtl="0" algn="l">
              <a:lnSpc>
                <a:spcPct val="90000"/>
              </a:lnSpc>
              <a:spcBef>
                <a:spcPts val="1200"/>
              </a:spcBef>
              <a:spcAft>
                <a:spcPts val="1600"/>
              </a:spcAft>
              <a:buSzPts val="1700"/>
              <a:buNone/>
            </a:pPr>
            <a:r>
              <a:t/>
            </a:r>
            <a:endParaRPr/>
          </a:p>
        </p:txBody>
      </p:sp>
      <p:sp>
        <p:nvSpPr>
          <p:cNvPr id="118" name="Google Shape;118;p18"/>
          <p:cNvSpPr/>
          <p:nvPr/>
        </p:nvSpPr>
        <p:spPr>
          <a:xfrm>
            <a:off x="11401725" y="6229681"/>
            <a:ext cx="457200" cy="457200"/>
          </a:xfrm>
          <a:prstGeom prst="ellipse">
            <a:avLst/>
          </a:prstGeom>
          <a:blipFill rotWithShape="1">
            <a:blip r:embed="rId5">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19" name="Google Shape;119;p18"/>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120" name="Google Shape;120;p18"/>
          <p:cNvSpPr txBox="1"/>
          <p:nvPr/>
        </p:nvSpPr>
        <p:spPr>
          <a:xfrm>
            <a:off x="496450" y="6775"/>
            <a:ext cx="665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1066800" y="0"/>
            <a:ext cx="10058400" cy="955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Exploration</a:t>
            </a:r>
            <a:endParaRPr/>
          </a:p>
        </p:txBody>
      </p:sp>
      <p:grpSp>
        <p:nvGrpSpPr>
          <p:cNvPr id="127" name="Google Shape;127;p19"/>
          <p:cNvGrpSpPr/>
          <p:nvPr/>
        </p:nvGrpSpPr>
        <p:grpSpPr>
          <a:xfrm>
            <a:off x="11597621" y="6229474"/>
            <a:ext cx="457232" cy="457232"/>
            <a:chOff x="11361456" y="6195813"/>
            <a:chExt cx="548700" cy="548700"/>
          </a:xfrm>
        </p:grpSpPr>
        <p:sp>
          <p:nvSpPr>
            <p:cNvPr id="128" name="Google Shape;128;p19"/>
            <p:cNvSpPr/>
            <p:nvPr/>
          </p:nvSpPr>
          <p:spPr>
            <a:xfrm>
              <a:off x="11361456" y="6195813"/>
              <a:ext cx="548700" cy="548700"/>
            </a:xfrm>
            <a:prstGeom prst="ellipse">
              <a:avLst/>
            </a:prstGeom>
            <a:blipFill rotWithShape="1">
              <a:blip r:embed="rId3">
                <a:alphaModFix/>
              </a:blip>
              <a:tile algn="tl" flip="none" tx="50800" sx="84997" ty="0" sy="84997"/>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29" name="Google Shape;129;p19"/>
            <p:cNvSpPr/>
            <p:nvPr/>
          </p:nvSpPr>
          <p:spPr>
            <a:xfrm>
              <a:off x="11396488" y="6230844"/>
              <a:ext cx="478500" cy="478500"/>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pic>
        <p:nvPicPr>
          <p:cNvPr id="130" name="Google Shape;130;p19"/>
          <p:cNvPicPr preferRelativeResize="0"/>
          <p:nvPr/>
        </p:nvPicPr>
        <p:blipFill>
          <a:blip r:embed="rId4">
            <a:alphaModFix/>
          </a:blip>
          <a:stretch>
            <a:fillRect/>
          </a:stretch>
        </p:blipFill>
        <p:spPr>
          <a:xfrm>
            <a:off x="152400" y="955200"/>
            <a:ext cx="10123023" cy="5750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Data Analysis</a:t>
            </a:r>
            <a:endParaRPr/>
          </a:p>
        </p:txBody>
      </p:sp>
      <p:sp>
        <p:nvSpPr>
          <p:cNvPr id="136" name="Google Shape;136;p20"/>
          <p:cNvSpPr txBox="1"/>
          <p:nvPr>
            <p:ph idx="1" type="body"/>
          </p:nvPr>
        </p:nvSpPr>
        <p:spPr>
          <a:xfrm>
            <a:off x="877550" y="2093975"/>
            <a:ext cx="11095200" cy="4050900"/>
          </a:xfrm>
          <a:prstGeom prst="rect">
            <a:avLst/>
          </a:prstGeom>
          <a:noFill/>
          <a:ln>
            <a:noFill/>
          </a:ln>
        </p:spPr>
        <p:txBody>
          <a:bodyPr anchorCtr="0" anchor="t" bIns="45700" lIns="91425" spcFirstLastPara="1" rIns="91425" wrap="square" tIns="45700">
            <a:normAutofit lnSpcReduction="10000"/>
          </a:bodyPr>
          <a:lstStyle/>
          <a:p>
            <a:pPr indent="-74929" lvl="0" marL="182880" rtl="0" algn="l">
              <a:lnSpc>
                <a:spcPct val="90000"/>
              </a:lnSpc>
              <a:spcBef>
                <a:spcPts val="0"/>
              </a:spcBef>
              <a:spcAft>
                <a:spcPts val="0"/>
              </a:spcAft>
              <a:buSzPts val="1700"/>
              <a:buNone/>
            </a:pPr>
            <a:r>
              <a:rPr b="1" lang="en-US"/>
              <a:t>Linear Regression</a:t>
            </a:r>
            <a:endParaRPr b="1"/>
          </a:p>
          <a:p>
            <a:pPr indent="-325755" lvl="0" marL="457200" marR="0" rtl="0" algn="l">
              <a:lnSpc>
                <a:spcPct val="90000"/>
              </a:lnSpc>
              <a:spcBef>
                <a:spcPts val="1600"/>
              </a:spcBef>
              <a:spcAft>
                <a:spcPts val="0"/>
              </a:spcAft>
              <a:buSzPts val="1530"/>
              <a:buChar char="●"/>
            </a:pPr>
            <a:r>
              <a:rPr lang="en-US"/>
              <a:t>Check</a:t>
            </a:r>
            <a:r>
              <a:rPr lang="en-US"/>
              <a:t> for Linearity between self esteem and education,  </a:t>
            </a:r>
            <a:r>
              <a:rPr lang="en-US"/>
              <a:t>occupation</a:t>
            </a:r>
            <a:r>
              <a:rPr lang="en-US"/>
              <a:t>, </a:t>
            </a:r>
            <a:r>
              <a:rPr lang="en-US"/>
              <a:t>visit, counselling, teacher.</a:t>
            </a:r>
            <a:endParaRPr/>
          </a:p>
          <a:p>
            <a:pPr indent="-74929" lvl="0" marL="182880" rtl="0" algn="l">
              <a:lnSpc>
                <a:spcPct val="90000"/>
              </a:lnSpc>
              <a:spcBef>
                <a:spcPts val="1600"/>
              </a:spcBef>
              <a:spcAft>
                <a:spcPts val="0"/>
              </a:spcAft>
              <a:buSzPts val="1700"/>
              <a:buNone/>
            </a:pPr>
            <a:r>
              <a:rPr b="1" lang="en-US"/>
              <a:t>Stepwise (Backward Approach) Linear Regression for cross validation</a:t>
            </a:r>
            <a:endParaRPr b="1"/>
          </a:p>
          <a:p>
            <a:pPr indent="-325755" lvl="0" marL="457200" rtl="0" algn="l">
              <a:lnSpc>
                <a:spcPct val="90000"/>
              </a:lnSpc>
              <a:spcBef>
                <a:spcPts val="1600"/>
              </a:spcBef>
              <a:spcAft>
                <a:spcPts val="0"/>
              </a:spcAft>
              <a:buSzPts val="1530"/>
              <a:buChar char="●"/>
            </a:pPr>
            <a:r>
              <a:rPr lang="en-US"/>
              <a:t>Run this model to see if we come up with the same results</a:t>
            </a:r>
            <a:endParaRPr/>
          </a:p>
          <a:p>
            <a:pPr indent="-74929" lvl="0" marL="182880" rtl="0" algn="l">
              <a:lnSpc>
                <a:spcPct val="90000"/>
              </a:lnSpc>
              <a:spcBef>
                <a:spcPts val="1600"/>
              </a:spcBef>
              <a:spcAft>
                <a:spcPts val="0"/>
              </a:spcAft>
              <a:buSzPts val="1700"/>
              <a:buNone/>
            </a:pPr>
            <a:r>
              <a:rPr b="1" lang="en-US"/>
              <a:t>Cluster analysis (explore other possibilities)</a:t>
            </a:r>
            <a:endParaRPr b="1"/>
          </a:p>
          <a:p>
            <a:pPr indent="-325755" lvl="0" marL="457200" rtl="0" algn="l">
              <a:lnSpc>
                <a:spcPct val="90000"/>
              </a:lnSpc>
              <a:spcBef>
                <a:spcPts val="1600"/>
              </a:spcBef>
              <a:spcAft>
                <a:spcPts val="0"/>
              </a:spcAft>
              <a:buSzPts val="1530"/>
              <a:buChar char="●"/>
            </a:pPr>
            <a:r>
              <a:rPr lang="en-US"/>
              <a:t>Identify clusters </a:t>
            </a:r>
            <a:endParaRPr/>
          </a:p>
          <a:p>
            <a:pPr indent="-325755" lvl="0" marL="457200" rtl="0" algn="l">
              <a:lnSpc>
                <a:spcPct val="90000"/>
              </a:lnSpc>
              <a:spcBef>
                <a:spcPts val="0"/>
              </a:spcBef>
              <a:spcAft>
                <a:spcPts val="0"/>
              </a:spcAft>
              <a:buSzPts val="1530"/>
              <a:buChar char="●"/>
            </a:pPr>
            <a:r>
              <a:rPr lang="en-US"/>
              <a:t>Run PCA analysis with Biplot graph to make sense of clusters.</a:t>
            </a:r>
            <a:endParaRPr/>
          </a:p>
          <a:p>
            <a:pPr indent="-74929" lvl="0" marL="182880" rtl="0" algn="l">
              <a:lnSpc>
                <a:spcPct val="90000"/>
              </a:lnSpc>
              <a:spcBef>
                <a:spcPts val="1600"/>
              </a:spcBef>
              <a:spcAft>
                <a:spcPts val="1600"/>
              </a:spcAft>
              <a:buSzPts val="1700"/>
              <a:buNone/>
            </a:pPr>
            <a:r>
              <a:t/>
            </a:r>
            <a:endParaRPr/>
          </a:p>
        </p:txBody>
      </p:sp>
      <p:pic>
        <p:nvPicPr>
          <p:cNvPr id="137" name="Google Shape;137;p20"/>
          <p:cNvPicPr preferRelativeResize="0"/>
          <p:nvPr/>
        </p:nvPicPr>
        <p:blipFill>
          <a:blip r:embed="rId3">
            <a:alphaModFix/>
          </a:blip>
          <a:stretch>
            <a:fillRect/>
          </a:stretch>
        </p:blipFill>
        <p:spPr>
          <a:xfrm>
            <a:off x="8422976" y="49125"/>
            <a:ext cx="3503974" cy="2480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1069850" y="484627"/>
            <a:ext cx="10058400" cy="1079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chemeClr val="dk1"/>
                </a:solidFill>
              </a:rPr>
              <a:t>Linear Regression</a:t>
            </a:r>
            <a:endParaRPr/>
          </a:p>
        </p:txBody>
      </p:sp>
      <p:sp>
        <p:nvSpPr>
          <p:cNvPr id="144" name="Google Shape;144;p21"/>
          <p:cNvSpPr txBox="1"/>
          <p:nvPr>
            <p:ph idx="1" type="body"/>
          </p:nvPr>
        </p:nvSpPr>
        <p:spPr>
          <a:xfrm>
            <a:off x="583300" y="1564025"/>
            <a:ext cx="10058400" cy="1265100"/>
          </a:xfrm>
          <a:prstGeom prst="rect">
            <a:avLst/>
          </a:prstGeom>
        </p:spPr>
        <p:txBody>
          <a:bodyPr anchorCtr="0" anchor="t" bIns="45700" lIns="91425" spcFirstLastPara="1" rIns="91425" wrap="square" tIns="45700">
            <a:normAutofit fontScale="62500" lnSpcReduction="20000"/>
          </a:bodyPr>
          <a:lstStyle/>
          <a:p>
            <a:pPr indent="0" lvl="0" marL="0" rtl="0" algn="l">
              <a:spcBef>
                <a:spcPts val="1200"/>
              </a:spcBef>
              <a:spcAft>
                <a:spcPts val="0"/>
              </a:spcAft>
              <a:buClr>
                <a:schemeClr val="dk1"/>
              </a:buClr>
              <a:buSzPct val="29484"/>
              <a:buFont typeface="Arial"/>
              <a:buNone/>
            </a:pPr>
            <a:r>
              <a:rPr lang="en-US" sz="3730">
                <a:solidFill>
                  <a:srgbClr val="000000"/>
                </a:solidFill>
              </a:rPr>
              <a:t>Call:</a:t>
            </a:r>
            <a:endParaRPr sz="3730">
              <a:solidFill>
                <a:srgbClr val="000000"/>
              </a:solidFill>
            </a:endParaRPr>
          </a:p>
          <a:p>
            <a:pPr indent="0" lvl="0" marL="0" rtl="0" algn="l">
              <a:spcBef>
                <a:spcPts val="1600"/>
              </a:spcBef>
              <a:spcAft>
                <a:spcPts val="0"/>
              </a:spcAft>
              <a:buClr>
                <a:schemeClr val="dk1"/>
              </a:buClr>
              <a:buSzPct val="29484"/>
              <a:buFont typeface="Arial"/>
              <a:buNone/>
            </a:pPr>
            <a:r>
              <a:rPr lang="en-US" sz="3730">
                <a:solidFill>
                  <a:srgbClr val="000000"/>
                </a:solidFill>
              </a:rPr>
              <a:t>lm(formula = schooldata$selfesteem ~ education + occupation + </a:t>
            </a:r>
            <a:endParaRPr sz="3730">
              <a:solidFill>
                <a:srgbClr val="000000"/>
              </a:solidFill>
            </a:endParaRPr>
          </a:p>
          <a:p>
            <a:pPr indent="0" lvl="0" marL="0" rtl="0" algn="l">
              <a:spcBef>
                <a:spcPts val="1600"/>
              </a:spcBef>
              <a:spcAft>
                <a:spcPts val="1600"/>
              </a:spcAft>
              <a:buNone/>
            </a:pPr>
            <a:r>
              <a:rPr lang="en-US" sz="3730">
                <a:solidFill>
                  <a:srgbClr val="000000"/>
                </a:solidFill>
              </a:rPr>
              <a:t>    visit + counseling, data = schooldata[, 1:5])</a:t>
            </a:r>
            <a:endParaRPr>
              <a:solidFill>
                <a:srgbClr val="000000"/>
              </a:solidFill>
            </a:endParaRPr>
          </a:p>
        </p:txBody>
      </p:sp>
      <p:sp>
        <p:nvSpPr>
          <p:cNvPr id="145" name="Google Shape;145;p21"/>
          <p:cNvSpPr txBox="1"/>
          <p:nvPr/>
        </p:nvSpPr>
        <p:spPr>
          <a:xfrm>
            <a:off x="423100" y="3195250"/>
            <a:ext cx="10378800" cy="2031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200"/>
              </a:spcBef>
              <a:spcAft>
                <a:spcPts val="0"/>
              </a:spcAft>
              <a:buClr>
                <a:schemeClr val="dk1"/>
              </a:buClr>
              <a:buSzPts val="1100"/>
              <a:buFont typeface="Arial"/>
              <a:buNone/>
            </a:pPr>
            <a:r>
              <a:rPr lang="en-US" sz="2000">
                <a:latin typeface="Rockwell"/>
                <a:ea typeface="Rockwell"/>
                <a:cs typeface="Rockwell"/>
                <a:sym typeface="Rockwell"/>
              </a:rPr>
              <a:t>Residual standard error: 1.164 on 66 degrees of freedom</a:t>
            </a:r>
            <a:endParaRPr sz="2000">
              <a:latin typeface="Rockwell"/>
              <a:ea typeface="Rockwell"/>
              <a:cs typeface="Rockwell"/>
              <a:sym typeface="Rockwell"/>
            </a:endParaRPr>
          </a:p>
          <a:p>
            <a:pPr indent="0" lvl="0" marL="0" rtl="0" algn="l">
              <a:lnSpc>
                <a:spcPct val="90000"/>
              </a:lnSpc>
              <a:spcBef>
                <a:spcPts val="1200"/>
              </a:spcBef>
              <a:spcAft>
                <a:spcPts val="0"/>
              </a:spcAft>
              <a:buClr>
                <a:schemeClr val="dk1"/>
              </a:buClr>
              <a:buSzPts val="1100"/>
              <a:buFont typeface="Arial"/>
              <a:buNone/>
            </a:pPr>
            <a:r>
              <a:rPr lang="en-US" sz="2000">
                <a:latin typeface="Rockwell"/>
                <a:ea typeface="Rockwell"/>
                <a:cs typeface="Rockwell"/>
                <a:sym typeface="Rockwell"/>
              </a:rPr>
              <a:t>Multiple R-squared:  0.993,	</a:t>
            </a:r>
            <a:r>
              <a:rPr b="1" lang="en-US" sz="2000">
                <a:latin typeface="Rockwell"/>
                <a:ea typeface="Rockwell"/>
                <a:cs typeface="Rockwell"/>
                <a:sym typeface="Rockwell"/>
              </a:rPr>
              <a:t>Adjusted R-squared:  0.9927 </a:t>
            </a:r>
            <a:endParaRPr b="1" sz="2000">
              <a:latin typeface="Rockwell"/>
              <a:ea typeface="Rockwell"/>
              <a:cs typeface="Rockwell"/>
              <a:sym typeface="Rockwell"/>
            </a:endParaRPr>
          </a:p>
          <a:p>
            <a:pPr indent="0" lvl="0" marL="0" rtl="0" algn="l">
              <a:lnSpc>
                <a:spcPct val="90000"/>
              </a:lnSpc>
              <a:spcBef>
                <a:spcPts val="1200"/>
              </a:spcBef>
              <a:spcAft>
                <a:spcPts val="0"/>
              </a:spcAft>
              <a:buClr>
                <a:schemeClr val="dk1"/>
              </a:buClr>
              <a:buSzPts val="1100"/>
              <a:buFont typeface="Arial"/>
              <a:buNone/>
            </a:pPr>
            <a:r>
              <a:rPr lang="en-US" sz="2000">
                <a:latin typeface="Rockwell"/>
                <a:ea typeface="Rockwell"/>
                <a:cs typeface="Rockwell"/>
                <a:sym typeface="Rockwell"/>
              </a:rPr>
              <a:t>F-statistic:  3129 on 3 and 66 DF,  p-value: &lt; 2.2e-16</a:t>
            </a:r>
            <a:endParaRPr sz="2000">
              <a:latin typeface="Rockwell"/>
              <a:ea typeface="Rockwell"/>
              <a:cs typeface="Rockwell"/>
              <a:sym typeface="Rockwell"/>
            </a:endParaRPr>
          </a:p>
          <a:p>
            <a:pPr indent="0" lvl="0" marL="0" rtl="0" algn="l">
              <a:lnSpc>
                <a:spcPct val="90000"/>
              </a:lnSpc>
              <a:spcBef>
                <a:spcPts val="1200"/>
              </a:spcBef>
              <a:spcAft>
                <a:spcPts val="0"/>
              </a:spcAft>
              <a:buClr>
                <a:schemeClr val="dk1"/>
              </a:buClr>
              <a:buSzPts val="1100"/>
              <a:buFont typeface="Arial"/>
              <a:buNone/>
            </a:pPr>
            <a:r>
              <a:rPr lang="en-US" sz="2000">
                <a:latin typeface="Rockwell"/>
                <a:ea typeface="Rockwell"/>
                <a:cs typeface="Rockwell"/>
                <a:sym typeface="Rockwell"/>
              </a:rPr>
              <a:t>self-esteem = 0.16 - 0.05(education) + 2.26(occupation) + 0.22(visit) - 0.09(counseling)</a:t>
            </a:r>
            <a:endParaRPr sz="2000">
              <a:latin typeface="Rockwell"/>
              <a:ea typeface="Rockwell"/>
              <a:cs typeface="Rockwell"/>
              <a:sym typeface="Rockwell"/>
            </a:endParaRPr>
          </a:p>
        </p:txBody>
      </p:sp>
      <p:grpSp>
        <p:nvGrpSpPr>
          <p:cNvPr id="146" name="Google Shape;146;p21"/>
          <p:cNvGrpSpPr/>
          <p:nvPr/>
        </p:nvGrpSpPr>
        <p:grpSpPr>
          <a:xfrm>
            <a:off x="11401346" y="6229474"/>
            <a:ext cx="457232" cy="457232"/>
            <a:chOff x="11361456" y="6195813"/>
            <a:chExt cx="548700" cy="548700"/>
          </a:xfrm>
        </p:grpSpPr>
        <p:sp>
          <p:nvSpPr>
            <p:cNvPr id="147" name="Google Shape;147;p21"/>
            <p:cNvSpPr/>
            <p:nvPr/>
          </p:nvSpPr>
          <p:spPr>
            <a:xfrm>
              <a:off x="11361456" y="6195813"/>
              <a:ext cx="548700" cy="548700"/>
            </a:xfrm>
            <a:prstGeom prst="ellipse">
              <a:avLst/>
            </a:prstGeom>
            <a:blipFill rotWithShape="1">
              <a:blip r:embed="rId3">
                <a:alphaModFix/>
              </a:blip>
              <a:tile algn="tl" flip="none" tx="50800" sx="84997" ty="0" sy="84997"/>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48" name="Google Shape;148;p21"/>
            <p:cNvSpPr/>
            <p:nvPr/>
          </p:nvSpPr>
          <p:spPr>
            <a:xfrm>
              <a:off x="11396488" y="6230844"/>
              <a:ext cx="478500" cy="478500"/>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pic>
        <p:nvPicPr>
          <p:cNvPr id="149" name="Google Shape;149;p21"/>
          <p:cNvPicPr preferRelativeResize="0"/>
          <p:nvPr/>
        </p:nvPicPr>
        <p:blipFill rotWithShape="1">
          <a:blip r:embed="rId4">
            <a:alphaModFix/>
          </a:blip>
          <a:srcRect b="7192" l="0" r="0" t="0"/>
          <a:stretch/>
        </p:blipFill>
        <p:spPr>
          <a:xfrm>
            <a:off x="8939491" y="130613"/>
            <a:ext cx="3023359" cy="1787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918625" y="3"/>
            <a:ext cx="10058400" cy="102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Individual Relationships</a:t>
            </a:r>
            <a:endParaRPr/>
          </a:p>
        </p:txBody>
      </p:sp>
      <p:pic>
        <p:nvPicPr>
          <p:cNvPr id="156" name="Google Shape;156;p22"/>
          <p:cNvPicPr preferRelativeResize="0"/>
          <p:nvPr/>
        </p:nvPicPr>
        <p:blipFill>
          <a:blip r:embed="rId3">
            <a:alphaModFix/>
          </a:blip>
          <a:stretch>
            <a:fillRect/>
          </a:stretch>
        </p:blipFill>
        <p:spPr>
          <a:xfrm>
            <a:off x="152400" y="1173303"/>
            <a:ext cx="9507226" cy="5533502"/>
          </a:xfrm>
          <a:prstGeom prst="rect">
            <a:avLst/>
          </a:prstGeom>
          <a:noFill/>
          <a:ln>
            <a:noFill/>
          </a:ln>
        </p:spPr>
      </p:pic>
      <p:grpSp>
        <p:nvGrpSpPr>
          <p:cNvPr id="157" name="Google Shape;157;p22"/>
          <p:cNvGrpSpPr/>
          <p:nvPr/>
        </p:nvGrpSpPr>
        <p:grpSpPr>
          <a:xfrm>
            <a:off x="11401346" y="6229474"/>
            <a:ext cx="457232" cy="457232"/>
            <a:chOff x="11361456" y="6195813"/>
            <a:chExt cx="548700" cy="548700"/>
          </a:xfrm>
        </p:grpSpPr>
        <p:sp>
          <p:nvSpPr>
            <p:cNvPr id="158" name="Google Shape;158;p22"/>
            <p:cNvSpPr/>
            <p:nvPr/>
          </p:nvSpPr>
          <p:spPr>
            <a:xfrm>
              <a:off x="11361456" y="6195813"/>
              <a:ext cx="548700" cy="548700"/>
            </a:xfrm>
            <a:prstGeom prst="ellipse">
              <a:avLst/>
            </a:prstGeom>
            <a:blipFill rotWithShape="1">
              <a:blip r:embed="rId4">
                <a:alphaModFix/>
              </a:blip>
              <a:tile algn="tl" flip="none" tx="50800" sx="84997" ty="0" sy="84997"/>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59" name="Google Shape;159;p22"/>
            <p:cNvSpPr/>
            <p:nvPr/>
          </p:nvSpPr>
          <p:spPr>
            <a:xfrm>
              <a:off x="11396488" y="6230844"/>
              <a:ext cx="478500" cy="478500"/>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