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81" r:id="rId4"/>
    <p:sldId id="262" r:id="rId5"/>
    <p:sldId id="274" r:id="rId6"/>
    <p:sldId id="264" r:id="rId7"/>
    <p:sldId id="275" r:id="rId8"/>
    <p:sldId id="277" r:id="rId9"/>
    <p:sldId id="279" r:id="rId10"/>
    <p:sldId id="280" r:id="rId11"/>
    <p:sldId id="269" r:id="rId12"/>
    <p:sldId id="271" r:id="rId13"/>
    <p:sldId id="270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 b="1">
                <a:latin typeface="+mn-lt"/>
                <a:cs typeface="+mn-lt"/>
              </a:rPr>
              <a:t>Modelling</a:t>
            </a:r>
            <a:endParaRPr lang="en-US" sz="4000" b="1">
              <a:latin typeface="+mn-lt"/>
              <a:cs typeface="+mn-lt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39775" y="1492250"/>
            <a:ext cx="4906645" cy="4742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sz="2800"/>
              <a:t>- Choose The Model</a:t>
            </a:r>
            <a:endParaRPr lang="en-US" sz="2800"/>
          </a:p>
          <a:p>
            <a:pPr>
              <a:lnSpc>
                <a:spcPct val="120000"/>
              </a:lnSpc>
            </a:pPr>
            <a:endParaRPr lang="en-US" sz="2800"/>
          </a:p>
          <a:p>
            <a:pPr>
              <a:lnSpc>
                <a:spcPct val="120000"/>
              </a:lnSpc>
            </a:pPr>
            <a:r>
              <a:rPr lang="en-US" sz="2800"/>
              <a:t>- Choose Parameter</a:t>
            </a:r>
            <a:endParaRPr lang="en-US" sz="2800"/>
          </a:p>
          <a:p>
            <a:pPr>
              <a:lnSpc>
                <a:spcPct val="120000"/>
              </a:lnSpc>
            </a:pPr>
            <a:endParaRPr lang="en-US" sz="2800"/>
          </a:p>
          <a:p>
            <a:pPr>
              <a:lnSpc>
                <a:spcPct val="120000"/>
              </a:lnSpc>
            </a:pPr>
            <a:r>
              <a:rPr lang="en-US" sz="2800"/>
              <a:t>- Doing Modelling </a:t>
            </a:r>
            <a:endParaRPr lang="en-US" sz="2800"/>
          </a:p>
          <a:p>
            <a:pPr>
              <a:lnSpc>
                <a:spcPct val="120000"/>
              </a:lnSpc>
            </a:pPr>
            <a:endParaRPr lang="en-US" sz="2800"/>
          </a:p>
          <a:p>
            <a:pPr>
              <a:lnSpc>
                <a:spcPct val="120000"/>
              </a:lnSpc>
            </a:pPr>
            <a:r>
              <a:rPr lang="en-US" sz="2800"/>
              <a:t>- Check  your Accuracy Model </a:t>
            </a:r>
            <a:endParaRPr lang="en-US" sz="2800"/>
          </a:p>
          <a:p>
            <a:pPr>
              <a:lnSpc>
                <a:spcPct val="120000"/>
              </a:lnSpc>
            </a:pPr>
            <a:endParaRPr lang="en-US" sz="2800"/>
          </a:p>
          <a:p>
            <a:pPr>
              <a:lnSpc>
                <a:spcPct val="120000"/>
              </a:lnSpc>
            </a:pPr>
            <a:endParaRPr lang="en-US" sz="2800"/>
          </a:p>
        </p:txBody>
      </p:sp>
      <p:pic>
        <p:nvPicPr>
          <p:cNvPr id="12" name="Content Placeholder 11" descr="decision-tree (1)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6135" y="1203325"/>
            <a:ext cx="3755390" cy="3755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Title 1"/>
          <p:cNvSpPr>
            <a:spLocks noGrp="1"/>
          </p:cNvSpPr>
          <p:nvPr/>
        </p:nvSpPr>
        <p:spPr>
          <a:xfrm>
            <a:off x="358775" y="448945"/>
            <a:ext cx="10615295" cy="624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+mn-lt"/>
                <a:cs typeface="+mn-lt"/>
              </a:rPr>
              <a:t>Simple Workflow</a:t>
            </a:r>
            <a:endParaRPr lang="en-US" sz="4000" b="1">
              <a:latin typeface="+mn-lt"/>
              <a:cs typeface="+mn-lt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286385" y="1454785"/>
          <a:ext cx="11504295" cy="4093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4765"/>
                <a:gridCol w="3834765"/>
                <a:gridCol w="3834765"/>
              </a:tblGrid>
              <a:tr h="6381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cs typeface="+mn-lt"/>
                          <a:sym typeface="+mn-ea"/>
                        </a:rPr>
                        <a:t>Explanatory Data Analysis</a:t>
                      </a:r>
                      <a:endParaRPr lang="en-US" sz="2000">
                        <a:solidFill>
                          <a:schemeClr val="tx1"/>
                        </a:solidFill>
                        <a:cs typeface="+mn-lt"/>
                        <a:sym typeface="+mn-ea"/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Preprocessing Data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Modelling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455035"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400">
                          <a:sym typeface="+mn-ea"/>
                        </a:rPr>
                        <a:t>- Research  Data </a:t>
                      </a:r>
                      <a:endParaRPr lang="en-US" sz="2400"/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400">
                          <a:sym typeface="+mn-ea"/>
                        </a:rPr>
                        <a:t>- Understanding  Data </a:t>
                      </a:r>
                      <a:endParaRPr lang="en-US" sz="2400"/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400">
                          <a:sym typeface="+mn-ea"/>
                        </a:rPr>
                        <a:t>- Check Data Properties</a:t>
                      </a:r>
                      <a:endParaRPr lang="en-US" sz="2400">
                        <a:sym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400">
                          <a:sym typeface="+mn-ea"/>
                        </a:rPr>
                        <a:t>- Separate Variable </a:t>
                      </a:r>
                      <a:endParaRPr lang="en-US" sz="2400">
                        <a:sym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400">
                          <a:sym typeface="+mn-ea"/>
                        </a:rPr>
                        <a:t>- Check Missing Value </a:t>
                      </a:r>
                      <a:endParaRPr lang="en-US" sz="2400"/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400">
                          <a:sym typeface="+mn-ea"/>
                        </a:rPr>
                        <a:t>- Visualization Simple Plot</a:t>
                      </a:r>
                      <a:endParaRPr lang="en-US" sz="2400">
                        <a:sym typeface="+mn-ea"/>
                      </a:endParaRPr>
                    </a:p>
                  </a:txBody>
                  <a:tcPr anchor="t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sz="2400">
                          <a:sym typeface="+mn-ea"/>
                        </a:rPr>
                        <a:t> - Fill/Drop Missing Value</a:t>
                      </a:r>
                      <a:endParaRPr lang="en-US" sz="2400"/>
                    </a:p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sz="2400">
                          <a:sym typeface="+mn-ea"/>
                        </a:rPr>
                        <a:t>- Convert Categorical  Data To Numberical Data</a:t>
                      </a:r>
                      <a:endParaRPr lang="en-US" sz="2400"/>
                    </a:p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sz="2400">
                          <a:sym typeface="+mn-ea"/>
                        </a:rPr>
                        <a:t>- Selected Variable</a:t>
                      </a:r>
                      <a:endParaRPr lang="en-US" sz="2400">
                        <a:sym typeface="+mn-ea"/>
                      </a:endParaRPr>
                    </a:p>
                  </a:txBody>
                  <a:tcPr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sz="2400">
                          <a:sym typeface="+mn-ea"/>
                        </a:rPr>
                        <a:t>- Choose The Model</a:t>
                      </a:r>
                      <a:endParaRPr lang="en-US" sz="2400"/>
                    </a:p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sz="2400">
                          <a:sym typeface="+mn-ea"/>
                        </a:rPr>
                        <a:t>- Choose Parameter</a:t>
                      </a:r>
                      <a:endParaRPr lang="en-US" sz="2400"/>
                    </a:p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sz="2400">
                          <a:sym typeface="+mn-ea"/>
                        </a:rPr>
                        <a:t>- Doing Modelling </a:t>
                      </a:r>
                      <a:endParaRPr lang="en-US" sz="2400"/>
                    </a:p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sz="2400">
                          <a:sym typeface="+mn-ea"/>
                        </a:rPr>
                        <a:t>- Check Accuracy Model </a:t>
                      </a:r>
                      <a:endParaRPr lang="en-US" sz="2400"/>
                    </a:p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sz="2400"/>
                    </a:p>
                  </a:txBody>
                  <a:tcPr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Title 1"/>
          <p:cNvSpPr>
            <a:spLocks noGrp="1"/>
          </p:cNvSpPr>
          <p:nvPr/>
        </p:nvSpPr>
        <p:spPr>
          <a:xfrm>
            <a:off x="384175" y="279400"/>
            <a:ext cx="10615295" cy="624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+mn-lt"/>
                <a:cs typeface="+mn-lt"/>
              </a:rPr>
              <a:t>Complete Flow Flow</a:t>
            </a:r>
            <a:endParaRPr lang="en-US" sz="4000" b="1">
              <a:latin typeface="+mn-lt"/>
              <a:cs typeface="+mn-lt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343535" y="1092200"/>
          <a:ext cx="11504295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4765"/>
                <a:gridCol w="3910965"/>
                <a:gridCol w="3758565"/>
              </a:tblGrid>
              <a:tr h="730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cs typeface="+mn-lt"/>
                          <a:sym typeface="+mn-ea"/>
                        </a:rPr>
                        <a:t>Explanatory Data Analysis</a:t>
                      </a:r>
                      <a:endParaRPr lang="en-US" sz="2400">
                        <a:solidFill>
                          <a:schemeClr val="tx1"/>
                        </a:solidFill>
                        <a:cs typeface="+mn-lt"/>
                        <a:sym typeface="+mn-ea"/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Preprocessing Data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Modelling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943350">
                <a:tc>
                  <a:txBody>
                    <a:bodyPr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>
                          <a:sym typeface="+mn-ea"/>
                        </a:rPr>
                        <a:t>- Research  Data </a:t>
                      </a:r>
                      <a:endParaRPr lang="en-US" sz="2000"/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>
                          <a:sym typeface="+mn-ea"/>
                        </a:rPr>
                        <a:t>- Understanding  Data </a:t>
                      </a:r>
                      <a:endParaRPr lang="en-US" sz="2000"/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>
                          <a:sym typeface="+mn-ea"/>
                        </a:rPr>
                        <a:t>- Check Data Properties</a:t>
                      </a:r>
                      <a:endParaRPr lang="en-US" sz="2000">
                        <a:sym typeface="+mn-ea"/>
                      </a:endParaRPr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>
                          <a:sym typeface="+mn-ea"/>
                        </a:rPr>
                        <a:t>- Separate Variable </a:t>
                      </a:r>
                      <a:endParaRPr lang="en-US" sz="2000">
                        <a:sym typeface="+mn-ea"/>
                      </a:endParaRPr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>
                          <a:sym typeface="+mn-ea"/>
                        </a:rPr>
                        <a:t>- Check Outlier</a:t>
                      </a:r>
                      <a:endParaRPr lang="en-US" sz="2000"/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>
                          <a:sym typeface="+mn-ea"/>
                        </a:rPr>
                        <a:t>- Check Missing Value </a:t>
                      </a:r>
                      <a:endParaRPr lang="en-US" sz="2000"/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>
                          <a:sym typeface="+mn-ea"/>
                        </a:rPr>
                        <a:t>- Visualization Simple Plot</a:t>
                      </a:r>
                      <a:endParaRPr lang="en-US" sz="2000">
                        <a:sym typeface="+mn-ea"/>
                      </a:endParaRPr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/>
                        <a:t>- Check Correlaction</a:t>
                      </a:r>
                      <a:endParaRPr lang="en-US" sz="2000"/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/>
                        <a:t>- Check Variance</a:t>
                      </a:r>
                      <a:endParaRPr lang="en-US" sz="2000"/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/>
                        <a:t>- Check Covariance </a:t>
                      </a:r>
                      <a:endParaRPr lang="en-US" sz="2000"/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/>
                        <a:t>- Statistical Hypothesis</a:t>
                      </a:r>
                      <a:endParaRPr lang="en-US" sz="2000"/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/>
                        <a:t>- Scatter Plot</a:t>
                      </a:r>
                      <a:endParaRPr lang="en-US" sz="2000"/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/>
                        <a:t>- Etc</a:t>
                      </a:r>
                      <a:endParaRPr lang="en-US" sz="2000"/>
                    </a:p>
                    <a:p>
                      <a:pPr algn="l">
                        <a:lnSpc>
                          <a:spcPct val="80000"/>
                        </a:lnSpc>
                      </a:pPr>
                      <a:endParaRPr lang="en-US" sz="2000"/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 b="1"/>
                        <a:t>Explore Everyting do you can</a:t>
                      </a:r>
                      <a:r>
                        <a:rPr lang="en-US" sz="2000"/>
                        <a:t> </a:t>
                      </a:r>
                      <a:endParaRPr lang="en-US" sz="2000"/>
                    </a:p>
                  </a:txBody>
                  <a:tcPr anchor="t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>
                          <a:sym typeface="+mn-ea"/>
                        </a:rPr>
                        <a:t> - Fill/Drop Missing Value</a:t>
                      </a:r>
                      <a:endParaRPr lang="en-US" sz="2000"/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>
                          <a:sym typeface="+mn-ea"/>
                        </a:rPr>
                        <a:t>- Convert Categorical  Data To Numberical Data</a:t>
                      </a:r>
                      <a:endParaRPr lang="en-US" sz="2000"/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>
                          <a:sym typeface="+mn-ea"/>
                        </a:rPr>
                        <a:t>- Feature Selection</a:t>
                      </a:r>
                      <a:endParaRPr lang="en-US" sz="2000">
                        <a:sym typeface="+mn-ea"/>
                      </a:endParaRPr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>
                          <a:sym typeface="+mn-ea"/>
                        </a:rPr>
                        <a:t>- Feature Extraction</a:t>
                      </a:r>
                      <a:endParaRPr lang="en-US" sz="2000">
                        <a:sym typeface="+mn-ea"/>
                      </a:endParaRPr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>
                          <a:sym typeface="+mn-ea"/>
                        </a:rPr>
                        <a:t>- Feature Transformation</a:t>
                      </a:r>
                      <a:endParaRPr lang="en-US" sz="2000">
                        <a:sym typeface="+mn-ea"/>
                      </a:endParaRPr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>
                          <a:sym typeface="+mn-ea"/>
                        </a:rPr>
                        <a:t>- Feature Scaling</a:t>
                      </a:r>
                      <a:endParaRPr lang="en-US" sz="2000">
                        <a:sym typeface="+mn-ea"/>
                      </a:endParaRPr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>
                          <a:sym typeface="+mn-ea"/>
                        </a:rPr>
                        <a:t>- Oversampling</a:t>
                      </a:r>
                      <a:endParaRPr lang="en-US" sz="2000">
                        <a:sym typeface="+mn-ea"/>
                      </a:endParaRPr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>
                          <a:sym typeface="+mn-ea"/>
                        </a:rPr>
                        <a:t>- Undersampling</a:t>
                      </a:r>
                      <a:endParaRPr lang="en-US" sz="2000">
                        <a:sym typeface="+mn-ea"/>
                      </a:endParaRPr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/>
                        <a:t>- Etc </a:t>
                      </a:r>
                      <a:endParaRPr lang="en-US" sz="2000"/>
                    </a:p>
                    <a:p>
                      <a:pPr algn="l">
                        <a:lnSpc>
                          <a:spcPct val="90000"/>
                        </a:lnSpc>
                      </a:pPr>
                      <a:endParaRPr lang="en-US" sz="2000"/>
                    </a:p>
                    <a:p>
                      <a:pPr algn="l">
                        <a:lnSpc>
                          <a:spcPct val="90000"/>
                        </a:lnSpc>
                      </a:pPr>
                      <a:endParaRPr lang="en-US" sz="2000"/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 b="1"/>
                        <a:t>Try Every Features Engineering</a:t>
                      </a:r>
                      <a:endParaRPr lang="en-US" sz="2000" b="1"/>
                    </a:p>
                  </a:txBody>
                  <a:tcPr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>
                          <a:sym typeface="+mn-ea"/>
                        </a:rPr>
                        <a:t>- Choose The Model</a:t>
                      </a:r>
                      <a:endParaRPr lang="en-US" sz="2000"/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>
                          <a:sym typeface="+mn-ea"/>
                        </a:rPr>
                        <a:t>- Choose Parameter</a:t>
                      </a:r>
                      <a:endParaRPr lang="en-US" sz="2000"/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>
                          <a:sym typeface="+mn-ea"/>
                        </a:rPr>
                        <a:t>- Doing Modelling </a:t>
                      </a:r>
                      <a:endParaRPr lang="en-US" sz="2000"/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>
                          <a:sym typeface="+mn-ea"/>
                        </a:rPr>
                        <a:t>- Check Accuracy Model </a:t>
                      </a:r>
                      <a:endParaRPr lang="en-US" sz="2000"/>
                    </a:p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sz="2000"/>
                        <a:t>- Feature Importance</a:t>
                      </a:r>
                      <a:endParaRPr lang="en-US" sz="2000"/>
                    </a:p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sz="2000"/>
                        <a:t>- GridSearch Model</a:t>
                      </a:r>
                      <a:endParaRPr lang="en-US" sz="2000"/>
                    </a:p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sz="2000"/>
                        <a:t>- Ensembel Model</a:t>
                      </a:r>
                      <a:endParaRPr lang="en-US" sz="2000"/>
                    </a:p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sz="2000"/>
                        <a:t>- Optimizing Model</a:t>
                      </a:r>
                      <a:endParaRPr lang="en-US" sz="2000"/>
                    </a:p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sz="2000" b="0"/>
                        <a:t>- Etc</a:t>
                      </a:r>
                      <a:endParaRPr lang="en-US" sz="2000" b="1"/>
                    </a:p>
                    <a:p>
                      <a:pPr algn="l">
                        <a:lnSpc>
                          <a:spcPct val="90000"/>
                        </a:lnSpc>
                        <a:buNone/>
                      </a:pPr>
                      <a:endParaRPr lang="en-US" sz="2000" b="1"/>
                    </a:p>
                    <a:p>
                      <a:pPr algn="l">
                        <a:lnSpc>
                          <a:spcPct val="90000"/>
                        </a:lnSpc>
                        <a:buNone/>
                      </a:pPr>
                      <a:endParaRPr lang="en-US" sz="2000" b="1"/>
                    </a:p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sz="2000" b="1"/>
                        <a:t>Try Every Modelling until good enough</a:t>
                      </a:r>
                      <a:endParaRPr lang="en-US" sz="2000" b="1"/>
                    </a:p>
                  </a:txBody>
                  <a:tcPr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b="13595"/>
          <a:stretch>
            <a:fillRect/>
          </a:stretch>
        </p:blipFill>
        <p:spPr>
          <a:xfrm>
            <a:off x="0" y="-139065"/>
            <a:ext cx="12222480" cy="65062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0"/>
            <a:ext cx="10615295" cy="1247140"/>
          </a:xfrm>
        </p:spPr>
        <p:txBody>
          <a:bodyPr/>
          <a:p>
            <a:r>
              <a:rPr lang="en-US" sz="3600" b="1">
                <a:latin typeface="+mn-lt"/>
                <a:cs typeface="+mn-lt"/>
              </a:rPr>
              <a:t>STANDARD WORKFLOW</a:t>
            </a:r>
            <a:endParaRPr lang="en-US" sz="3600" b="1">
              <a:latin typeface="+mn-lt"/>
              <a:cs typeface="+mn-lt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-213995" y="1196975"/>
            <a:ext cx="693864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400"/>
              <a:t>Explanatory Data Analysis</a:t>
            </a:r>
            <a:endParaRPr lang="en-US" sz="4400"/>
          </a:p>
          <a:p>
            <a:pPr algn="ctr"/>
            <a:r>
              <a:rPr lang="en-US" sz="4400"/>
              <a:t>(EDA)</a:t>
            </a:r>
            <a:endParaRPr lang="en-US" sz="4400"/>
          </a:p>
        </p:txBody>
      </p:sp>
      <p:sp>
        <p:nvSpPr>
          <p:cNvPr id="5" name="Text Box 4"/>
          <p:cNvSpPr txBox="1"/>
          <p:nvPr/>
        </p:nvSpPr>
        <p:spPr>
          <a:xfrm>
            <a:off x="435610" y="3755390"/>
            <a:ext cx="56400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/>
              <a:t>Preprocessing Data</a:t>
            </a:r>
            <a:endParaRPr lang="en-US" sz="4400"/>
          </a:p>
        </p:txBody>
      </p:sp>
      <p:sp>
        <p:nvSpPr>
          <p:cNvPr id="6" name="Text Box 5"/>
          <p:cNvSpPr txBox="1"/>
          <p:nvPr/>
        </p:nvSpPr>
        <p:spPr>
          <a:xfrm>
            <a:off x="1550035" y="5680075"/>
            <a:ext cx="28594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/>
              <a:t>Modelling </a:t>
            </a:r>
            <a:endParaRPr lang="en-US" sz="4400"/>
          </a:p>
        </p:txBody>
      </p:sp>
      <p:sp>
        <p:nvSpPr>
          <p:cNvPr id="7" name="Right Arrow 6"/>
          <p:cNvSpPr/>
          <p:nvPr/>
        </p:nvSpPr>
        <p:spPr>
          <a:xfrm rot="5400000">
            <a:off x="2724785" y="3048635"/>
            <a:ext cx="1059815" cy="2463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5400000">
            <a:off x="2810510" y="4924425"/>
            <a:ext cx="890270" cy="1955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" name="Picture 9" descr="dat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860" y="887730"/>
            <a:ext cx="2063115" cy="2063115"/>
          </a:xfrm>
          <a:prstGeom prst="rect">
            <a:avLst/>
          </a:prstGeom>
        </p:spPr>
      </p:pic>
      <p:pic>
        <p:nvPicPr>
          <p:cNvPr id="11" name="Picture 10" descr="proces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705" y="3023870"/>
            <a:ext cx="2103755" cy="2103755"/>
          </a:xfrm>
          <a:prstGeom prst="rect">
            <a:avLst/>
          </a:prstGeom>
        </p:spPr>
      </p:pic>
      <p:pic>
        <p:nvPicPr>
          <p:cNvPr id="12" name="Picture 11" descr="decision-tree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850" y="5064125"/>
            <a:ext cx="1499870" cy="1499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 bldLvl="0" animBg="1"/>
      <p:bldP spid="7" grpId="1" animBg="1"/>
      <p:bldP spid="5" grpId="0"/>
      <p:bldP spid="5" grpId="1"/>
      <p:bldP spid="9" grpId="0" bldLvl="0" animBg="1"/>
      <p:bldP spid="9" grpId="1" animBg="1"/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15875"/>
            <a:ext cx="10615295" cy="1247140"/>
          </a:xfrm>
        </p:spPr>
        <p:txBody>
          <a:bodyPr/>
          <a:p>
            <a:r>
              <a:rPr lang="en-US" sz="3600" b="1">
                <a:latin typeface="+mn-lt"/>
                <a:cs typeface="+mn-lt"/>
              </a:rPr>
              <a:t>Explanatory Data Analysis (EDA)</a:t>
            </a:r>
            <a:endParaRPr lang="en-US" sz="3600" b="1">
              <a:latin typeface="+mn-lt"/>
              <a:cs typeface="+mn-lt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63575" y="1352550"/>
            <a:ext cx="8827135" cy="3709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sz="2800"/>
              <a:t>- Research Domain Knowledge Data </a:t>
            </a:r>
            <a:endParaRPr lang="en-US" sz="2800"/>
          </a:p>
          <a:p>
            <a:pPr>
              <a:lnSpc>
                <a:spcPct val="120000"/>
              </a:lnSpc>
            </a:pPr>
            <a:r>
              <a:rPr lang="en-US" sz="2800"/>
              <a:t>- Understanding Every Feature in Data </a:t>
            </a:r>
            <a:endParaRPr lang="en-US" sz="2800"/>
          </a:p>
          <a:p>
            <a:pPr>
              <a:lnSpc>
                <a:spcPct val="120000"/>
              </a:lnSpc>
            </a:pPr>
            <a:r>
              <a:rPr lang="en-US" sz="2800"/>
              <a:t>- Check Data Properties </a:t>
            </a:r>
            <a:endParaRPr lang="en-US" sz="2800"/>
          </a:p>
          <a:p>
            <a:pPr>
              <a:lnSpc>
                <a:spcPct val="120000"/>
              </a:lnSpc>
            </a:pPr>
            <a:r>
              <a:rPr lang="en-US" sz="2800">
                <a:sym typeface="+mn-ea"/>
              </a:rPr>
              <a:t>- Separate Variable</a:t>
            </a:r>
            <a:endParaRPr lang="en-US" sz="280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sz="2800">
                <a:sym typeface="+mn-ea"/>
              </a:rPr>
              <a:t>- Check Missing Value</a:t>
            </a:r>
            <a:endParaRPr lang="en-US" sz="280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sz="2800">
                <a:sym typeface="+mn-ea"/>
              </a:rPr>
              <a:t>- Visualization Simple Plot </a:t>
            </a:r>
            <a:endParaRPr lang="en-US" sz="280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sz="2800"/>
              <a:t>- ETC</a:t>
            </a:r>
            <a:endParaRPr lang="en-US" sz="2800"/>
          </a:p>
        </p:txBody>
      </p:sp>
      <p:pic>
        <p:nvPicPr>
          <p:cNvPr id="12" name="Picture 11" descr="sear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9855" y="1835150"/>
            <a:ext cx="2642235" cy="2642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20" y="365125"/>
            <a:ext cx="10515600" cy="1325563"/>
          </a:xfrm>
        </p:spPr>
        <p:txBody>
          <a:bodyPr/>
          <a:p>
            <a:r>
              <a:rPr lang="en-US" sz="3600" b="1">
                <a:latin typeface="+mn-lt"/>
                <a:cs typeface="+mn-lt"/>
              </a:rPr>
              <a:t>EDA:  Research Domain Knowledge </a:t>
            </a:r>
            <a:endParaRPr lang="en-US" sz="3600" b="1">
              <a:latin typeface="+mn-lt"/>
              <a:cs typeface="+mn-lt"/>
            </a:endParaRPr>
          </a:p>
        </p:txBody>
      </p:sp>
      <p:pic>
        <p:nvPicPr>
          <p:cNvPr id="101" name="Content Placeholder 100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6205" y="1494155"/>
            <a:ext cx="6567805" cy="40855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Text Box 14"/>
          <p:cNvSpPr txBox="1"/>
          <p:nvPr/>
        </p:nvSpPr>
        <p:spPr>
          <a:xfrm>
            <a:off x="149225" y="1951990"/>
            <a:ext cx="4839335" cy="3709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sz="2800"/>
              <a:t>Titanic Kapal Super Britania Raya yang Tenggelam di Samudra Atlantik Utara Pada 15 April 1912 dan  Mengakibatkan Kematian 1.514 Penumpang</a:t>
            </a:r>
            <a:endParaRPr lang="en-US" sz="2800"/>
          </a:p>
          <a:p>
            <a:pPr>
              <a:lnSpc>
                <a:spcPct val="120000"/>
              </a:lnSpc>
            </a:pPr>
            <a:endParaRPr lang="en-US" sz="2800"/>
          </a:p>
          <a:p>
            <a:pPr>
              <a:lnSpc>
                <a:spcPct val="120000"/>
              </a:lnSpc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20" y="365125"/>
            <a:ext cx="10515600" cy="1325563"/>
          </a:xfrm>
        </p:spPr>
        <p:txBody>
          <a:bodyPr>
            <a:normAutofit/>
          </a:bodyPr>
          <a:p>
            <a:r>
              <a:rPr lang="en-US" sz="3600" b="1">
                <a:latin typeface="+mn-lt"/>
                <a:cs typeface="+mn-lt"/>
              </a:rPr>
              <a:t>EDA : Understanding Every Feature in Data</a:t>
            </a:r>
            <a:endParaRPr lang="en-US" sz="3600" b="1">
              <a:latin typeface="+mn-lt"/>
              <a:cs typeface="+mn-lt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020" y="2095500"/>
            <a:ext cx="10847070" cy="2491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390" y="603250"/>
            <a:ext cx="4875530" cy="1325880"/>
          </a:xfrm>
        </p:spPr>
        <p:txBody>
          <a:bodyPr>
            <a:normAutofit/>
          </a:bodyPr>
          <a:p>
            <a:r>
              <a:rPr lang="en-US" sz="3600" b="1">
                <a:latin typeface="+mn-lt"/>
                <a:cs typeface="+mn-lt"/>
              </a:rPr>
              <a:t>EDA : Cek Data Properti</a:t>
            </a:r>
            <a:endParaRPr lang="en-US" sz="3600" b="1">
              <a:latin typeface="+mn-lt"/>
              <a:cs typeface="+mn-lt"/>
            </a:endParaRPr>
          </a:p>
        </p:txBody>
      </p:sp>
      <p:sp>
        <p:nvSpPr>
          <p:cNvPr id="3" name="Content Placeholder 2"/>
          <p:cNvSpPr/>
          <p:nvPr>
            <p:ph sz="half" idx="1"/>
          </p:nvPr>
        </p:nvSpPr>
        <p:spPr>
          <a:xfrm>
            <a:off x="580390" y="2212975"/>
            <a:ext cx="5181600" cy="2669540"/>
          </a:xfrm>
        </p:spPr>
        <p:txBody>
          <a:bodyPr/>
          <a:p>
            <a:r>
              <a:rPr lang="en-US"/>
              <a:t>Cek jumlah column data</a:t>
            </a:r>
            <a:endParaRPr lang="en-US"/>
          </a:p>
          <a:p>
            <a:r>
              <a:rPr lang="en-US"/>
              <a:t>Cek jumlah row data</a:t>
            </a:r>
            <a:endParaRPr lang="en-US"/>
          </a:p>
          <a:p>
            <a:r>
              <a:rPr lang="en-US"/>
              <a:t>Check Type Data </a:t>
            </a:r>
            <a:endParaRPr lang="en-US"/>
          </a:p>
          <a:p>
            <a:r>
              <a:rPr lang="en-US"/>
              <a:t>ETC 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580390" y="596900"/>
            <a:ext cx="487553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+mn-lt"/>
                <a:cs typeface="+mn-lt"/>
              </a:rPr>
              <a:t>EDA : Cek Data Properti</a:t>
            </a:r>
            <a:endParaRPr lang="en-US" sz="3600" b="1">
              <a:latin typeface="+mn-lt"/>
              <a:cs typeface="+mn-lt"/>
            </a:endParaRP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6562090" y="723900"/>
            <a:ext cx="487553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+mn-lt"/>
                <a:cs typeface="+mn-lt"/>
              </a:rPr>
              <a:t>EDA : Separate Variable</a:t>
            </a:r>
            <a:endParaRPr lang="en-US" sz="3600" b="1">
              <a:latin typeface="+mn-lt"/>
              <a:cs typeface="+mn-lt"/>
            </a:endParaRPr>
          </a:p>
        </p:txBody>
      </p:sp>
      <p:sp>
        <p:nvSpPr>
          <p:cNvPr id="9" name="Content Placeholder 2"/>
          <p:cNvSpPr/>
          <p:nvPr/>
        </p:nvSpPr>
        <p:spPr>
          <a:xfrm>
            <a:off x="6600190" y="2333625"/>
            <a:ext cx="5181600" cy="2669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Numberik </a:t>
            </a:r>
            <a:endParaRPr lang="en-US"/>
          </a:p>
          <a:p>
            <a:r>
              <a:rPr lang="en-US"/>
              <a:t>Categorik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8" grpId="1"/>
      <p:bldP spid="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353060"/>
            <a:ext cx="10515600" cy="1858645"/>
          </a:xfrm>
        </p:spPr>
        <p:txBody>
          <a:bodyPr>
            <a:normAutofit/>
          </a:bodyPr>
          <a:p>
            <a:r>
              <a:rPr lang="en-US" sz="3600" b="1">
                <a:latin typeface="+mn-lt"/>
                <a:cs typeface="+mn-lt"/>
              </a:rPr>
              <a:t>EDA </a:t>
            </a:r>
            <a:br>
              <a:rPr lang="en-US" sz="3600" b="1">
                <a:latin typeface="+mn-lt"/>
                <a:cs typeface="+mn-lt"/>
              </a:rPr>
            </a:br>
            <a:br>
              <a:rPr lang="en-US" sz="3600" b="1">
                <a:latin typeface="+mn-lt"/>
                <a:cs typeface="+mn-lt"/>
              </a:rPr>
            </a:br>
            <a:r>
              <a:rPr lang="en-US" sz="3600" b="1">
                <a:latin typeface="+mn-lt"/>
                <a:cs typeface="+mn-lt"/>
              </a:rPr>
              <a:t>- Check Mising Value</a:t>
            </a:r>
            <a:endParaRPr lang="en-US" sz="3600" b="1">
              <a:latin typeface="+mn-lt"/>
              <a:cs typeface="+mn-lt"/>
            </a:endParaRP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479425" y="3216275"/>
            <a:ext cx="568007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+mn-lt"/>
                <a:cs typeface="+mn-lt"/>
              </a:rPr>
              <a:t>- Visualisation Simple Plot</a:t>
            </a:r>
            <a:endParaRPr lang="en-US" sz="3600" b="1">
              <a:latin typeface="+mn-lt"/>
              <a:cs typeface="+mn-lt"/>
            </a:endParaRPr>
          </a:p>
        </p:txBody>
      </p:sp>
      <p:pic>
        <p:nvPicPr>
          <p:cNvPr id="102" name="Content Placeholder 101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83070" y="1546860"/>
            <a:ext cx="1959610" cy="16694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Content Placeholder 102"/>
          <p:cNvPicPr/>
          <p:nvPr>
            <p:ph sz="half" idx="2"/>
          </p:nvPr>
        </p:nvPicPr>
        <p:blipFill>
          <a:blip r:embed="rId3"/>
          <a:srcRect l="7258" t="11594" r="7498" b="19955"/>
          <a:stretch>
            <a:fillRect/>
          </a:stretch>
        </p:blipFill>
        <p:spPr>
          <a:xfrm>
            <a:off x="8742680" y="4019550"/>
            <a:ext cx="2252345" cy="11696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4"/>
          <a:stretch>
            <a:fillRect/>
          </a:stretch>
        </p:blipFill>
        <p:spPr>
          <a:xfrm>
            <a:off x="5875655" y="5083175"/>
            <a:ext cx="1629410" cy="12452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ight Arrow 4"/>
          <p:cNvSpPr/>
          <p:nvPr/>
        </p:nvSpPr>
        <p:spPr>
          <a:xfrm rot="20220000">
            <a:off x="5348605" y="3159125"/>
            <a:ext cx="1218565" cy="1809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480000">
            <a:off x="6419850" y="4236720"/>
            <a:ext cx="1218565" cy="1809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920000">
            <a:off x="4272280" y="4851400"/>
            <a:ext cx="1218565" cy="1809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 animBg="1"/>
      <p:bldP spid="5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 b="1">
                <a:latin typeface="+mn-lt"/>
                <a:cs typeface="+mn-lt"/>
              </a:rPr>
              <a:t>Preprocessing Data</a:t>
            </a:r>
            <a:endParaRPr lang="en-US" sz="4000" b="1">
              <a:latin typeface="+mn-lt"/>
              <a:cs typeface="+mn-lt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63575" y="1343660"/>
            <a:ext cx="4966335" cy="4742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sz="280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/>
              <a:t>Fill / Drop </a:t>
            </a:r>
            <a:r>
              <a:rPr lang="en-US" sz="2800" b="1"/>
              <a:t>Missing Value</a:t>
            </a:r>
            <a:endParaRPr lang="en-US" sz="2800"/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280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/>
              <a:t>Convert </a:t>
            </a:r>
            <a:r>
              <a:rPr lang="en-US" sz="2800" b="1"/>
              <a:t>Categorical Data </a:t>
            </a:r>
            <a:br>
              <a:rPr lang="en-US" sz="2800" b="1"/>
            </a:br>
            <a:r>
              <a:rPr lang="en-US" sz="2800"/>
              <a:t>To </a:t>
            </a:r>
            <a:r>
              <a:rPr lang="en-US" sz="2800" b="1"/>
              <a:t>Numberical Data</a:t>
            </a:r>
            <a:endParaRPr lang="en-US" sz="2800"/>
          </a:p>
          <a:p>
            <a:pPr>
              <a:lnSpc>
                <a:spcPct val="120000"/>
              </a:lnSpc>
            </a:pPr>
            <a:endParaRPr lang="en-US" sz="280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/>
              <a:t>Selected Variable/ Feature </a:t>
            </a:r>
            <a:endParaRPr lang="en-US" sz="2800"/>
          </a:p>
          <a:p>
            <a:pPr>
              <a:lnSpc>
                <a:spcPct val="120000"/>
              </a:lnSpc>
            </a:pPr>
            <a:endParaRPr lang="en-US" sz="2800"/>
          </a:p>
          <a:p>
            <a:pPr>
              <a:lnSpc>
                <a:spcPct val="120000"/>
              </a:lnSpc>
            </a:pPr>
            <a:endParaRPr lang="en-US" sz="2800"/>
          </a:p>
        </p:txBody>
      </p:sp>
      <p:graphicFrame>
        <p:nvGraphicFramePr>
          <p:cNvPr id="3" name="Table 2"/>
          <p:cNvGraphicFramePr/>
          <p:nvPr/>
        </p:nvGraphicFramePr>
        <p:xfrm>
          <a:off x="6054090" y="971550"/>
          <a:ext cx="1608455" cy="153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80"/>
                <a:gridCol w="1171575"/>
              </a:tblGrid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No 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Umur Siswa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12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2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13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3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11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4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NaN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/>
          <p:nvPr>
            <p:ph sz="half" idx="2"/>
          </p:nvPr>
        </p:nvGraphicFramePr>
        <p:xfrm>
          <a:off x="9100820" y="977265"/>
          <a:ext cx="165989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140"/>
                <a:gridCol w="117475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No 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Umur Siswa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12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2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13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3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11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4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12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7860665" y="1565910"/>
            <a:ext cx="905510" cy="3473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10" name="Table 9"/>
          <p:cNvGraphicFramePr/>
          <p:nvPr/>
        </p:nvGraphicFramePr>
        <p:xfrm>
          <a:off x="6054090" y="2950210"/>
          <a:ext cx="1659255" cy="153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80"/>
                <a:gridCol w="1222375"/>
              </a:tblGrid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No 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Jenis Kelamin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Male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2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Female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3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Male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4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Male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/>
          <p:nvPr/>
        </p:nvGraphicFramePr>
        <p:xfrm>
          <a:off x="9100820" y="2950210"/>
          <a:ext cx="1710055" cy="153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80"/>
                <a:gridCol w="1273175"/>
              </a:tblGrid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No 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Jenis Kelamin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2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3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4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8009890" y="3541395"/>
            <a:ext cx="905510" cy="3473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9" grpId="0" animBg="1"/>
      <p:bldP spid="9" grpId="1" animBg="1"/>
      <p:bldP spid="13" grpId="0" animBg="1"/>
      <p:bldP spid="1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2122</Words>
  <Application>WPS Presentation</Application>
  <PresentationFormat>Widescreen</PresentationFormat>
  <Paragraphs>222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STANDARD WORKFLOW</vt:lpstr>
      <vt:lpstr>Explanatory Data Analysis (EDA)</vt:lpstr>
      <vt:lpstr>EDA:  Research Domain Knowledge </vt:lpstr>
      <vt:lpstr>EDA : Understanding Every Feature in Data</vt:lpstr>
      <vt:lpstr>EDA : Cek Data Properti</vt:lpstr>
      <vt:lpstr>EDA   - Check Mising Value</vt:lpstr>
      <vt:lpstr>Preprocessing Data</vt:lpstr>
      <vt:lpstr>Modelling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9</cp:revision>
  <dcterms:created xsi:type="dcterms:W3CDTF">2022-04-23T05:55:00Z</dcterms:created>
  <dcterms:modified xsi:type="dcterms:W3CDTF">2022-07-23T10:03:50Z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2BE4DF0632D44336BAC0BC7B51CFCCE2</vt:lpwstr>
  </property>
  <property fmtid="{D5CDD505-2E9C-101B-9397-08002B2CF9AE}" pid="3" name="KSOProductBuildVer">
    <vt:lpwstr>1033-11.2.0.11191</vt:lpwstr>
  </property>
</Properties>
</file>