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9" r:id="rId4"/>
    <p:sldId id="293" r:id="rId5"/>
    <p:sldId id="27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0905" y="1115060"/>
            <a:ext cx="5579110" cy="184721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2760" y="3751580"/>
            <a:ext cx="5530215" cy="202882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1108075" y="1400175"/>
            <a:ext cx="565785" cy="14986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3981450" y="852170"/>
            <a:ext cx="248285" cy="4577715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963035" y="3319780"/>
            <a:ext cx="37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X</a:t>
            </a:r>
            <a:endParaRPr lang="en-US" b="1"/>
          </a:p>
        </p:txBody>
      </p:sp>
      <p:sp>
        <p:nvSpPr>
          <p:cNvPr id="15" name="Left Brace 14"/>
          <p:cNvSpPr/>
          <p:nvPr/>
        </p:nvSpPr>
        <p:spPr>
          <a:xfrm rot="16200000">
            <a:off x="1272540" y="2852420"/>
            <a:ext cx="248285" cy="57721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247775" y="3265170"/>
            <a:ext cx="37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Y</a:t>
            </a:r>
            <a:endParaRPr lang="en-US" b="1"/>
          </a:p>
        </p:txBody>
      </p:sp>
      <p:sp>
        <p:nvSpPr>
          <p:cNvPr id="18" name="Text Box 17"/>
          <p:cNvSpPr txBox="1"/>
          <p:nvPr/>
        </p:nvSpPr>
        <p:spPr>
          <a:xfrm>
            <a:off x="7913370" y="1888490"/>
            <a:ext cx="2502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TRAINING</a:t>
            </a:r>
            <a:endParaRPr lang="en-US" sz="2800" b="1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632575" y="2147570"/>
            <a:ext cx="10287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028190" y="4555490"/>
            <a:ext cx="2502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TESTING</a:t>
            </a:r>
            <a:endParaRPr lang="en-US" sz="2800" b="1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44925" y="4815205"/>
            <a:ext cx="10287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2504440" y="5704840"/>
            <a:ext cx="2502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Survived?</a:t>
            </a:r>
            <a:endParaRPr lang="en-US" sz="2800" b="1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921125" y="5362575"/>
            <a:ext cx="882650" cy="4178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5006975" y="4206240"/>
            <a:ext cx="565785" cy="14986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2021840" y="4555490"/>
            <a:ext cx="2502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TESTING</a:t>
            </a:r>
            <a:endParaRPr lang="en-US" sz="2800" b="1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38575" y="4815205"/>
            <a:ext cx="10287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1845310" y="1707515"/>
            <a:ext cx="4561205" cy="20383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869440" y="2433320"/>
            <a:ext cx="4561205" cy="20383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049010" y="4435475"/>
            <a:ext cx="5023485" cy="20383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049010" y="4968875"/>
            <a:ext cx="5023485" cy="20383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1" grpId="0" bldLvl="0" animBg="1"/>
      <p:bldP spid="11" grpId="1" animBg="1"/>
      <p:bldP spid="15" grpId="0" animBg="1"/>
      <p:bldP spid="16" grpId="0"/>
      <p:bldP spid="15" grpId="1" animBg="1"/>
      <p:bldP spid="16" grpId="1"/>
      <p:bldP spid="13" grpId="0" animBg="1"/>
      <p:bldP spid="14" grpId="0"/>
      <p:bldP spid="13" grpId="1" animBg="1"/>
      <p:bldP spid="14" grpId="1"/>
      <p:bldP spid="20" grpId="0"/>
      <p:bldP spid="20" grpId="1"/>
      <p:bldP spid="24" grpId="0" animBg="1"/>
      <p:bldP spid="22" grpId="0"/>
      <p:bldP spid="24" grpId="1" animBg="1"/>
      <p:bldP spid="22" grpId="1"/>
      <p:bldP spid="25" grpId="0"/>
      <p:bldP spid="25" grpId="1"/>
      <p:bldP spid="2" grpId="0" animBg="1"/>
      <p:bldP spid="2" grpId="1" animBg="1"/>
      <p:bldP spid="3" grpId="0" animBg="1"/>
      <p:bldP spid="3" grpId="1" animBg="1"/>
      <p:bldP spid="4" grpId="0" bldLvl="0" animBg="1"/>
      <p:bldP spid="4" grpId="1" animBg="1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8" name="Rounded Rectangle 17"/>
          <p:cNvSpPr/>
          <p:nvPr/>
        </p:nvSpPr>
        <p:spPr>
          <a:xfrm>
            <a:off x="532765" y="2456180"/>
            <a:ext cx="7619365" cy="35109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399155" y="1170940"/>
            <a:ext cx="6080125" cy="737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 b="1">
                <a:solidFill>
                  <a:schemeClr val="tx1"/>
                </a:solidFill>
              </a:rPr>
              <a:t>Dataset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169795" y="2886710"/>
            <a:ext cx="4434840" cy="737870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Training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45220" y="2893060"/>
            <a:ext cx="1482725" cy="7378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Testing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50290" y="4732020"/>
            <a:ext cx="3035300" cy="7378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Training </a:t>
            </a:r>
            <a:r>
              <a:rPr lang="en-US" b="1">
                <a:solidFill>
                  <a:schemeClr val="tx1"/>
                </a:solidFill>
                <a:sym typeface="+mn-ea"/>
              </a:rPr>
              <a:t>Validation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67025" y="3749675"/>
            <a:ext cx="1073150" cy="85725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505825" y="2041525"/>
            <a:ext cx="882650" cy="6794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49825" y="2035175"/>
            <a:ext cx="914400" cy="7086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699135" y="3935730"/>
            <a:ext cx="7569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Evaluasi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49935" y="3102610"/>
            <a:ext cx="12496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Penentuan</a:t>
            </a:r>
            <a:endParaRPr lang="en-US" sz="1400">
              <a:solidFill>
                <a:srgbClr val="FF0000"/>
              </a:solidFill>
            </a:endParaRPr>
          </a:p>
          <a:p>
            <a:r>
              <a:rPr lang="en-US" sz="1400">
                <a:solidFill>
                  <a:srgbClr val="FF0000"/>
                </a:solidFill>
              </a:rPr>
              <a:t> Parameter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737360" y="3827780"/>
            <a:ext cx="9639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Penentuan</a:t>
            </a:r>
            <a:endParaRPr lang="en-US" sz="1400">
              <a:solidFill>
                <a:srgbClr val="FF0000"/>
              </a:solidFill>
            </a:endParaRPr>
          </a:p>
          <a:p>
            <a:r>
              <a:rPr lang="en-US" sz="1400">
                <a:solidFill>
                  <a:srgbClr val="FF0000"/>
                </a:solidFill>
              </a:rPr>
              <a:t> Model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011545" y="4619625"/>
            <a:ext cx="1217295" cy="7378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Validation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05095" y="3702050"/>
            <a:ext cx="1130300" cy="77470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7" grpId="0" bldLvl="0" animBg="1"/>
      <p:bldP spid="27" grpId="1" animBg="1"/>
      <p:bldP spid="18" grpId="0" animBg="1"/>
      <p:bldP spid="18" grpId="1" animBg="1"/>
      <p:bldP spid="19" grpId="0"/>
      <p:bldP spid="19" grpId="1"/>
      <p:bldP spid="26" grpId="0"/>
      <p:bldP spid="26" grpId="1"/>
      <p:bldP spid="25" grpId="0"/>
      <p:bldP spid="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3724275" y="2352675"/>
            <a:ext cx="4191000" cy="186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 b="1">
                <a:solidFill>
                  <a:schemeClr val="tx1"/>
                </a:solidFill>
              </a:rPr>
              <a:t>Model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708025" y="2238375"/>
            <a:ext cx="1626235" cy="20955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Training 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09215" y="3150870"/>
            <a:ext cx="840105" cy="27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464040" y="3025140"/>
            <a:ext cx="1449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Akurasi</a:t>
            </a:r>
            <a:endParaRPr lang="en-US" sz="2800" b="1"/>
          </a:p>
        </p:txBody>
      </p:sp>
      <p:sp>
        <p:nvSpPr>
          <p:cNvPr id="10" name="Right Arrow 9"/>
          <p:cNvSpPr/>
          <p:nvPr/>
        </p:nvSpPr>
        <p:spPr>
          <a:xfrm>
            <a:off x="8190230" y="3150870"/>
            <a:ext cx="840105" cy="27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U-Turn Arrow 11"/>
          <p:cNvSpPr/>
          <p:nvPr/>
        </p:nvSpPr>
        <p:spPr>
          <a:xfrm flipH="1" flipV="1">
            <a:off x="5343525" y="4219575"/>
            <a:ext cx="4895215" cy="1130935"/>
          </a:xfrm>
          <a:prstGeom prst="uturnArrow">
            <a:avLst>
              <a:gd name="adj1" fmla="val 12490"/>
              <a:gd name="adj2" fmla="val 25000"/>
              <a:gd name="adj3" fmla="val 25000"/>
              <a:gd name="adj4" fmla="val 45140"/>
              <a:gd name="adj5" fmla="val 73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236085" y="4778375"/>
            <a:ext cx="7569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Evaluasi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194935" y="5609590"/>
            <a:ext cx="12496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Penentuan</a:t>
            </a:r>
            <a:endParaRPr lang="en-US" sz="1400">
              <a:solidFill>
                <a:srgbClr val="FF0000"/>
              </a:solidFill>
            </a:endParaRPr>
          </a:p>
          <a:p>
            <a:r>
              <a:rPr lang="en-US" sz="1400">
                <a:solidFill>
                  <a:srgbClr val="FF0000"/>
                </a:solidFill>
              </a:rPr>
              <a:t> Parameter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163695" y="5274310"/>
            <a:ext cx="9639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Penentuan</a:t>
            </a:r>
            <a:endParaRPr lang="en-US" sz="1400">
              <a:solidFill>
                <a:srgbClr val="FF0000"/>
              </a:solidFill>
            </a:endParaRPr>
          </a:p>
          <a:p>
            <a:r>
              <a:rPr lang="en-US" sz="1400">
                <a:solidFill>
                  <a:srgbClr val="FF0000"/>
                </a:solidFill>
              </a:rPr>
              <a:t> Model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6200000">
            <a:off x="9683115" y="2076450"/>
            <a:ext cx="840105" cy="27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909050" y="580390"/>
            <a:ext cx="26422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Final Model dan hasil prediksi</a:t>
            </a:r>
            <a:endParaRPr lang="en-US" sz="2800" b="1"/>
          </a:p>
        </p:txBody>
      </p:sp>
      <p:sp>
        <p:nvSpPr>
          <p:cNvPr id="15" name="Text Box 14"/>
          <p:cNvSpPr txBox="1"/>
          <p:nvPr/>
        </p:nvSpPr>
        <p:spPr>
          <a:xfrm>
            <a:off x="2526665" y="1330325"/>
            <a:ext cx="1461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Decision Tree</a:t>
            </a:r>
            <a:endParaRPr lang="en-US" b="1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648710" y="1855470"/>
            <a:ext cx="597535" cy="3397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1130300" y="6216015"/>
            <a:ext cx="543496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800"/>
              <a:t>source image : https://databricks.com/glossary/neural-network</a:t>
            </a:r>
            <a:endParaRPr lang="en-US" sz="800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97400" y="393700"/>
            <a:ext cx="915035" cy="61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Content Placeholder 100"/>
          <p:cNvPicPr/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14625" y="580390"/>
            <a:ext cx="933450" cy="7391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Text Box 26"/>
          <p:cNvSpPr txBox="1"/>
          <p:nvPr/>
        </p:nvSpPr>
        <p:spPr>
          <a:xfrm>
            <a:off x="4236085" y="1082675"/>
            <a:ext cx="2149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Neural Network </a:t>
            </a:r>
            <a:endParaRPr lang="en-US" b="1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127625" y="1590675"/>
            <a:ext cx="130175" cy="612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6495415" y="1108075"/>
            <a:ext cx="133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Naive Bayes</a:t>
            </a:r>
            <a:endParaRPr lang="en-US" b="1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565900" y="1597025"/>
            <a:ext cx="407035" cy="615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1746885" y="6391275"/>
            <a:ext cx="450342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800"/>
              <a:t>https://www.analyticsvidhya.com/blog/2021/01/a-guide-to-the-naive-bayes-algorithm/</a:t>
            </a:r>
            <a:endParaRPr lang="en-US" sz="800"/>
          </a:p>
        </p:txBody>
      </p:sp>
      <p:sp>
        <p:nvSpPr>
          <p:cNvPr id="33" name="Text Box 32"/>
          <p:cNvSpPr txBox="1"/>
          <p:nvPr/>
        </p:nvSpPr>
        <p:spPr>
          <a:xfrm>
            <a:off x="1746885" y="6605270"/>
            <a:ext cx="254000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800"/>
              <a:t>https://help.sap.com/docs/</a:t>
            </a:r>
            <a:endParaRPr lang="en-US" sz="800"/>
          </a:p>
        </p:txBody>
      </p:sp>
      <p:pic>
        <p:nvPicPr>
          <p:cNvPr id="102" name="Picture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6354445" y="379095"/>
            <a:ext cx="1835785" cy="728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5" grpId="1" animBg="1"/>
      <p:bldP spid="7" grpId="1" animBg="1"/>
      <p:bldP spid="15" grpId="0"/>
      <p:bldP spid="15" grpId="1"/>
      <p:bldP spid="27" grpId="0"/>
      <p:bldP spid="27" grpId="1"/>
      <p:bldP spid="30" grpId="0"/>
      <p:bldP spid="30" grpId="1"/>
      <p:bldP spid="10" grpId="0" animBg="1"/>
      <p:bldP spid="20" grpId="0"/>
      <p:bldP spid="10" grpId="1" animBg="1"/>
      <p:bldP spid="20" grpId="1"/>
      <p:bldP spid="12" grpId="0" animBg="1"/>
      <p:bldP spid="12" grpId="1" animBg="1"/>
      <p:bldP spid="19" grpId="0"/>
      <p:bldP spid="19" grpId="1"/>
      <p:bldP spid="26" grpId="0"/>
      <p:bldP spid="26" grpId="1"/>
      <p:bldP spid="25" grpId="0"/>
      <p:bldP spid="25" grpId="1"/>
      <p:bldP spid="13" grpId="0" animBg="1"/>
      <p:bldP spid="14" grpId="0"/>
      <p:bldP spid="13" grpId="1" animBg="1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WPS Presentation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11</cp:revision>
  <dcterms:created xsi:type="dcterms:W3CDTF">2022-04-23T05:55:00Z</dcterms:created>
  <dcterms:modified xsi:type="dcterms:W3CDTF">2022-07-11T14:01:50Z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2BE4DF0632D44336BAC0BC7B51CFCCE2</vt:lpwstr>
  </property>
  <property fmtid="{D5CDD505-2E9C-101B-9397-08002B2CF9AE}" pid="3" name="KSOProductBuildVer">
    <vt:lpwstr>1033-11.2.0.11191</vt:lpwstr>
  </property>
</Properties>
</file>