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718" r:id="rId3"/>
    <p:sldId id="719" r:id="rId4"/>
    <p:sldId id="731" r:id="rId5"/>
    <p:sldId id="732" r:id="rId6"/>
    <p:sldId id="733" r:id="rId7"/>
    <p:sldId id="734" r:id="rId8"/>
    <p:sldId id="735" r:id="rId9"/>
    <p:sldId id="717" r:id="rId10"/>
    <p:sldId id="728" r:id="rId11"/>
    <p:sldId id="722" r:id="rId12"/>
    <p:sldId id="736" r:id="rId13"/>
    <p:sldId id="737" r:id="rId14"/>
    <p:sldId id="727" r:id="rId15"/>
    <p:sldId id="729" r:id="rId16"/>
    <p:sldId id="700" r:id="rId17"/>
    <p:sldId id="706" r:id="rId18"/>
    <p:sldId id="707" r:id="rId19"/>
    <p:sldId id="715" r:id="rId20"/>
    <p:sldId id="708" r:id="rId21"/>
    <p:sldId id="716" r:id="rId22"/>
    <p:sldId id="726" r:id="rId23"/>
    <p:sldId id="51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2" autoAdjust="0"/>
    <p:restoredTop sz="81594" autoAdjust="0"/>
  </p:normalViewPr>
  <p:slideViewPr>
    <p:cSldViewPr snapToGrid="0">
      <p:cViewPr varScale="1">
        <p:scale>
          <a:sx n="95" d="100"/>
          <a:sy n="95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EE5C7-64B4-431C-A8EA-7F0346897AD8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0DDA2-5F27-45FC-B7AD-C94207FF4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407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72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0DDA2-5F27-45FC-B7AD-C94207FF432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75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0DDA2-5F27-45FC-B7AD-C94207FF432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06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0DDA2-5F27-45FC-B7AD-C94207FF432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441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0DDA2-5F27-45FC-B7AD-C94207FF432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042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0DDA2-5F27-45FC-B7AD-C94207FF432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212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0DDA2-5F27-45FC-B7AD-C94207FF432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477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E5A5-A3E2-CD4C-89FE-E228882B1377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9947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0DDA2-5F27-45FC-B7AD-C94207FF432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172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0DDA2-5F27-45FC-B7AD-C94207FF432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984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0DDA2-5F27-45FC-B7AD-C94207FF432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66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E5A5-A3E2-CD4C-89FE-E228882B1377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1762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0DDA2-5F27-45FC-B7AD-C94207FF432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68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0DDA2-5F27-45FC-B7AD-C94207FF432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6680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0DDA2-5F27-45FC-B7AD-C94207FF432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1402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5764B9-164F-2147-87CA-2F5B9D8DE4AE}" type="slidenum">
              <a:rPr lang="zh-CN" altLang="en-US"/>
              <a:pPr eaLnBrk="1" hangingPunct="1"/>
              <a:t>23</a:t>
            </a:fld>
            <a:endParaRPr lang="en-US" altLang="zh-CN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54038" y="674688"/>
            <a:ext cx="5994400" cy="337185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329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E5A5-A3E2-CD4C-89FE-E228882B1377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2353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E5A5-A3E2-CD4C-89FE-E228882B1377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4455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E5A5-A3E2-CD4C-89FE-E228882B1377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9293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E5A5-A3E2-CD4C-89FE-E228882B1377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073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E5A5-A3E2-CD4C-89FE-E228882B1377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602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E5A5-A3E2-CD4C-89FE-E228882B1377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9713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E5A5-A3E2-CD4C-89FE-E228882B1377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341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CB63208-0024-4AE0-AA5E-8853126C1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73261ED-F7AC-4138-91F8-64D1A799E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EFD80D5-EC76-47F7-B931-FA0A2974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6CA9-3FB0-4E74-A9D0-B1D621629A6F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8AC51A4-E2B5-4ADD-B1CD-2B322D85B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A4839E6-6E25-4F5E-9990-7CEBC62C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39F66-0A19-4FB7-B8FF-EB6095137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4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48A57E-0186-448A-9820-CD064E5F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FE1BE1EE-654A-4672-BF60-B182F65C5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209D5F-7BF3-4067-864C-7D12E0D3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6CA9-3FB0-4E74-A9D0-B1D621629A6F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46E7B19-867D-4F9A-82A9-796111A9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F4F7A2A-9987-4529-8B9A-D3DF2AF3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39F66-0A19-4FB7-B8FF-EB6095137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55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FE431CDA-4FED-40B1-BA1F-7E21CA684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98BFC2DE-82B0-48F5-A23D-FE32BA38C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403DF61-3BAC-42E5-AF5E-ADC26D948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6CA9-3FB0-4E74-A9D0-B1D621629A6F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68FB6A0-B6A4-49DB-BF67-51684B57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B400DE9-BA07-467B-B766-469F14DF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39F66-0A19-4FB7-B8FF-EB6095137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96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 19"/>
          <p:cNvGrpSpPr/>
          <p:nvPr userDrawn="1"/>
        </p:nvGrpSpPr>
        <p:grpSpPr>
          <a:xfrm>
            <a:off x="10883156" y="6454588"/>
            <a:ext cx="1137307" cy="403412"/>
            <a:chOff x="3281082" y="4320987"/>
            <a:chExt cx="7152397" cy="2537013"/>
          </a:xfrm>
        </p:grpSpPr>
        <p:pic>
          <p:nvPicPr>
            <p:cNvPr id="21" name="图片 2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7" t="22731" r="58067" b="26889"/>
            <a:stretch>
              <a:fillRect/>
            </a:stretch>
          </p:blipFill>
          <p:spPr>
            <a:xfrm>
              <a:off x="3281082" y="4320987"/>
              <a:ext cx="2619371" cy="2537013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86" t="37823" r="11595" b="48713"/>
            <a:stretch>
              <a:fillRect/>
            </a:stretch>
          </p:blipFill>
          <p:spPr>
            <a:xfrm>
              <a:off x="5745423" y="5081276"/>
              <a:ext cx="4688056" cy="761968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6"/>
            <a:ext cx="12192000" cy="68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55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37642" y="805833"/>
            <a:ext cx="1822619" cy="0"/>
          </a:xfrm>
          <a:prstGeom prst="line">
            <a:avLst/>
          </a:prstGeom>
          <a:ln w="57150">
            <a:solidFill>
              <a:srgbClr val="0363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0" y="157833"/>
            <a:ext cx="1814454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9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1"/>
        </p:nvCxnSpPr>
        <p:spPr>
          <a:xfrm>
            <a:off x="437642" y="805833"/>
            <a:ext cx="1822619" cy="0"/>
          </a:xfrm>
          <a:prstGeom prst="line">
            <a:avLst/>
          </a:prstGeom>
          <a:ln w="57150">
            <a:solidFill>
              <a:srgbClr val="0363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0" y="157833"/>
            <a:ext cx="1814454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2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A64D983-207F-4D3A-8D27-DFCD4C08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82F34A2-3371-44B0-A4BD-4991245B6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9CC881C-357B-4088-ADE2-C9741BD3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6CA9-3FB0-4E74-A9D0-B1D621629A6F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5CFF642-CE4B-41FF-A146-3F67BE5E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C1950BB-3D4F-4A37-BF94-4BAE672F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39F66-0A19-4FB7-B8FF-EB6095137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57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12FCA79-FDEC-4A60-AE5A-A7081CBAC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7026450-60CD-412F-830B-B6CCFF2C9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B777DC4-C011-4ACB-8F57-668BE4E22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6CA9-3FB0-4E74-A9D0-B1D621629A6F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071B7B2-B9C4-4B36-B90B-60861D13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0D87DB5-0004-47A5-91FA-24A49288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39F66-0A19-4FB7-B8FF-EB6095137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74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565C884-86A4-4FD7-ABBC-E6CC0086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C5F99B6-6D40-40E7-A234-45F85C599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28D0996F-C5C0-4C5E-AF55-BE12519EA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83F2A6B-72B4-43CF-82B6-B156B0894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6CA9-3FB0-4E74-A9D0-B1D621629A6F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91136C3-2DD3-4A2B-AFBF-7EDBC8BDF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1400751-42AE-4616-AE42-EF21D440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39F66-0A19-4FB7-B8FF-EB6095137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82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FAE9377-C3D6-4C3D-95C6-DD8121743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27E3FF1-4600-45B8-B88E-4A4164C11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D4489D0-7A41-49F4-9ED2-E001E0F26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35C66C75-008C-4094-88F0-590E0EA46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2D0F7030-ECA1-42E0-92D2-6C0911BF0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7BF1AAA5-CB89-47C3-902C-DE8DF4B3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6CA9-3FB0-4E74-A9D0-B1D621629A6F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B33A8C77-7782-46E8-B5C8-2406AB6A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EA62DB36-DEDE-4C13-8610-2908C8DA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39F66-0A19-4FB7-B8FF-EB6095137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23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DE84108-B1C9-44DF-AEF2-86A7C005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539333A1-D90E-4238-8B2D-F0F081ED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6CA9-3FB0-4E74-A9D0-B1D621629A6F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29FF3068-EA02-4A32-AAA8-A2C0EC4D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5A92EFF1-7A51-43C2-8131-BC409EE8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39F66-0A19-4FB7-B8FF-EB6095137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34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76B1DF76-5F09-4067-AD86-F2D50A96A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6CA9-3FB0-4E74-A9D0-B1D621629A6F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804853E7-D5CF-4415-B158-0D7E2B0E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CD71C6D-CC1B-41EE-97DA-D66A4069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39F66-0A19-4FB7-B8FF-EB6095137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07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23F20B5-C814-4E00-B11A-B71F9C66E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6A860C0-F60F-4D49-8631-1CC7385A5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E7CE81C-93E0-41D4-A90D-12D988DB5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5E36CDE-E691-4468-BDB9-3990D0F5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6CA9-3FB0-4E74-A9D0-B1D621629A6F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2DC814A-D536-4FF6-97A6-9A7E1CFB4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4F73AE0-487E-43F1-856C-899D7903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39F66-0A19-4FB7-B8FF-EB6095137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9580018-E92F-4538-8663-D3B9AD208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B89FC89F-9664-439C-9E3D-D5A026FAE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11805F9-DDD6-4399-8C40-051D4C33A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45DE61C-4FA7-46FB-88EF-90CDB6E8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6CA9-3FB0-4E74-A9D0-B1D621629A6F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F44191F-4802-499B-A362-E28069CF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99F848F-B6A9-4F48-A2E2-9F4D68D3F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39F66-0A19-4FB7-B8FF-EB6095137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01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6C5F39CB-634F-4E3B-B079-8A294568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DCCB101-F182-4B77-A98A-268D9D5ED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AD10093-99DD-4F14-B6AC-879A27A8A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6CA9-3FB0-4E74-A9D0-B1D621629A6F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861D6FF-586F-4CB7-83D2-AACF71460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9A96CF1-9F6E-46D9-AFF1-DDBA8CCE7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39F66-0A19-4FB7-B8FF-EB6095137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73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360754" y="3713807"/>
            <a:ext cx="6607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一种用于 </a:t>
            </a:r>
            <a:r>
              <a:rPr lang="en-US" altLang="zh-CN" sz="4000" dirty="0"/>
              <a:t>API </a:t>
            </a:r>
            <a:r>
              <a:rPr lang="zh-CN" altLang="en-US" sz="4000" dirty="0"/>
              <a:t>的查询语言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813" y="1542004"/>
            <a:ext cx="19050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2B516042-BE13-4335-B08E-16152919E170}"/>
              </a:ext>
            </a:extLst>
          </p:cNvPr>
          <p:cNvSpPr txBox="1"/>
          <p:nvPr/>
        </p:nvSpPr>
        <p:spPr>
          <a:xfrm>
            <a:off x="407734" y="71705"/>
            <a:ext cx="4708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85284"/>
                </a:solidFill>
                <a:cs typeface="+mn-ea"/>
                <a:sym typeface="+mn-lt"/>
              </a:rPr>
              <a:t>如何搭建</a:t>
            </a:r>
            <a:r>
              <a:rPr lang="en-US" altLang="zh-CN" sz="3200" b="1" dirty="0" err="1" smtClean="0">
                <a:solidFill>
                  <a:srgbClr val="085284"/>
                </a:solidFill>
                <a:cs typeface="+mn-ea"/>
                <a:sym typeface="+mn-lt"/>
              </a:rPr>
              <a:t>GraphQL</a:t>
            </a:r>
            <a:r>
              <a:rPr lang="zh-CN" altLang="en-US" sz="3200" b="1" dirty="0" smtClean="0">
                <a:solidFill>
                  <a:srgbClr val="085284"/>
                </a:solidFill>
                <a:cs typeface="+mn-ea"/>
                <a:sym typeface="+mn-lt"/>
              </a:rPr>
              <a:t>服务器</a:t>
            </a:r>
            <a:endParaRPr lang="zh-CN" altLang="en-US" sz="3200" b="1" dirty="0">
              <a:solidFill>
                <a:srgbClr val="085284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49" y="3488739"/>
            <a:ext cx="3633205" cy="25343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268" y="3488739"/>
            <a:ext cx="6853732" cy="2644837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116847" y="4622199"/>
            <a:ext cx="1045028" cy="188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71230" y="1461769"/>
            <a:ext cx="93680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GraphQL</a:t>
            </a:r>
            <a:r>
              <a:rPr lang="zh-CN" altLang="en-US" sz="2000" dirty="0" smtClean="0"/>
              <a:t>服务器就是一个图形数据库，这个图形数据库代表着我们整个业务的组合。我们需要做的就是把业务</a:t>
            </a:r>
            <a:r>
              <a:rPr lang="zh-CN" altLang="en-US" sz="2000" dirty="0"/>
              <a:t>抽象</a:t>
            </a:r>
            <a:r>
              <a:rPr lang="zh-CN" altLang="en-US" sz="2000" dirty="0" smtClean="0"/>
              <a:t>成一棵可以让客户端查询的树就可以了。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zh-CN" altLang="en-US" sz="2000" dirty="0" smtClean="0"/>
              <a:t>只需要完成以下两步：</a:t>
            </a:r>
            <a:endParaRPr lang="en-US" altLang="zh-CN" sz="2000" dirty="0" smtClean="0"/>
          </a:p>
          <a:p>
            <a:r>
              <a:rPr lang="zh-CN" altLang="en-US" sz="2000" dirty="0" smtClean="0"/>
              <a:t>       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、定义一棵树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定义</a:t>
            </a:r>
            <a:r>
              <a:rPr lang="en-US" altLang="zh-CN" sz="2000" dirty="0" smtClean="0"/>
              <a:t>Schema)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r>
              <a:rPr lang="en-US" altLang="zh-CN" sz="2000" dirty="0" smtClean="0"/>
              <a:t>       2</a:t>
            </a:r>
            <a:r>
              <a:rPr lang="zh-CN" altLang="en-US" sz="2000" dirty="0" smtClean="0"/>
              <a:t>、把树上每个节点映射到我们的业务方法</a:t>
            </a:r>
            <a:r>
              <a:rPr lang="zh-CN" altLang="en-US" sz="2000" dirty="0"/>
              <a:t>上（实现</a:t>
            </a:r>
            <a:r>
              <a:rPr lang="en-US" altLang="zh-CN" sz="2000" dirty="0"/>
              <a:t>Schema</a:t>
            </a:r>
            <a:r>
              <a:rPr lang="zh-CN" altLang="en-US" sz="2000" dirty="0"/>
              <a:t>中的字段解析）；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9562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2B516042-BE13-4335-B08E-16152919E170}"/>
              </a:ext>
            </a:extLst>
          </p:cNvPr>
          <p:cNvSpPr txBox="1"/>
          <p:nvPr/>
        </p:nvSpPr>
        <p:spPr>
          <a:xfrm>
            <a:off x="407734" y="71705"/>
            <a:ext cx="8206093" cy="755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CN" sz="3200" b="1" dirty="0">
                <a:solidFill>
                  <a:srgbClr val="085284"/>
                </a:solidFill>
                <a:cs typeface="+mn-ea"/>
                <a:sym typeface="+mn-lt"/>
              </a:rPr>
              <a:t>GraphQL SDL (schema definition language)</a:t>
            </a:r>
            <a:endParaRPr lang="zh-CN" altLang="en-US" sz="3200" b="1" dirty="0">
              <a:solidFill>
                <a:srgbClr val="085284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8091" y="1076056"/>
            <a:ext cx="603325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类型系统：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en-US" altLang="zh-CN" dirty="0" smtClean="0"/>
              <a:t>1</a:t>
            </a:r>
            <a:r>
              <a:rPr lang="zh-CN" altLang="en-US" dirty="0"/>
              <a:t>、</a:t>
            </a:r>
            <a:r>
              <a:rPr lang="zh-CN" altLang="en-US" b="1" dirty="0"/>
              <a:t>标量类型</a:t>
            </a:r>
            <a:r>
              <a:rPr lang="zh-CN" altLang="en-US" dirty="0"/>
              <a:t>：内置五种</a:t>
            </a:r>
            <a:r>
              <a:rPr lang="en-US" altLang="zh-CN" dirty="0"/>
              <a:t>Int</a:t>
            </a:r>
            <a:r>
              <a:rPr lang="zh-CN" altLang="en-US" dirty="0"/>
              <a:t>、</a:t>
            </a:r>
            <a:r>
              <a:rPr lang="en-US" altLang="zh-CN" dirty="0"/>
              <a:t>String</a:t>
            </a:r>
            <a:r>
              <a:rPr lang="zh-CN" altLang="en-US" dirty="0"/>
              <a:t>、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 dirty="0"/>
              <a:t>Boolean</a:t>
            </a:r>
            <a:r>
              <a:rPr lang="zh-CN" altLang="en-US" dirty="0"/>
              <a:t>、</a:t>
            </a:r>
            <a:r>
              <a:rPr lang="en-US" altLang="zh-CN" dirty="0"/>
              <a:t>ID</a:t>
            </a:r>
            <a:r>
              <a:rPr lang="zh-CN" altLang="en-US" dirty="0"/>
              <a:t>，可通过</a:t>
            </a:r>
            <a:r>
              <a:rPr lang="en-US" altLang="zh-CN" dirty="0"/>
              <a:t>scalar</a:t>
            </a:r>
            <a:r>
              <a:rPr lang="zh-CN" altLang="en-US" dirty="0"/>
              <a:t>关键字，自定义</a:t>
            </a:r>
            <a:r>
              <a:rPr lang="zh-CN" altLang="en-US" dirty="0" smtClean="0"/>
              <a:t>标量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b="1" dirty="0"/>
              <a:t>枚举类型</a:t>
            </a:r>
            <a:r>
              <a:rPr lang="zh-CN" altLang="en-US" dirty="0"/>
              <a:t>：</a:t>
            </a:r>
            <a:r>
              <a:rPr lang="en-US" altLang="zh-CN" dirty="0" err="1"/>
              <a:t>enum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b="1" dirty="0"/>
              <a:t>列表</a:t>
            </a:r>
            <a:r>
              <a:rPr lang="zh-CN" altLang="en-US" dirty="0"/>
              <a:t>：</a:t>
            </a:r>
            <a:r>
              <a:rPr lang="en-US" altLang="zh-CN" dirty="0"/>
              <a:t>[]</a:t>
            </a:r>
            <a:r>
              <a:rPr lang="zh-CN" altLang="en-US" dirty="0" smtClean="0"/>
              <a:t>定义，用户列表：</a:t>
            </a:r>
            <a:r>
              <a:rPr lang="en-US" altLang="zh-CN" dirty="0" smtClean="0"/>
              <a:t>[User]</a:t>
            </a:r>
          </a:p>
          <a:p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b="1" dirty="0" smtClean="0"/>
              <a:t>对象类型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b="1" dirty="0"/>
              <a:t>接口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interface</a:t>
            </a:r>
            <a:r>
              <a:rPr lang="zh-CN" altLang="en-US" dirty="0"/>
              <a:t>关键，</a:t>
            </a:r>
            <a:r>
              <a:rPr lang="zh-CN" altLang="en-US" dirty="0" smtClean="0"/>
              <a:t>实现</a:t>
            </a:r>
            <a:r>
              <a:rPr lang="zh-CN" altLang="en-US" dirty="0"/>
              <a:t>接口，必须包含该接口的所有</a:t>
            </a:r>
            <a:r>
              <a:rPr lang="zh-CN" altLang="en-US" dirty="0" smtClean="0"/>
              <a:t>字段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zh-CN" altLang="en-US" b="1" dirty="0"/>
              <a:t>联合类型</a:t>
            </a:r>
            <a:r>
              <a:rPr lang="zh-CN" altLang="en-US" dirty="0"/>
              <a:t>：</a:t>
            </a:r>
            <a:r>
              <a:rPr lang="en-US" altLang="zh-CN" dirty="0"/>
              <a:t>union </a:t>
            </a:r>
            <a:r>
              <a:rPr lang="en-US" altLang="zh-CN" dirty="0" err="1"/>
              <a:t>SearchResult</a:t>
            </a:r>
            <a:r>
              <a:rPr lang="en-US" altLang="zh-CN" dirty="0"/>
              <a:t> = Human | Droid | </a:t>
            </a:r>
            <a:r>
              <a:rPr lang="en-US" altLang="zh-CN" dirty="0" smtClean="0"/>
              <a:t>Starship</a:t>
            </a:r>
          </a:p>
          <a:p>
            <a:endParaRPr lang="zh-CN" altLang="en-US" dirty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zh-CN" altLang="en-US" b="1" dirty="0"/>
              <a:t>输入类型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关键，与</a:t>
            </a:r>
            <a:r>
              <a:rPr lang="en-US" altLang="zh-CN" dirty="0"/>
              <a:t>type</a:t>
            </a:r>
            <a:r>
              <a:rPr lang="zh-CN" altLang="en-US" dirty="0"/>
              <a:t>类型相同，但是用于客户端传递对象类型的参数</a:t>
            </a: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60193" y="2445661"/>
            <a:ext cx="35236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type Enterprise implements User{</a:t>
            </a:r>
          </a:p>
          <a:p>
            <a:r>
              <a:rPr lang="en-US" altLang="zh-CN" dirty="0"/>
              <a:t>    id: </a:t>
            </a:r>
            <a:r>
              <a:rPr lang="en-US" altLang="zh-CN" dirty="0" err="1"/>
              <a:t>Int</a:t>
            </a:r>
            <a:r>
              <a:rPr lang="en-US" altLang="zh-CN" dirty="0"/>
              <a:t>!</a:t>
            </a:r>
          </a:p>
          <a:p>
            <a:r>
              <a:rPr lang="en-US" altLang="zh-CN" dirty="0"/>
              <a:t>    username: String!</a:t>
            </a:r>
          </a:p>
          <a:p>
            <a:r>
              <a:rPr lang="en-US" altLang="zh-CN" dirty="0" smtClean="0"/>
              <a:t>    role</a:t>
            </a:r>
            <a:r>
              <a:rPr lang="en-US" altLang="zh-CN" dirty="0"/>
              <a:t>: Role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7445829" y="1858945"/>
            <a:ext cx="442127" cy="58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6434294" y="1220019"/>
            <a:ext cx="1547447" cy="621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类型关键字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8793983" y="1841542"/>
            <a:ext cx="179195" cy="60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315011" y="1211317"/>
            <a:ext cx="1547447" cy="621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类型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名称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7887956" y="3657600"/>
            <a:ext cx="301451" cy="92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7114232" y="4718520"/>
            <a:ext cx="1547447" cy="621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字段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名称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9334918" y="4562909"/>
            <a:ext cx="1547447" cy="621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字段</a:t>
            </a:r>
            <a:endParaRPr lang="en-US" altLang="zh-CN" dirty="0" smtClean="0"/>
          </a:p>
          <a:p>
            <a:pPr algn="ctr"/>
            <a:r>
              <a:rPr lang="zh-CN" altLang="en-US" dirty="0"/>
              <a:t>类型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9422004" y="3396343"/>
            <a:ext cx="440454" cy="111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20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2B516042-BE13-4335-B08E-16152919E170}"/>
              </a:ext>
            </a:extLst>
          </p:cNvPr>
          <p:cNvSpPr txBox="1"/>
          <p:nvPr/>
        </p:nvSpPr>
        <p:spPr>
          <a:xfrm>
            <a:off x="407734" y="71705"/>
            <a:ext cx="8206093" cy="755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CN" sz="3200" b="1" dirty="0">
                <a:solidFill>
                  <a:srgbClr val="085284"/>
                </a:solidFill>
                <a:cs typeface="+mn-ea"/>
                <a:sym typeface="+mn-lt"/>
              </a:rPr>
              <a:t>GraphQL SDL (schema definition language)</a:t>
            </a:r>
            <a:endParaRPr lang="zh-CN" altLang="en-US" sz="3200" b="1" dirty="0">
              <a:solidFill>
                <a:srgbClr val="085284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03933" y="1985558"/>
            <a:ext cx="35772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查询入口</a:t>
            </a:r>
          </a:p>
          <a:p>
            <a:r>
              <a:rPr lang="en-US" altLang="zh-CN" dirty="0"/>
              <a:t>type Query {</a:t>
            </a:r>
          </a:p>
          <a:p>
            <a:r>
              <a:rPr lang="en-US" altLang="zh-CN" dirty="0" smtClean="0"/>
              <a:t>    tenants</a:t>
            </a:r>
            <a:r>
              <a:rPr lang="en-US" altLang="zh-CN" dirty="0"/>
              <a:t>: [Tenant]</a:t>
            </a:r>
          </a:p>
          <a:p>
            <a:r>
              <a:rPr lang="en-US" altLang="zh-CN" dirty="0" smtClean="0"/>
              <a:t>    user(id</a:t>
            </a:r>
            <a:r>
              <a:rPr lang="en-US" altLang="zh-CN" dirty="0"/>
              <a:t>: </a:t>
            </a:r>
            <a:r>
              <a:rPr lang="en-US" altLang="zh-CN" dirty="0" err="1"/>
              <a:t>Int</a:t>
            </a:r>
            <a:r>
              <a:rPr lang="en-US" altLang="zh-CN" dirty="0"/>
              <a:t>!): User</a:t>
            </a:r>
          </a:p>
          <a:p>
            <a:r>
              <a:rPr lang="en-US" altLang="zh-CN" dirty="0" smtClean="0"/>
              <a:t>    roles</a:t>
            </a:r>
            <a:r>
              <a:rPr lang="en-US" altLang="zh-CN" dirty="0"/>
              <a:t>: [Role]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 </a:t>
            </a:r>
            <a:r>
              <a:rPr lang="zh-CN" altLang="en-US" dirty="0" smtClean="0"/>
              <a:t>变更入口</a:t>
            </a:r>
            <a:endParaRPr lang="en-US" altLang="zh-CN" dirty="0"/>
          </a:p>
          <a:p>
            <a:r>
              <a:rPr lang="en-US" altLang="zh-CN" dirty="0"/>
              <a:t>type Mutation{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addUser</a:t>
            </a:r>
            <a:r>
              <a:rPr lang="en-US" altLang="zh-CN" dirty="0"/>
              <a:t>(user: </a:t>
            </a:r>
            <a:r>
              <a:rPr lang="en-US" altLang="zh-CN" dirty="0" err="1"/>
              <a:t>UserInput</a:t>
            </a:r>
            <a:r>
              <a:rPr lang="en-US" altLang="zh-CN" dirty="0"/>
              <a:t>!): User</a:t>
            </a:r>
          </a:p>
          <a:p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499265" y="1059212"/>
            <a:ext cx="626327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服务器入口（树的根节点）</a:t>
            </a:r>
            <a:endParaRPr lang="en-US" altLang="zh-CN" sz="2400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内置以下三个类型作为查询入口：</a:t>
            </a:r>
            <a:endParaRPr lang="en-US" altLang="zh-CN" dirty="0" smtClean="0"/>
          </a:p>
          <a:p>
            <a:pPr lvl="1"/>
            <a:r>
              <a:rPr lang="en-US" altLang="zh-CN" dirty="0"/>
              <a:t>schema {</a:t>
            </a:r>
          </a:p>
          <a:p>
            <a:pPr lvl="1"/>
            <a:r>
              <a:rPr lang="en-US" altLang="zh-CN" dirty="0"/>
              <a:t>  query: Query</a:t>
            </a:r>
          </a:p>
          <a:p>
            <a:pPr lvl="1"/>
            <a:r>
              <a:rPr lang="en-US" altLang="zh-CN" dirty="0"/>
              <a:t>  mutation: </a:t>
            </a:r>
            <a:r>
              <a:rPr lang="en-US" altLang="zh-CN" dirty="0" smtClean="0"/>
              <a:t>Mutation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subscription: Subscription</a:t>
            </a:r>
            <a:endParaRPr lang="en-US" altLang="zh-CN" dirty="0"/>
          </a:p>
          <a:p>
            <a:pPr lvl="1"/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b="1" dirty="0" smtClean="0"/>
              <a:t>Query</a:t>
            </a:r>
          </a:p>
          <a:p>
            <a:endParaRPr lang="en-US" altLang="zh-CN" b="1" dirty="0" smtClean="0"/>
          </a:p>
          <a:p>
            <a:r>
              <a:rPr lang="zh-CN" altLang="en-US" dirty="0" smtClean="0"/>
              <a:t>查询入口，一个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有且仅有一个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入口；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 smtClean="0"/>
              <a:t>Mutation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变更入口，与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相同，可以没有，至多有一个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 smtClean="0"/>
              <a:t>Subscription</a:t>
            </a:r>
          </a:p>
          <a:p>
            <a:endParaRPr lang="en-US" altLang="zh-CN" b="1" dirty="0" smtClean="0"/>
          </a:p>
          <a:p>
            <a:r>
              <a:rPr lang="zh-CN" altLang="en-US" dirty="0" smtClean="0"/>
              <a:t>类似于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实现发布订阅功能，需要进一步调研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992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2B516042-BE13-4335-B08E-16152919E170}"/>
              </a:ext>
            </a:extLst>
          </p:cNvPr>
          <p:cNvSpPr txBox="1"/>
          <p:nvPr/>
        </p:nvSpPr>
        <p:spPr>
          <a:xfrm>
            <a:off x="407734" y="71705"/>
            <a:ext cx="8206093" cy="755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CN" sz="3200" b="1" dirty="0">
                <a:solidFill>
                  <a:srgbClr val="085284"/>
                </a:solidFill>
                <a:cs typeface="+mn-ea"/>
                <a:sym typeface="+mn-lt"/>
              </a:rPr>
              <a:t>GraphQL SDL (schema definition language)</a:t>
            </a:r>
            <a:endParaRPr lang="zh-CN" altLang="en-US" sz="3200" b="1" dirty="0">
              <a:solidFill>
                <a:srgbClr val="085284"/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9553"/>
            <a:ext cx="4716925" cy="37273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380" y="1579553"/>
            <a:ext cx="2657475" cy="40290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1855" y="914505"/>
            <a:ext cx="2838450" cy="2838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1855" y="3731663"/>
            <a:ext cx="2838450" cy="2880192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933741" y="3265714"/>
            <a:ext cx="723481" cy="328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5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2B516042-BE13-4335-B08E-16152919E170}"/>
              </a:ext>
            </a:extLst>
          </p:cNvPr>
          <p:cNvSpPr txBox="1"/>
          <p:nvPr/>
        </p:nvSpPr>
        <p:spPr>
          <a:xfrm>
            <a:off x="407734" y="71705"/>
            <a:ext cx="2456122" cy="755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85284"/>
                </a:solidFill>
                <a:cs typeface="+mn-ea"/>
                <a:sym typeface="+mn-lt"/>
              </a:rPr>
              <a:t>Schema</a:t>
            </a:r>
            <a:r>
              <a:rPr lang="zh-CN" altLang="en-US" sz="3200" b="1" dirty="0" smtClean="0">
                <a:solidFill>
                  <a:srgbClr val="085284"/>
                </a:solidFill>
                <a:cs typeface="+mn-ea"/>
                <a:sym typeface="+mn-lt"/>
              </a:rPr>
              <a:t>解析</a:t>
            </a:r>
            <a:endParaRPr lang="zh-CN" altLang="en-US" sz="3200" b="1" dirty="0">
              <a:solidFill>
                <a:srgbClr val="085284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1105" y="1868783"/>
            <a:ext cx="94993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dirty="0" smtClean="0"/>
              <a:t>Schema</a:t>
            </a:r>
            <a:r>
              <a:rPr lang="zh-CN" altLang="en-US" dirty="0" smtClean="0"/>
              <a:t>解析其实就是把每个字段映射到我们的业务方法上面</a:t>
            </a:r>
            <a:endParaRPr lang="en-US" altLang="zh-CN" dirty="0" smtClean="0"/>
          </a:p>
          <a:p>
            <a:pPr marL="0" lvl="1"/>
            <a:endParaRPr lang="en-US" altLang="zh-CN" b="1" dirty="0" smtClean="0"/>
          </a:p>
          <a:p>
            <a:pPr marL="0" lvl="1"/>
            <a:r>
              <a:rPr lang="zh-CN" altLang="en-US" dirty="0" smtClean="0"/>
              <a:t>不同语言有不同实现，以</a:t>
            </a:r>
            <a:r>
              <a:rPr lang="en-US" altLang="zh-CN" dirty="0" err="1" smtClean="0"/>
              <a:t>SpringBoot</a:t>
            </a:r>
            <a:r>
              <a:rPr lang="zh-CN" altLang="en-US" dirty="0" smtClean="0"/>
              <a:t>为例：</a:t>
            </a:r>
            <a:endParaRPr lang="en-US" altLang="zh-CN" dirty="0" smtClean="0"/>
          </a:p>
          <a:p>
            <a:pPr marL="0" lvl="1"/>
            <a:endParaRPr lang="en-US" altLang="zh-CN" dirty="0"/>
          </a:p>
          <a:p>
            <a:pPr marL="0" lvl="1"/>
            <a:r>
              <a:rPr lang="en-US" altLang="zh-CN" b="1" dirty="0" smtClean="0"/>
              <a:t>Query</a:t>
            </a:r>
            <a:r>
              <a:rPr lang="zh-CN" altLang="en-US" b="1" dirty="0" smtClean="0"/>
              <a:t>解析：</a:t>
            </a:r>
            <a:r>
              <a:rPr lang="zh-CN" altLang="en-US" dirty="0" smtClean="0"/>
              <a:t>实现</a:t>
            </a:r>
            <a:r>
              <a:rPr lang="en-US" altLang="zh-CN" dirty="0" err="1" smtClean="0"/>
              <a:t>GraphQLQueryResolver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marL="0" lvl="1"/>
            <a:endParaRPr lang="en-US" altLang="zh-CN" dirty="0" smtClean="0"/>
          </a:p>
          <a:p>
            <a:pPr marL="0" lvl="1"/>
            <a:r>
              <a:rPr lang="en-US" altLang="zh-CN" b="1" dirty="0" smtClean="0"/>
              <a:t>Mutation</a:t>
            </a:r>
            <a:r>
              <a:rPr lang="zh-CN" altLang="en-US" b="1" dirty="0" smtClean="0"/>
              <a:t>解析</a:t>
            </a:r>
            <a:r>
              <a:rPr lang="zh-CN" altLang="en-US" b="1" dirty="0"/>
              <a:t>：</a:t>
            </a:r>
            <a:r>
              <a:rPr lang="zh-CN" altLang="en-US" dirty="0" smtClean="0"/>
              <a:t>实现</a:t>
            </a:r>
            <a:r>
              <a:rPr lang="en-US" altLang="zh-CN" dirty="0" err="1" smtClean="0"/>
              <a:t>GraphQLMutationResolver</a:t>
            </a:r>
            <a:r>
              <a:rPr lang="zh-CN" altLang="en-US" dirty="0" smtClean="0"/>
              <a:t>接口</a:t>
            </a:r>
            <a:endParaRPr lang="en-US" altLang="zh-CN" dirty="0"/>
          </a:p>
          <a:p>
            <a:pPr marL="0" lvl="1"/>
            <a:endParaRPr lang="en-US" altLang="zh-CN" dirty="0" smtClean="0"/>
          </a:p>
          <a:p>
            <a:pPr marL="0" lvl="1"/>
            <a:r>
              <a:rPr lang="zh-CN" altLang="en-US" b="1" dirty="0" smtClean="0"/>
              <a:t>字段解析：</a:t>
            </a:r>
            <a:r>
              <a:rPr lang="zh-CN" altLang="en-US" dirty="0" smtClean="0"/>
              <a:t>实现</a:t>
            </a:r>
            <a:r>
              <a:rPr lang="en-US" altLang="zh-CN" dirty="0" err="1"/>
              <a:t>GraphQLResolver</a:t>
            </a:r>
            <a:r>
              <a:rPr lang="en-US" altLang="zh-CN" dirty="0"/>
              <a:t>&lt;</a:t>
            </a:r>
            <a:r>
              <a:rPr lang="en-US" altLang="zh-CN" dirty="0" err="1"/>
              <a:t>DataClass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接口，泛型与实体类类型一致</a:t>
            </a:r>
            <a:endParaRPr lang="en-US" altLang="zh-CN" dirty="0" smtClean="0"/>
          </a:p>
          <a:p>
            <a:pPr marL="0" lvl="1"/>
            <a:endParaRPr lang="en-US" altLang="zh-CN" dirty="0"/>
          </a:p>
          <a:p>
            <a:pPr marL="0" lvl="1"/>
            <a:r>
              <a:rPr lang="zh-CN" altLang="en-US" b="1" dirty="0" smtClean="0"/>
              <a:t>字段与业务方法映射：</a:t>
            </a:r>
            <a:r>
              <a:rPr lang="zh-CN" altLang="en-US" dirty="0" smtClean="0"/>
              <a:t>遵循以下三种命名方式即可：</a:t>
            </a:r>
            <a:r>
              <a:rPr lang="en-US" altLang="zh-CN" dirty="0" smtClean="0"/>
              <a:t> &lt;</a:t>
            </a:r>
            <a:r>
              <a:rPr lang="en-US" altLang="zh-CN" dirty="0"/>
              <a:t>field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is&lt;field</a:t>
            </a:r>
            <a:r>
              <a:rPr lang="en-US" altLang="zh-CN" dirty="0"/>
              <a:t>&gt;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get&lt;field</a:t>
            </a:r>
            <a:r>
              <a:rPr lang="en-US" altLang="zh-CN" dirty="0"/>
              <a:t>&gt;</a:t>
            </a:r>
            <a:endParaRPr lang="en-US" altLang="zh-CN" dirty="0" smtClean="0"/>
          </a:p>
          <a:p>
            <a:pPr marL="360000" lvl="1"/>
            <a:endParaRPr lang="en-US" altLang="zh-CN" dirty="0" smtClean="0"/>
          </a:p>
          <a:p>
            <a:pPr marL="360000" lvl="1"/>
            <a:endParaRPr lang="en-US" altLang="zh-CN" dirty="0"/>
          </a:p>
          <a:p>
            <a:pPr marL="0" lvl="1"/>
            <a:endParaRPr lang="en-US" altLang="zh-CN" dirty="0" smtClean="0"/>
          </a:p>
          <a:p>
            <a:pPr marL="0"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2077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2B516042-BE13-4335-B08E-16152919E170}"/>
              </a:ext>
            </a:extLst>
          </p:cNvPr>
          <p:cNvSpPr txBox="1"/>
          <p:nvPr/>
        </p:nvSpPr>
        <p:spPr>
          <a:xfrm>
            <a:off x="407734" y="71705"/>
            <a:ext cx="3892961" cy="755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85284"/>
                </a:solidFill>
                <a:cs typeface="+mn-ea"/>
                <a:sym typeface="+mn-lt"/>
              </a:rPr>
              <a:t>搭建</a:t>
            </a:r>
            <a:r>
              <a:rPr lang="en-US" altLang="zh-CN" sz="3200" b="1" dirty="0" err="1" smtClean="0">
                <a:solidFill>
                  <a:srgbClr val="085284"/>
                </a:solidFill>
                <a:cs typeface="+mn-ea"/>
                <a:sym typeface="+mn-lt"/>
              </a:rPr>
              <a:t>GraphQL</a:t>
            </a:r>
            <a:r>
              <a:rPr lang="zh-CN" altLang="en-US" sz="3200" b="1" dirty="0" smtClean="0">
                <a:solidFill>
                  <a:srgbClr val="085284"/>
                </a:solidFill>
                <a:cs typeface="+mn-ea"/>
                <a:sym typeface="+mn-lt"/>
              </a:rPr>
              <a:t>服务器</a:t>
            </a:r>
            <a:endParaRPr lang="zh-CN" altLang="en-US" sz="3200" b="1" dirty="0">
              <a:solidFill>
                <a:srgbClr val="085284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4214" y="3066658"/>
            <a:ext cx="94993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3200" dirty="0" err="1" smtClean="0"/>
              <a:t>SpringBoot</a:t>
            </a:r>
            <a:r>
              <a:rPr lang="zh-CN" altLang="en-US" sz="3200" dirty="0" smtClean="0"/>
              <a:t>搭建</a:t>
            </a:r>
            <a:r>
              <a:rPr lang="en-US" altLang="zh-CN" sz="3200" dirty="0" err="1" smtClean="0"/>
              <a:t>GraphQL</a:t>
            </a:r>
            <a:r>
              <a:rPr lang="zh-CN" altLang="en-US" sz="3200" dirty="0" smtClean="0"/>
              <a:t>服务器演示</a:t>
            </a:r>
            <a:endParaRPr lang="en-US" altLang="zh-CN" sz="3200" dirty="0" smtClean="0"/>
          </a:p>
          <a:p>
            <a:pPr marL="360000" lvl="1"/>
            <a:endParaRPr lang="en-US" altLang="zh-CN" sz="3200" dirty="0"/>
          </a:p>
          <a:p>
            <a:pPr marL="0" lvl="1"/>
            <a:endParaRPr lang="en-US" altLang="zh-CN" sz="3200" dirty="0" smtClean="0"/>
          </a:p>
          <a:p>
            <a:pPr marL="0" lvl="1"/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75405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065C41FA-BB06-4D8D-882B-3D49F1825654}"/>
              </a:ext>
            </a:extLst>
          </p:cNvPr>
          <p:cNvSpPr txBox="1"/>
          <p:nvPr/>
        </p:nvSpPr>
        <p:spPr>
          <a:xfrm>
            <a:off x="407734" y="71705"/>
            <a:ext cx="4708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tx2"/>
                </a:solidFill>
                <a:cs typeface="+mn-ea"/>
                <a:sym typeface="+mn-lt"/>
              </a:rPr>
              <a:t>如何发起</a:t>
            </a:r>
            <a:r>
              <a:rPr lang="en-US" altLang="zh-CN" sz="3200" b="1" dirty="0" err="1" smtClean="0">
                <a:solidFill>
                  <a:schemeClr val="tx2"/>
                </a:solidFill>
                <a:cs typeface="+mn-ea"/>
                <a:sym typeface="+mn-lt"/>
              </a:rPr>
              <a:t>GraphQL</a:t>
            </a:r>
            <a:r>
              <a:rPr lang="zh-CN" altLang="en-US" sz="3200" b="1" dirty="0" smtClean="0">
                <a:solidFill>
                  <a:schemeClr val="tx2"/>
                </a:solidFill>
                <a:cs typeface="+mn-ea"/>
                <a:sym typeface="+mn-lt"/>
              </a:rPr>
              <a:t>请求？</a:t>
            </a:r>
            <a:endParaRPr lang="zh-CN" altLang="en-US" sz="3200" b="1" dirty="0">
              <a:solidFill>
                <a:srgbClr val="085284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09198" y="1153911"/>
            <a:ext cx="78779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、单一接口：</a:t>
            </a:r>
            <a:r>
              <a:rPr lang="en-US" altLang="zh-CN" dirty="0" smtClean="0"/>
              <a:t>yourdomain.com/</a:t>
            </a:r>
            <a:r>
              <a:rPr lang="en-US" altLang="zh-CN" dirty="0" err="1" smtClean="0"/>
              <a:t>graphql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、请求方式：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POST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、请求参数：</a:t>
            </a:r>
            <a:endParaRPr lang="en-US" altLang="zh-CN" dirty="0"/>
          </a:p>
          <a:p>
            <a:pPr lvl="1"/>
            <a:r>
              <a:rPr lang="en-US" altLang="zh-CN" dirty="0" smtClean="0"/>
              <a:t>{</a:t>
            </a:r>
            <a:r>
              <a:rPr lang="en-US" altLang="zh-CN" dirty="0"/>
              <a:t>	</a:t>
            </a:r>
          </a:p>
          <a:p>
            <a:pPr lvl="1"/>
            <a:r>
              <a:rPr lang="en-US" altLang="zh-CN" dirty="0"/>
              <a:t>	"query": "</a:t>
            </a:r>
            <a:r>
              <a:rPr lang="zh-CN" altLang="en-US" dirty="0"/>
              <a:t>查询语句</a:t>
            </a:r>
            <a:r>
              <a:rPr lang="en-US" altLang="zh-CN" dirty="0"/>
              <a:t>",	</a:t>
            </a:r>
          </a:p>
          <a:p>
            <a:pPr lvl="1"/>
            <a:r>
              <a:rPr lang="en-US" altLang="zh-CN" dirty="0"/>
              <a:t>	"variables": "</a:t>
            </a:r>
            <a:r>
              <a:rPr lang="zh-CN" altLang="en-US" dirty="0"/>
              <a:t>查询参数</a:t>
            </a:r>
            <a:r>
              <a:rPr lang="en-US" altLang="zh-CN" dirty="0"/>
              <a:t>",	</a:t>
            </a:r>
          </a:p>
          <a:p>
            <a:pPr lvl="1"/>
            <a:r>
              <a:rPr lang="en-US" altLang="zh-CN" dirty="0"/>
              <a:t>	"</a:t>
            </a:r>
            <a:r>
              <a:rPr lang="en-US" altLang="zh-CN" dirty="0" err="1"/>
              <a:t>operationName</a:t>
            </a:r>
            <a:r>
              <a:rPr lang="en-US" altLang="zh-CN" dirty="0"/>
              <a:t>": "</a:t>
            </a:r>
            <a:r>
              <a:rPr lang="zh-CN" altLang="en-US" dirty="0"/>
              <a:t>查询名称</a:t>
            </a:r>
            <a:r>
              <a:rPr lang="en-US" altLang="zh-CN" dirty="0"/>
              <a:t>“</a:t>
            </a:r>
          </a:p>
          <a:p>
            <a:pPr lvl="1"/>
            <a:r>
              <a:rPr lang="en-US" altLang="zh-CN" dirty="0" smtClean="0"/>
              <a:t>}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、响应结果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/>
              <a:t>{</a:t>
            </a:r>
          </a:p>
          <a:p>
            <a:pPr lvl="1"/>
            <a:r>
              <a:rPr lang="en-US" altLang="zh-CN" dirty="0"/>
              <a:t>  </a:t>
            </a:r>
            <a:r>
              <a:rPr lang="en-US" altLang="zh-CN" dirty="0" smtClean="0"/>
              <a:t>“data”:”</a:t>
            </a:r>
            <a:r>
              <a:rPr lang="zh-CN" altLang="en-US" dirty="0" smtClean="0"/>
              <a:t>结果数据</a:t>
            </a:r>
            <a:r>
              <a:rPr lang="en-US" altLang="zh-CN" dirty="0" smtClean="0"/>
              <a:t>”,</a:t>
            </a:r>
            <a:endParaRPr lang="en-US" altLang="zh-CN" dirty="0"/>
          </a:p>
          <a:p>
            <a:pPr lvl="1"/>
            <a:r>
              <a:rPr lang="en-US" altLang="zh-CN" dirty="0"/>
              <a:t>  </a:t>
            </a:r>
            <a:r>
              <a:rPr lang="en-US" altLang="zh-CN" dirty="0" smtClean="0"/>
              <a:t>“errors”:”</a:t>
            </a:r>
            <a:r>
              <a:rPr lang="zh-CN" altLang="en-US" dirty="0" smtClean="0"/>
              <a:t>错误信息</a:t>
            </a:r>
            <a:r>
              <a:rPr lang="en-US" altLang="zh-CN" dirty="0" smtClean="0"/>
              <a:t>”</a:t>
            </a:r>
          </a:p>
          <a:p>
            <a:pPr lvl="1"/>
            <a:r>
              <a:rPr lang="en-US" altLang="zh-CN" dirty="0" smtClean="0"/>
              <a:t>}</a:t>
            </a:r>
          </a:p>
        </p:txBody>
      </p:sp>
      <p:sp>
        <p:nvSpPr>
          <p:cNvPr id="11" name="流程图: 可选过程 10"/>
          <p:cNvSpPr/>
          <p:nvPr/>
        </p:nvSpPr>
        <p:spPr>
          <a:xfrm>
            <a:off x="6792686" y="2788416"/>
            <a:ext cx="1145512" cy="99478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前端</a:t>
            </a:r>
          </a:p>
        </p:txBody>
      </p:sp>
      <p:sp>
        <p:nvSpPr>
          <p:cNvPr id="13" name="流程图: 可选过程 12"/>
          <p:cNvSpPr/>
          <p:nvPr/>
        </p:nvSpPr>
        <p:spPr>
          <a:xfrm>
            <a:off x="9879205" y="2788416"/>
            <a:ext cx="1145512" cy="99478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后端</a:t>
            </a:r>
            <a:endParaRPr lang="zh-CN" altLang="en-US" dirty="0"/>
          </a:p>
        </p:txBody>
      </p:sp>
      <p:sp>
        <p:nvSpPr>
          <p:cNvPr id="14" name="上弧形箭头 13"/>
          <p:cNvSpPr/>
          <p:nvPr/>
        </p:nvSpPr>
        <p:spPr>
          <a:xfrm>
            <a:off x="7365442" y="2260879"/>
            <a:ext cx="3205424" cy="52753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上弧形箭头 15"/>
          <p:cNvSpPr/>
          <p:nvPr/>
        </p:nvSpPr>
        <p:spPr>
          <a:xfrm rot="10800000">
            <a:off x="7365442" y="3810570"/>
            <a:ext cx="3205424" cy="52753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371952" y="1812445"/>
            <a:ext cx="150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graphql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623159" y="4404650"/>
            <a:ext cx="150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94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2B516042-BE13-4335-B08E-16152919E170}"/>
              </a:ext>
            </a:extLst>
          </p:cNvPr>
          <p:cNvSpPr txBox="1"/>
          <p:nvPr/>
        </p:nvSpPr>
        <p:spPr>
          <a:xfrm>
            <a:off x="407734" y="71705"/>
            <a:ext cx="18261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tx2"/>
                </a:solidFill>
                <a:cs typeface="+mn-ea"/>
                <a:sym typeface="+mn-lt"/>
              </a:rPr>
              <a:t>查询语法</a:t>
            </a:r>
            <a:endParaRPr lang="zh-CN" altLang="en-US" sz="3200" b="1" dirty="0">
              <a:solidFill>
                <a:srgbClr val="085284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1134" y="1320800"/>
            <a:ext cx="52888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、操作类型：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GraphQL</a:t>
            </a:r>
            <a:r>
              <a:rPr lang="zh-CN" altLang="en-US" dirty="0"/>
              <a:t>有三种操作类型：</a:t>
            </a:r>
            <a:r>
              <a:rPr lang="en-US" altLang="zh-CN" dirty="0"/>
              <a:t>query</a:t>
            </a:r>
            <a:r>
              <a:rPr lang="zh-CN" altLang="en-US" dirty="0"/>
              <a:t>、</a:t>
            </a:r>
            <a:r>
              <a:rPr lang="en-US" altLang="zh-CN" dirty="0"/>
              <a:t>mutation </a:t>
            </a:r>
            <a:r>
              <a:rPr lang="zh-CN" altLang="en-US" dirty="0"/>
              <a:t>或 </a:t>
            </a:r>
            <a:r>
              <a:rPr lang="en-US" altLang="zh-CN" dirty="0"/>
              <a:t>subscription</a:t>
            </a:r>
            <a:r>
              <a:rPr lang="zh-CN" altLang="en-US" dirty="0"/>
              <a:t>，</a:t>
            </a:r>
            <a:r>
              <a:rPr lang="en-US" altLang="zh-CN" dirty="0"/>
              <a:t>query</a:t>
            </a:r>
            <a:r>
              <a:rPr lang="zh-CN" altLang="en-US" dirty="0"/>
              <a:t>多用于查询类似于</a:t>
            </a:r>
            <a:r>
              <a:rPr lang="en-US" altLang="zh-CN" dirty="0"/>
              <a:t>http</a:t>
            </a:r>
            <a:r>
              <a:rPr lang="zh-CN" altLang="en-US" dirty="0"/>
              <a:t>的</a:t>
            </a:r>
            <a:r>
              <a:rPr lang="en-US" altLang="zh-CN" dirty="0"/>
              <a:t>Get</a:t>
            </a:r>
            <a:r>
              <a:rPr lang="zh-CN" altLang="en-US" dirty="0"/>
              <a:t>请求，</a:t>
            </a:r>
            <a:r>
              <a:rPr lang="en-US" altLang="zh-CN" dirty="0"/>
              <a:t>mutation</a:t>
            </a:r>
            <a:r>
              <a:rPr lang="zh-CN" altLang="en-US" dirty="0"/>
              <a:t>多用于变更类似于</a:t>
            </a:r>
            <a:r>
              <a:rPr lang="en-US" altLang="zh-CN" dirty="0"/>
              <a:t>http</a:t>
            </a:r>
            <a:r>
              <a:rPr lang="zh-CN" altLang="en-US" dirty="0"/>
              <a:t>的</a:t>
            </a:r>
            <a:r>
              <a:rPr lang="en-US" altLang="zh-CN" dirty="0"/>
              <a:t>Post</a:t>
            </a:r>
            <a:r>
              <a:rPr lang="zh-CN" altLang="en-US" dirty="0"/>
              <a:t>、</a:t>
            </a:r>
            <a:r>
              <a:rPr lang="en-US" altLang="zh-CN" dirty="0"/>
              <a:t>Put</a:t>
            </a:r>
            <a:r>
              <a:rPr lang="zh-CN" altLang="en-US" dirty="0"/>
              <a:t>请求，查询字段时，是并行执行，而变更字段时，是线性执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、操作名称：一次操作的标识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、字段：可交互的、客户端指定查询字段，服务端以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形式响应。次级选择。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9" name="下箭头 8"/>
          <p:cNvSpPr/>
          <p:nvPr/>
        </p:nvSpPr>
        <p:spPr>
          <a:xfrm>
            <a:off x="9264580" y="2924070"/>
            <a:ext cx="187568" cy="7033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689" y="902702"/>
            <a:ext cx="2419350" cy="16668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878" y="3843494"/>
            <a:ext cx="3834388" cy="275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2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2B516042-BE13-4335-B08E-16152919E170}"/>
              </a:ext>
            </a:extLst>
          </p:cNvPr>
          <p:cNvSpPr txBox="1"/>
          <p:nvPr/>
        </p:nvSpPr>
        <p:spPr>
          <a:xfrm>
            <a:off x="407734" y="71705"/>
            <a:ext cx="18261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tx2"/>
                </a:solidFill>
                <a:cs typeface="+mn-ea"/>
                <a:sym typeface="+mn-lt"/>
              </a:rPr>
              <a:t>查询语法</a:t>
            </a:r>
            <a:endParaRPr lang="zh-CN" altLang="en-US" sz="3200" b="1" dirty="0">
              <a:solidFill>
                <a:srgbClr val="085284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1134" y="132080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/>
              <a:t>参数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if</a:t>
            </a:r>
            <a:r>
              <a:rPr lang="zh-CN" altLang="en-US" dirty="0" smtClean="0"/>
              <a:t>属于</a:t>
            </a:r>
            <a:r>
              <a:rPr lang="zh-CN" altLang="en-US" dirty="0"/>
              <a:t>查询参数，类似于方法形参；</a:t>
            </a: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/>
              <a:t>别名</a:t>
            </a:r>
            <a:r>
              <a:rPr lang="zh-CN" altLang="en-US" dirty="0" smtClean="0"/>
              <a:t>：</a:t>
            </a:r>
            <a:r>
              <a:rPr lang="en-US" altLang="zh-CN" dirty="0" smtClean="0"/>
              <a:t>user1,user2</a:t>
            </a:r>
            <a:r>
              <a:rPr lang="zh-CN" altLang="en-US" dirty="0" smtClean="0"/>
              <a:t>等</a:t>
            </a:r>
            <a:r>
              <a:rPr lang="zh-CN" altLang="en-US" dirty="0"/>
              <a:t>是查询字段的别名，通过不同参数来查询相同字段时需要用</a:t>
            </a:r>
            <a:r>
              <a:rPr lang="zh-CN" altLang="en-US" dirty="0" smtClean="0"/>
              <a:t>别名</a:t>
            </a:r>
            <a:r>
              <a:rPr lang="en-US" altLang="zh-CN" dirty="0" smtClean="0"/>
              <a:t>	  </a:t>
            </a:r>
            <a:r>
              <a:rPr lang="zh-CN" altLang="en-US" dirty="0" smtClean="0"/>
              <a:t>来</a:t>
            </a:r>
            <a:r>
              <a:rPr lang="zh-CN" altLang="en-US" dirty="0"/>
              <a:t>区分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zh-CN" altLang="en-US" dirty="0"/>
              <a:t>指令：</a:t>
            </a:r>
            <a:r>
              <a:rPr lang="en-US" altLang="zh-CN" dirty="0"/>
              <a:t>@include(if: Boolean) </a:t>
            </a:r>
            <a:r>
              <a:rPr lang="zh-CN" altLang="en-US" dirty="0"/>
              <a:t>仅在参数为 </a:t>
            </a:r>
            <a:r>
              <a:rPr lang="en-US" altLang="zh-CN" dirty="0"/>
              <a:t>true </a:t>
            </a:r>
            <a:r>
              <a:rPr lang="zh-CN" altLang="en-US" dirty="0"/>
              <a:t>时，包含此字段。</a:t>
            </a:r>
          </a:p>
          <a:p>
            <a:r>
              <a:rPr lang="en-US" altLang="zh-CN" dirty="0" smtClean="0"/>
              <a:t>	  @</a:t>
            </a:r>
            <a:r>
              <a:rPr lang="en-US" altLang="zh-CN" dirty="0"/>
              <a:t>skip(if: Boolean) </a:t>
            </a:r>
            <a:r>
              <a:rPr lang="zh-CN" altLang="en-US" dirty="0"/>
              <a:t>如果参数为 </a:t>
            </a:r>
            <a:r>
              <a:rPr lang="en-US" altLang="zh-CN" dirty="0"/>
              <a:t>true</a:t>
            </a:r>
            <a:r>
              <a:rPr lang="zh-CN" altLang="en-US" dirty="0"/>
              <a:t>，跳过此字段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zh-CN" altLang="en-US" dirty="0"/>
              <a:t>元字段：</a:t>
            </a:r>
            <a:r>
              <a:rPr lang="en-US" altLang="zh-CN" dirty="0"/>
              <a:t>__typename</a:t>
            </a:r>
            <a:r>
              <a:rPr lang="zh-CN" altLang="en-US" dirty="0"/>
              <a:t>，类似于反射，获取对象类型的相关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__</a:t>
            </a:r>
            <a:r>
              <a:rPr lang="en-US" altLang="zh-CN" dirty="0"/>
              <a:t>Schema, __Type, __</a:t>
            </a:r>
            <a:r>
              <a:rPr lang="en-US" altLang="zh-CN" dirty="0" err="1"/>
              <a:t>TypeKind</a:t>
            </a:r>
            <a:r>
              <a:rPr lang="en-US" altLang="zh-CN" dirty="0"/>
              <a:t>, __Field, __</a:t>
            </a:r>
            <a:r>
              <a:rPr lang="en-US" altLang="zh-CN" dirty="0" err="1"/>
              <a:t>InputValue</a:t>
            </a:r>
            <a:r>
              <a:rPr lang="en-US" altLang="zh-CN" dirty="0"/>
              <a:t>, __</a:t>
            </a:r>
            <a:r>
              <a:rPr lang="en-US" altLang="zh-CN" dirty="0" err="1"/>
              <a:t>EnumValue</a:t>
            </a:r>
            <a:r>
              <a:rPr lang="en-US" altLang="zh-CN" dirty="0"/>
              <a:t>, __Directive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908" y="3352125"/>
            <a:ext cx="9137039" cy="339721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859991" y="4622241"/>
            <a:ext cx="1306285" cy="211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9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2B516042-BE13-4335-B08E-16152919E170}"/>
              </a:ext>
            </a:extLst>
          </p:cNvPr>
          <p:cNvSpPr txBox="1"/>
          <p:nvPr/>
        </p:nvSpPr>
        <p:spPr>
          <a:xfrm>
            <a:off x="407734" y="71705"/>
            <a:ext cx="18261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tx2"/>
                </a:solidFill>
                <a:cs typeface="+mn-ea"/>
                <a:sym typeface="+mn-lt"/>
              </a:rPr>
              <a:t>查询语法</a:t>
            </a:r>
            <a:endParaRPr lang="zh-CN" altLang="en-US" sz="3200" b="1" dirty="0">
              <a:solidFill>
                <a:srgbClr val="085284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9974" y="1117388"/>
            <a:ext cx="10564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、</a:t>
            </a:r>
            <a:r>
              <a:rPr lang="zh-CN" altLang="en-US" dirty="0"/>
              <a:t>变量：</a:t>
            </a:r>
            <a:r>
              <a:rPr lang="en-US" altLang="zh-CN" dirty="0" smtClean="0"/>
              <a:t>$user: 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user </a:t>
            </a:r>
            <a:r>
              <a:rPr lang="zh-CN" altLang="en-US" dirty="0" smtClean="0"/>
              <a:t>是变量名名，</a:t>
            </a:r>
            <a:r>
              <a:rPr lang="en-US" altLang="zh-CN" dirty="0" err="1" smtClean="0"/>
              <a:t>UserInput</a:t>
            </a:r>
            <a:r>
              <a:rPr lang="zh-CN" altLang="en-US" dirty="0" smtClean="0"/>
              <a:t>是变量类型</a:t>
            </a:r>
            <a:r>
              <a:rPr lang="zh-CN" altLang="en-US" dirty="0"/>
              <a:t>，！表示非空，参数定义以</a:t>
            </a:r>
            <a:r>
              <a:rPr lang="en-US" altLang="zh-CN" dirty="0"/>
              <a:t>$</a:t>
            </a:r>
            <a:r>
              <a:rPr lang="zh-CN" altLang="en-US" dirty="0"/>
              <a:t>开头；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499" y="1607422"/>
            <a:ext cx="8459142" cy="49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8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065C41FA-BB06-4D8D-882B-3D49F1825654}"/>
              </a:ext>
            </a:extLst>
          </p:cNvPr>
          <p:cNvSpPr txBox="1"/>
          <p:nvPr/>
        </p:nvSpPr>
        <p:spPr>
          <a:xfrm>
            <a:off x="251870" y="71680"/>
            <a:ext cx="2278316" cy="755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tx2"/>
                </a:solidFill>
                <a:cs typeface="+mn-ea"/>
                <a:sym typeface="+mn-lt"/>
              </a:rPr>
              <a:t> 起源</a:t>
            </a:r>
            <a:endParaRPr lang="zh-CN" altLang="en-US" sz="3200" b="1" dirty="0">
              <a:solidFill>
                <a:srgbClr val="085284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5415" y="1688122"/>
            <a:ext cx="91339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GraphQL</a:t>
            </a:r>
            <a:r>
              <a:rPr lang="en-US" altLang="zh-CN" dirty="0" smtClean="0"/>
              <a:t> </a:t>
            </a:r>
            <a:r>
              <a:rPr lang="zh-CN" altLang="en-US" dirty="0"/>
              <a:t>的起源可追溯到这个行业向移动的转变</a:t>
            </a:r>
            <a:r>
              <a:rPr lang="zh-CN" altLang="en-US" dirty="0" smtClean="0"/>
              <a:t>。最初，</a:t>
            </a:r>
            <a:r>
              <a:rPr lang="en-US" altLang="zh-CN" dirty="0" smtClean="0"/>
              <a:t>Facebook</a:t>
            </a:r>
            <a:r>
              <a:rPr lang="zh-CN" altLang="en-US" dirty="0" smtClean="0"/>
              <a:t>的移动应用只是对移动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的一层封装，随着应用复杂度的提升，移动程序性能下降并经常崩溃。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       </a:t>
            </a:r>
            <a:r>
              <a:rPr lang="zh-CN" altLang="en-US" dirty="0" smtClean="0"/>
              <a:t>由于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体系在移动互联网飞速发展体现出来的弊端，</a:t>
            </a:r>
            <a:r>
              <a:rPr lang="en-US" altLang="zh-CN" dirty="0" smtClean="0"/>
              <a:t>2012 </a:t>
            </a:r>
            <a:r>
              <a:rPr lang="zh-CN" altLang="en-US" dirty="0"/>
              <a:t>年，</a:t>
            </a:r>
            <a:r>
              <a:rPr lang="en-US" altLang="zh-CN" dirty="0"/>
              <a:t>Facebook </a:t>
            </a:r>
            <a:r>
              <a:rPr lang="zh-CN" altLang="en-US" dirty="0"/>
              <a:t>决定，他们需要构建一个新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News Feed</a:t>
            </a:r>
            <a:r>
              <a:rPr lang="zh-CN" altLang="en-US" dirty="0" smtClean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，以构建 </a:t>
            </a:r>
            <a:r>
              <a:rPr lang="en-US" altLang="zh-CN" dirty="0"/>
              <a:t>Facebook </a:t>
            </a:r>
            <a:r>
              <a:rPr lang="zh-CN" altLang="en-US" dirty="0"/>
              <a:t>的移动应用程序。这就是 </a:t>
            </a:r>
            <a:r>
              <a:rPr lang="en-US" altLang="zh-CN" dirty="0" err="1"/>
              <a:t>GraphQL</a:t>
            </a:r>
            <a:r>
              <a:rPr lang="en-US" altLang="zh-CN" dirty="0"/>
              <a:t> </a:t>
            </a:r>
            <a:r>
              <a:rPr lang="zh-CN" altLang="en-US" dirty="0"/>
              <a:t>开始成形的时间，并且，在 </a:t>
            </a:r>
            <a:r>
              <a:rPr lang="en-US" altLang="zh-CN" dirty="0"/>
              <a:t>8 </a:t>
            </a:r>
            <a:r>
              <a:rPr lang="zh-CN" altLang="en-US" dirty="0"/>
              <a:t>月中旬，</a:t>
            </a:r>
            <a:r>
              <a:rPr lang="en-US" altLang="zh-CN" dirty="0"/>
              <a:t>Facebook </a:t>
            </a:r>
            <a:r>
              <a:rPr lang="zh-CN" altLang="en-US" dirty="0"/>
              <a:t>发布了采用新 </a:t>
            </a:r>
            <a:r>
              <a:rPr lang="en-US" altLang="zh-CN" dirty="0" err="1"/>
              <a:t>GraphQL</a:t>
            </a:r>
            <a:r>
              <a:rPr lang="en-US" altLang="zh-CN" dirty="0"/>
              <a:t> </a:t>
            </a:r>
            <a:r>
              <a:rPr lang="zh-CN" altLang="en-US" dirty="0"/>
              <a:t>技术的 </a:t>
            </a:r>
            <a:r>
              <a:rPr lang="en-US" altLang="zh-CN" dirty="0"/>
              <a:t>iOS5.0 </a:t>
            </a:r>
            <a:r>
              <a:rPr lang="zh-CN" altLang="en-US" dirty="0"/>
              <a:t>应用程序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2015</a:t>
            </a:r>
            <a:r>
              <a:rPr lang="zh-CN" altLang="en-US" dirty="0"/>
              <a:t>年公开开源</a:t>
            </a:r>
            <a:r>
              <a:rPr lang="zh-CN" altLang="en-US" dirty="0" smtClean="0"/>
              <a:t>。旨在提供</a:t>
            </a:r>
            <a:r>
              <a:rPr lang="zh-CN" altLang="en-US" dirty="0" smtClean="0"/>
              <a:t>基于</a:t>
            </a:r>
            <a:r>
              <a:rPr lang="en-US" altLang="zh-CN" dirty="0"/>
              <a:t>Rest</a:t>
            </a:r>
            <a:r>
              <a:rPr lang="zh-CN" altLang="en-US" dirty="0" smtClean="0"/>
              <a:t>的</a:t>
            </a:r>
            <a:r>
              <a:rPr lang="zh-CN" altLang="en-US" dirty="0"/>
              <a:t>体系结构的替代</a:t>
            </a:r>
            <a:r>
              <a:rPr lang="zh-CN" altLang="en-US" dirty="0" smtClean="0"/>
              <a:t>方案。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30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2B516042-BE13-4335-B08E-16152919E170}"/>
              </a:ext>
            </a:extLst>
          </p:cNvPr>
          <p:cNvSpPr txBox="1"/>
          <p:nvPr/>
        </p:nvSpPr>
        <p:spPr>
          <a:xfrm>
            <a:off x="407734" y="71705"/>
            <a:ext cx="18261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tx2"/>
                </a:solidFill>
                <a:cs typeface="+mn-ea"/>
                <a:sym typeface="+mn-lt"/>
              </a:rPr>
              <a:t>查询语法</a:t>
            </a:r>
            <a:endParaRPr lang="zh-CN" altLang="en-US" sz="3200" b="1" dirty="0">
              <a:solidFill>
                <a:srgbClr val="085284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0651" y="108968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、</a:t>
            </a:r>
            <a:r>
              <a:rPr lang="zh-CN" altLang="en-US" dirty="0"/>
              <a:t>片段：片段可用来减少重复的字段，类似于</a:t>
            </a:r>
            <a:r>
              <a:rPr lang="en-US" altLang="zh-CN" dirty="0"/>
              <a:t>golang</a:t>
            </a:r>
            <a:r>
              <a:rPr lang="zh-CN" altLang="en-US" dirty="0"/>
              <a:t>的结构体</a:t>
            </a:r>
            <a:r>
              <a:rPr lang="zh-CN" altLang="en-US" dirty="0" smtClean="0"/>
              <a:t>嵌入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273" y="2050125"/>
            <a:ext cx="10287000" cy="412432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5412651" y="3707842"/>
            <a:ext cx="1289600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5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2B516042-BE13-4335-B08E-16152919E170}"/>
              </a:ext>
            </a:extLst>
          </p:cNvPr>
          <p:cNvSpPr txBox="1"/>
          <p:nvPr/>
        </p:nvSpPr>
        <p:spPr>
          <a:xfrm>
            <a:off x="407734" y="71705"/>
            <a:ext cx="18261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tx2"/>
                </a:solidFill>
                <a:cs typeface="+mn-ea"/>
                <a:sym typeface="+mn-lt"/>
              </a:rPr>
              <a:t>查询语法</a:t>
            </a:r>
            <a:endParaRPr lang="zh-CN" altLang="en-US" sz="3200" b="1" dirty="0">
              <a:solidFill>
                <a:srgbClr val="085284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0651" y="108968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、</a:t>
            </a:r>
            <a:r>
              <a:rPr lang="zh-CN" altLang="en-US" dirty="0"/>
              <a:t>内联片段：一次查询有多个对象类型时，可以通过内联片段选择不同类型中的字段</a:t>
            </a:r>
          </a:p>
          <a:p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51" y="1736019"/>
            <a:ext cx="10045474" cy="482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1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2B516042-BE13-4335-B08E-16152919E170}"/>
              </a:ext>
            </a:extLst>
          </p:cNvPr>
          <p:cNvSpPr txBox="1"/>
          <p:nvPr/>
        </p:nvSpPr>
        <p:spPr>
          <a:xfrm>
            <a:off x="407734" y="71705"/>
            <a:ext cx="1005403" cy="755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tx2"/>
                </a:solidFill>
                <a:cs typeface="+mn-ea"/>
                <a:sym typeface="+mn-lt"/>
              </a:rPr>
              <a:t>总结</a:t>
            </a:r>
            <a:endParaRPr lang="zh-CN" altLang="en-US" sz="3200" b="1" dirty="0">
              <a:solidFill>
                <a:srgbClr val="085284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40417" y="1366575"/>
            <a:ext cx="91395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优势：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、一个接口，自动生成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文档 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、提高前后端沟通效率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、数据获取由前端确定，不再冗余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、去版本化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遇到的问题：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Mutation</a:t>
            </a:r>
            <a:r>
              <a:rPr lang="zh-CN" altLang="en-US" dirty="0" smtClean="0"/>
              <a:t>等入口只能在一个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文件里，随着业务扩展，维护量很大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、异常处理复杂，需要实现</a:t>
            </a:r>
            <a:r>
              <a:rPr lang="en-US" altLang="zh-CN" dirty="0" err="1" smtClean="0"/>
              <a:t>GraphQL</a:t>
            </a:r>
            <a:r>
              <a:rPr lang="zh-CN" altLang="en-US" dirty="0" smtClean="0"/>
              <a:t>定义的异常类和异常处理类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、容易造成</a:t>
            </a:r>
            <a:r>
              <a:rPr lang="en-US" altLang="zh-CN" dirty="0" smtClean="0"/>
              <a:t>N+1</a:t>
            </a:r>
            <a:r>
              <a:rPr lang="zh-CN" altLang="en-US" dirty="0" smtClean="0"/>
              <a:t>问题，可通过</a:t>
            </a:r>
            <a:r>
              <a:rPr lang="en-US" altLang="zh-CN" dirty="0" err="1" smtClean="0"/>
              <a:t>Dataloader</a:t>
            </a:r>
            <a:r>
              <a:rPr lang="zh-CN" altLang="en-US" dirty="0" smtClean="0"/>
              <a:t>解决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状态码始终是</a:t>
            </a:r>
            <a:r>
              <a:rPr lang="en-US" altLang="zh-CN" dirty="0" smtClean="0"/>
              <a:t>200</a:t>
            </a:r>
            <a:r>
              <a:rPr lang="zh-CN" altLang="en-US" dirty="0" smtClean="0"/>
              <a:t>，需要另行处理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、接口鉴权应该怎么</a:t>
            </a:r>
            <a:r>
              <a:rPr lang="zh-CN" altLang="en-US" dirty="0" smtClean="0"/>
              <a:t>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4822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384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4176169" y="1469932"/>
            <a:ext cx="3949521" cy="2987878"/>
            <a:chOff x="5583184" y="1653093"/>
            <a:chExt cx="1376722" cy="1329307"/>
          </a:xfrm>
        </p:grpSpPr>
        <p:sp>
          <p:nvSpPr>
            <p:cNvPr id="22" name="椭圆形标注 21"/>
            <p:cNvSpPr/>
            <p:nvPr/>
          </p:nvSpPr>
          <p:spPr>
            <a:xfrm rot="1343570">
              <a:off x="5583184" y="1653093"/>
              <a:ext cx="1376722" cy="1329307"/>
            </a:xfrm>
            <a:prstGeom prst="wedgeEllipseCallout">
              <a:avLst/>
            </a:prstGeom>
            <a:solidFill>
              <a:srgbClr val="1AA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804910" y="1846696"/>
              <a:ext cx="1049175" cy="944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bg1"/>
                  </a:solidFill>
                  <a:latin typeface="+mj-ea"/>
                  <a:ea typeface="+mj-ea"/>
                </a:rPr>
                <a:t>THANK</a:t>
              </a:r>
            </a:p>
            <a:p>
              <a:pPr algn="ctr"/>
              <a:r>
                <a:rPr lang="en-US" altLang="zh-CN" sz="6600" b="1" dirty="0">
                  <a:solidFill>
                    <a:schemeClr val="bg1"/>
                  </a:solidFill>
                  <a:latin typeface="+mj-ea"/>
                  <a:ea typeface="+mj-ea"/>
                </a:rPr>
                <a:t>YOU</a:t>
              </a:r>
              <a:endParaRPr lang="zh-CN" altLang="en-US" sz="6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187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065C41FA-BB06-4D8D-882B-3D49F1825654}"/>
              </a:ext>
            </a:extLst>
          </p:cNvPr>
          <p:cNvSpPr txBox="1"/>
          <p:nvPr/>
        </p:nvSpPr>
        <p:spPr>
          <a:xfrm>
            <a:off x="251870" y="71680"/>
            <a:ext cx="346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tx2"/>
                </a:solidFill>
                <a:cs typeface="+mn-ea"/>
                <a:sym typeface="+mn-lt"/>
              </a:rPr>
              <a:t> 什么是</a:t>
            </a:r>
            <a:r>
              <a:rPr lang="en-US" altLang="zh-CN" sz="3200" b="1" dirty="0" err="1" smtClean="0">
                <a:solidFill>
                  <a:schemeClr val="tx2"/>
                </a:solidFill>
                <a:cs typeface="+mn-ea"/>
                <a:sym typeface="+mn-lt"/>
              </a:rPr>
              <a:t>GraphQL</a:t>
            </a:r>
            <a:endParaRPr lang="zh-CN" altLang="en-US" sz="3200" b="1" dirty="0">
              <a:solidFill>
                <a:srgbClr val="085284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28" y="1129043"/>
            <a:ext cx="4648031" cy="419084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059156" y="1547446"/>
            <a:ext cx="1567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/>
              <a:t>  me {</a:t>
            </a:r>
          </a:p>
          <a:p>
            <a:r>
              <a:rPr lang="en-US" altLang="zh-CN" dirty="0"/>
              <a:t>    name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zh-CN" altLang="en-US" dirty="0" smtClean="0"/>
              <a:t>   请求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872693" y="1547446"/>
            <a:ext cx="39891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  "me": {</a:t>
            </a:r>
          </a:p>
          <a:p>
            <a:r>
              <a:rPr lang="en-US" altLang="zh-CN" dirty="0"/>
              <a:t>    "name": "Luke Skywalker"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zh-CN" altLang="en-US" dirty="0" smtClean="0"/>
              <a:t>      响应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7405635" y="2203266"/>
            <a:ext cx="1256044" cy="165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645497" y="3768131"/>
            <a:ext cx="64543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GraphQL</a:t>
            </a:r>
            <a:r>
              <a:rPr lang="en-US" altLang="zh-CN" dirty="0" smtClean="0"/>
              <a:t> </a:t>
            </a:r>
            <a:r>
              <a:rPr lang="zh-CN" altLang="en-US" dirty="0"/>
              <a:t>是一种用于 </a:t>
            </a:r>
            <a:r>
              <a:rPr lang="en-US" altLang="zh-CN" dirty="0"/>
              <a:t>API </a:t>
            </a:r>
            <a:r>
              <a:rPr lang="zh-CN" altLang="en-US" dirty="0"/>
              <a:t>的查询语言。 </a:t>
            </a:r>
            <a:r>
              <a:rPr lang="en-US" altLang="zh-CN" dirty="0" err="1"/>
              <a:t>GraphQL</a:t>
            </a:r>
            <a:r>
              <a:rPr lang="en-US" altLang="zh-CN" dirty="0"/>
              <a:t> </a:t>
            </a:r>
            <a:r>
              <a:rPr lang="zh-CN" altLang="en-US" dirty="0"/>
              <a:t>让服务端定义好支持哪些</a:t>
            </a:r>
            <a:r>
              <a:rPr lang="en-US" altLang="zh-CN" dirty="0"/>
              <a:t>Queries</a:t>
            </a:r>
            <a:r>
              <a:rPr lang="zh-CN" altLang="en-US" dirty="0"/>
              <a:t>，把对数据的</a:t>
            </a:r>
            <a:r>
              <a:rPr lang="en-US" altLang="zh-CN" dirty="0"/>
              <a:t>Query</a:t>
            </a:r>
            <a:r>
              <a:rPr lang="zh-CN" altLang="en-US" dirty="0"/>
              <a:t>需求下放到客户端管理。客户端能够准确地获得它需要的数据，而且没有任何冗余，使得 </a:t>
            </a:r>
            <a:r>
              <a:rPr lang="en-US" altLang="zh-CN" dirty="0"/>
              <a:t>API </a:t>
            </a:r>
            <a:r>
              <a:rPr lang="zh-CN" altLang="en-US" dirty="0"/>
              <a:t>更容易扩展和去版本化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       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95754" y="5522457"/>
            <a:ext cx="10008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总之，</a:t>
            </a:r>
            <a:r>
              <a:rPr lang="en-US" altLang="zh-CN" dirty="0" err="1" smtClean="0"/>
              <a:t>GraphQL</a:t>
            </a:r>
            <a:r>
              <a:rPr lang="zh-CN" altLang="en-US" dirty="0" smtClean="0"/>
              <a:t>是前后端数据交互的一种方式，通过</a:t>
            </a:r>
            <a:r>
              <a:rPr lang="en-US" altLang="zh-CN" dirty="0" err="1" smtClean="0"/>
              <a:t>GraphQL</a:t>
            </a:r>
            <a:r>
              <a:rPr lang="zh-CN" altLang="en-US" dirty="0" smtClean="0"/>
              <a:t>把后端业务整合成一个图形数据库，供前端自由查询。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773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065C41FA-BB06-4D8D-882B-3D49F1825654}"/>
              </a:ext>
            </a:extLst>
          </p:cNvPr>
          <p:cNvSpPr txBox="1"/>
          <p:nvPr/>
        </p:nvSpPr>
        <p:spPr>
          <a:xfrm>
            <a:off x="251869" y="71680"/>
            <a:ext cx="4621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tx2"/>
                </a:solidFill>
                <a:cs typeface="+mn-ea"/>
                <a:sym typeface="+mn-lt"/>
              </a:rPr>
              <a:t>Restful VS </a:t>
            </a:r>
            <a:r>
              <a:rPr lang="en-US" altLang="zh-CN" sz="3200" b="1" dirty="0" err="1" smtClean="0">
                <a:solidFill>
                  <a:schemeClr val="tx2"/>
                </a:solidFill>
                <a:cs typeface="+mn-ea"/>
                <a:sym typeface="+mn-lt"/>
              </a:rPr>
              <a:t>GraphQL</a:t>
            </a:r>
            <a:endParaRPr lang="zh-CN" altLang="en-US" sz="3200" b="1" dirty="0">
              <a:solidFill>
                <a:srgbClr val="085284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3965" y="1075174"/>
            <a:ext cx="976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例如：我们需要获取用户信息，获取用户的博客，获取用户的关注者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959" y="1617003"/>
            <a:ext cx="6213571" cy="510893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05803" y="3525140"/>
            <a:ext cx="1768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Restful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4175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065C41FA-BB06-4D8D-882B-3D49F1825654}"/>
              </a:ext>
            </a:extLst>
          </p:cNvPr>
          <p:cNvSpPr txBox="1"/>
          <p:nvPr/>
        </p:nvSpPr>
        <p:spPr>
          <a:xfrm>
            <a:off x="251869" y="71680"/>
            <a:ext cx="4621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tx2"/>
                </a:solidFill>
                <a:cs typeface="+mn-ea"/>
                <a:sym typeface="+mn-lt"/>
              </a:rPr>
              <a:t>Restful VS </a:t>
            </a:r>
            <a:r>
              <a:rPr lang="en-US" altLang="zh-CN" sz="3200" b="1" dirty="0" err="1" smtClean="0">
                <a:solidFill>
                  <a:schemeClr val="tx2"/>
                </a:solidFill>
                <a:cs typeface="+mn-ea"/>
                <a:sym typeface="+mn-lt"/>
              </a:rPr>
              <a:t>GraphQL</a:t>
            </a:r>
            <a:endParaRPr lang="zh-CN" altLang="en-US" sz="3200" b="1" dirty="0">
              <a:solidFill>
                <a:srgbClr val="085284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3965" y="1075174"/>
            <a:ext cx="976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例如：我们需要获取用户信息，获取用户的博客，获取用户的关注者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05803" y="3525140"/>
            <a:ext cx="200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/>
              <a:t>GraphQL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5" y="1861851"/>
            <a:ext cx="6889469" cy="42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8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065C41FA-BB06-4D8D-882B-3D49F1825654}"/>
              </a:ext>
            </a:extLst>
          </p:cNvPr>
          <p:cNvSpPr txBox="1"/>
          <p:nvPr/>
        </p:nvSpPr>
        <p:spPr>
          <a:xfrm>
            <a:off x="251869" y="71680"/>
            <a:ext cx="4621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tx2"/>
                </a:solidFill>
                <a:cs typeface="+mn-ea"/>
                <a:sym typeface="+mn-lt"/>
              </a:rPr>
              <a:t>Restful VS </a:t>
            </a:r>
            <a:r>
              <a:rPr lang="en-US" altLang="zh-CN" sz="3200" b="1" dirty="0" err="1" smtClean="0">
                <a:solidFill>
                  <a:schemeClr val="tx2"/>
                </a:solidFill>
                <a:cs typeface="+mn-ea"/>
                <a:sym typeface="+mn-lt"/>
              </a:rPr>
              <a:t>GraphQL</a:t>
            </a:r>
            <a:endParaRPr lang="zh-CN" altLang="en-US" sz="3200" b="1" dirty="0">
              <a:solidFill>
                <a:srgbClr val="085284"/>
              </a:solidFill>
              <a:cs typeface="+mn-ea"/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940931"/>
              </p:ext>
            </p:extLst>
          </p:nvPr>
        </p:nvGraphicFramePr>
        <p:xfrm>
          <a:off x="1348712" y="1360268"/>
          <a:ext cx="9614039" cy="3804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777"/>
                <a:gridCol w="3369166"/>
                <a:gridCol w="4592096"/>
              </a:tblGrid>
              <a:tr h="7918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/>
                        <a:t>类型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Restful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 smtClean="0"/>
                        <a:t>GraphQL</a:t>
                      </a:r>
                      <a:endParaRPr lang="zh-CN" altLang="en-US" sz="3200" dirty="0"/>
                    </a:p>
                  </a:txBody>
                  <a:tcPr/>
                </a:tc>
              </a:tr>
              <a:tr h="911974">
                <a:tc>
                  <a:txBody>
                    <a:bodyPr/>
                    <a:lstStyle/>
                    <a:p>
                      <a:pPr algn="l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相同点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altLang="zh-CN" dirty="0" smtClean="0"/>
                    </a:p>
                    <a:p>
                      <a:pPr algn="l"/>
                      <a:r>
                        <a:rPr lang="zh-CN" altLang="en-US" dirty="0" smtClean="0"/>
                        <a:t>基于</a:t>
                      </a:r>
                      <a:r>
                        <a:rPr lang="en-US" altLang="zh-CN" dirty="0" smtClean="0"/>
                        <a:t>http</a:t>
                      </a:r>
                      <a:r>
                        <a:rPr lang="zh-CN" altLang="en-US" dirty="0" smtClean="0"/>
                        <a:t>协议，一种</a:t>
                      </a:r>
                      <a:r>
                        <a:rPr lang="en-US" altLang="zh-CN" dirty="0" smtClean="0"/>
                        <a:t>API</a:t>
                      </a:r>
                      <a:r>
                        <a:rPr lang="zh-CN" altLang="en-US" dirty="0" smtClean="0"/>
                        <a:t>数据交互规范，前后端数据交互的一种方式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00739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不同点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dirty="0" smtClean="0"/>
                    </a:p>
                    <a:p>
                      <a:pPr algn="l"/>
                      <a:endParaRPr lang="en-US" altLang="zh-CN" dirty="0" smtClean="0"/>
                    </a:p>
                    <a:p>
                      <a:pPr algn="l"/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、面向资源，多接口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、多种请求方式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、服务端定义资源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、注重接口设计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dirty="0" smtClean="0"/>
                    </a:p>
                    <a:p>
                      <a:pPr algn="l"/>
                      <a:endParaRPr lang="en-US" altLang="zh-CN" dirty="0" smtClean="0"/>
                    </a:p>
                    <a:p>
                      <a:pPr algn="l"/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、面向图形，单一接口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、仅使用</a:t>
                      </a:r>
                      <a:r>
                        <a:rPr lang="en-US" altLang="zh-CN" dirty="0" smtClean="0"/>
                        <a:t>POST</a:t>
                      </a:r>
                      <a:r>
                        <a:rPr lang="zh-CN" altLang="en-US" dirty="0" smtClean="0"/>
                        <a:t>或</a:t>
                      </a:r>
                      <a:r>
                        <a:rPr lang="en-US" altLang="zh-CN" dirty="0" smtClean="0"/>
                        <a:t>GET</a:t>
                      </a:r>
                      <a:r>
                        <a:rPr lang="zh-CN" altLang="en-US" dirty="0" smtClean="0"/>
                        <a:t>请求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、客户端选择资源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、注重业务</a:t>
                      </a:r>
                      <a:r>
                        <a:rPr lang="en-US" altLang="zh-CN" dirty="0" smtClean="0"/>
                        <a:t>Schema</a:t>
                      </a:r>
                      <a:r>
                        <a:rPr lang="zh-CN" altLang="en-US" dirty="0" smtClean="0"/>
                        <a:t>设计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17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065C41FA-BB06-4D8D-882B-3D49F1825654}"/>
              </a:ext>
            </a:extLst>
          </p:cNvPr>
          <p:cNvSpPr txBox="1"/>
          <p:nvPr/>
        </p:nvSpPr>
        <p:spPr>
          <a:xfrm>
            <a:off x="251869" y="71680"/>
            <a:ext cx="4621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tx2"/>
                </a:solidFill>
                <a:cs typeface="+mn-ea"/>
                <a:sym typeface="+mn-lt"/>
              </a:rPr>
              <a:t>Restful VS </a:t>
            </a:r>
            <a:r>
              <a:rPr lang="en-US" altLang="zh-CN" sz="3200" b="1" dirty="0" err="1" smtClean="0">
                <a:solidFill>
                  <a:schemeClr val="tx2"/>
                </a:solidFill>
                <a:cs typeface="+mn-ea"/>
                <a:sym typeface="+mn-lt"/>
              </a:rPr>
              <a:t>GraphQL</a:t>
            </a:r>
            <a:endParaRPr lang="zh-CN" altLang="en-US" sz="3200" b="1" dirty="0">
              <a:solidFill>
                <a:srgbClr val="085284"/>
              </a:solidFill>
              <a:cs typeface="+mn-ea"/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200890"/>
              </p:ext>
            </p:extLst>
          </p:nvPr>
        </p:nvGraphicFramePr>
        <p:xfrm>
          <a:off x="1348712" y="1360268"/>
          <a:ext cx="9614039" cy="5089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777"/>
                <a:gridCol w="3791197"/>
                <a:gridCol w="4170065"/>
              </a:tblGrid>
              <a:tr h="7918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/>
                        <a:t>类型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Restful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 smtClean="0"/>
                        <a:t>GraphQL</a:t>
                      </a:r>
                      <a:endParaRPr lang="zh-CN" altLang="en-US" sz="3200" dirty="0"/>
                    </a:p>
                  </a:txBody>
                  <a:tcPr/>
                </a:tc>
              </a:tr>
              <a:tr h="78197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、面向资源，接口与接口直接解耦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URL</a:t>
                      </a:r>
                      <a:r>
                        <a:rPr lang="zh-CN" altLang="en-US" dirty="0" smtClean="0"/>
                        <a:t>既是资源的标识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、单一接口，单一请求方式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、客户端按需加载数据，没有冗余，数据不多不少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、自适应前端产品迭代，前端可灵活获取所需的数据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、去版本化</a:t>
                      </a:r>
                      <a:endParaRPr lang="zh-CN" altLang="en-US" dirty="0"/>
                    </a:p>
                  </a:txBody>
                  <a:tcPr/>
                </a:tc>
              </a:tr>
              <a:tr h="2100739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缺点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dirty="0" smtClean="0"/>
                    </a:p>
                    <a:p>
                      <a:pPr algn="l"/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、接口数据冗余或接口数据欠缺需要多次请求，浪费网络资源，对移动端不友好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、服务端固定数据字段，客户端不能按需加载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、前端的快速产品迭代对</a:t>
                      </a:r>
                      <a:r>
                        <a:rPr lang="en-US" altLang="zh-CN" dirty="0" smtClean="0"/>
                        <a:t>API</a:t>
                      </a:r>
                      <a:r>
                        <a:rPr lang="zh-CN" altLang="en-US" dirty="0" smtClean="0"/>
                        <a:t>有很大的挑战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、接口版本化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dirty="0" smtClean="0"/>
                    </a:p>
                    <a:p>
                      <a:pPr algn="l"/>
                      <a:endParaRPr lang="en-US" altLang="zh-CN" dirty="0" smtClean="0"/>
                    </a:p>
                    <a:p>
                      <a:pPr algn="l"/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、需要把整个业务维护成一个图形数据库，相对于</a:t>
                      </a:r>
                      <a:r>
                        <a:rPr lang="en-US" altLang="zh-CN" dirty="0" smtClean="0"/>
                        <a:t>Restful</a:t>
                      </a:r>
                      <a:r>
                        <a:rPr lang="zh-CN" altLang="en-US" dirty="0" smtClean="0"/>
                        <a:t>要复杂很多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0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065C41FA-BB06-4D8D-882B-3D49F1825654}"/>
              </a:ext>
            </a:extLst>
          </p:cNvPr>
          <p:cNvSpPr txBox="1"/>
          <p:nvPr/>
        </p:nvSpPr>
        <p:spPr>
          <a:xfrm>
            <a:off x="251869" y="71680"/>
            <a:ext cx="5827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err="1" smtClean="0">
                <a:solidFill>
                  <a:schemeClr val="tx2"/>
                </a:solidFill>
                <a:cs typeface="+mn-ea"/>
                <a:sym typeface="+mn-lt"/>
              </a:rPr>
              <a:t>GraphQL</a:t>
            </a:r>
            <a:r>
              <a:rPr lang="zh-CN" altLang="en-US" sz="3200" b="1" dirty="0" smtClean="0">
                <a:solidFill>
                  <a:schemeClr val="tx2"/>
                </a:solidFill>
                <a:cs typeface="+mn-ea"/>
                <a:sym typeface="+mn-lt"/>
              </a:rPr>
              <a:t>极大提高开发效率</a:t>
            </a:r>
            <a:endParaRPr lang="zh-CN" altLang="en-US" sz="3200" b="1" dirty="0">
              <a:solidFill>
                <a:srgbClr val="085284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5948" y="1215851"/>
            <a:ext cx="41298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Restful</a:t>
            </a:r>
            <a:endParaRPr lang="en-US" altLang="zh-CN" sz="3200" dirty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、接口定义，后端需要关注接口路径、请求方式、传参方式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、需要维护接口文档，随着接口增加，接口文档越来越庞大，经常更新了接口忘记更新文档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、前端会因为错误的请求方式、传参方式造成时间开销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、接口数据过多，前端只需要几个字段，需要花时间区找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、接口数据不够，需要调用其他接口拼凑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015424" y="1215851"/>
            <a:ext cx="4309067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GraphQL</a:t>
            </a:r>
            <a:endParaRPr lang="en-US" altLang="zh-CN" sz="3200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、单一接口、单一请求方式，后端不需要再关注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、不需要维护接口文档，自动生成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、前端按需加载数据，接口响应数据完全符合前端需求，易于理解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、强大的类型系统和调试工具，前端可以迅速感知后端字段变化，类型系统约束，前端能够迅速发现错误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、降低前后端沟通成本，提高开发效率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5606980" y="3496826"/>
            <a:ext cx="1065125" cy="281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065C41FA-BB06-4D8D-882B-3D49F1825654}"/>
              </a:ext>
            </a:extLst>
          </p:cNvPr>
          <p:cNvSpPr txBox="1"/>
          <p:nvPr/>
        </p:nvSpPr>
        <p:spPr>
          <a:xfrm>
            <a:off x="251870" y="71680"/>
            <a:ext cx="2278316" cy="755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tx2"/>
                </a:solidFill>
                <a:cs typeface="+mn-ea"/>
                <a:sym typeface="+mn-lt"/>
              </a:rPr>
              <a:t> 应用场景</a:t>
            </a:r>
            <a:endParaRPr lang="zh-CN" altLang="en-US" sz="3200" b="1" dirty="0">
              <a:solidFill>
                <a:srgbClr val="085284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2465" y="2102618"/>
            <a:ext cx="47830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不止</a:t>
            </a:r>
            <a:r>
              <a:rPr lang="zh-CN" altLang="en-US" dirty="0"/>
              <a:t>一个客户端，移动</a:t>
            </a:r>
            <a:r>
              <a:rPr lang="zh-CN" altLang="en-US" dirty="0" smtClean="0"/>
              <a:t>端关注</a:t>
            </a:r>
            <a:r>
              <a:rPr lang="zh-CN" altLang="en-US" dirty="0"/>
              <a:t>延迟和</a:t>
            </a:r>
            <a:r>
              <a:rPr lang="zh-CN" altLang="en-US" dirty="0" smtClean="0"/>
              <a:t>带宽</a:t>
            </a:r>
            <a:endParaRPr lang="en-US" altLang="zh-CN" dirty="0" smtClean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复杂的业务</a:t>
            </a:r>
            <a:r>
              <a:rPr lang="zh-CN" altLang="en-US" dirty="0" smtClean="0"/>
              <a:t>逻辑，</a:t>
            </a:r>
            <a:r>
              <a:rPr lang="en-US" altLang="zh-CN" dirty="0" smtClean="0"/>
              <a:t>REST </a:t>
            </a:r>
            <a:r>
              <a:rPr lang="en-US" altLang="zh-CN" dirty="0"/>
              <a:t>API </a:t>
            </a:r>
            <a:r>
              <a:rPr lang="zh-CN" altLang="en-US" dirty="0" smtClean="0"/>
              <a:t>过多、过复杂</a:t>
            </a:r>
            <a:r>
              <a:rPr lang="zh-CN" altLang="en-US" dirty="0"/>
              <a:t>以至于产品开发过程中有明显的</a:t>
            </a:r>
            <a:r>
              <a:rPr lang="zh-CN" altLang="en-US" dirty="0" smtClean="0"/>
              <a:t>阻碍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前端产品快速迭代，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变化快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前</a:t>
            </a:r>
            <a:r>
              <a:rPr lang="zh-CN" altLang="en-US" dirty="0"/>
              <a:t>后端</a:t>
            </a:r>
            <a:r>
              <a:rPr lang="zh-CN" altLang="en-US" dirty="0" smtClean="0"/>
              <a:t>分离的项目，提高开发效率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718" y="1089455"/>
            <a:ext cx="58864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6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3684</TotalTime>
  <Words>1476</Words>
  <Application>Microsoft Office PowerPoint</Application>
  <PresentationFormat>宽屏</PresentationFormat>
  <Paragraphs>274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 Yu Ping</dc:creator>
  <cp:lastModifiedBy>user</cp:lastModifiedBy>
  <cp:revision>231</cp:revision>
  <dcterms:created xsi:type="dcterms:W3CDTF">2019-05-22T13:49:14Z</dcterms:created>
  <dcterms:modified xsi:type="dcterms:W3CDTF">2020-07-23T08:58:14Z</dcterms:modified>
</cp:coreProperties>
</file>