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Source Sans Pro Black"/>
      <p:bold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SourceSansProBlack-boldItalic.fntdata"/><Relationship Id="rId21" Type="http://schemas.openxmlformats.org/officeDocument/2006/relationships/font" Target="fonts/SourceSansProBlack-bold.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646723945_4_5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68" name="Google Shape;68;g4646723945_4_57: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4c3c84c0_19_3: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131" name="Google Shape;131;g464c3c84c0_19_3:notes"/>
          <p:cNvSpPr/>
          <p:nvPr>
            <p:ph idx="2" type="sldImg"/>
          </p:nvPr>
        </p:nvSpPr>
        <p:spPr>
          <a:xfrm>
            <a:off x="379263" y="685795"/>
            <a:ext cx="6100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46723945_4_164: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138" name="Google Shape;138;g4646723945_4_164: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646723945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646723945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46723945_4_63: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75" name="Google Shape;75;g4646723945_4_63: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64c3c84c0_1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4c3c84c0_1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46723945_4_122: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89" name="Google Shape;89;g4646723945_4_122: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46723945_4_129: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96" name="Google Shape;96;g4646723945_4_129: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4c3c84c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4c3c84c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46723945_4_135: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110" name="Google Shape;110;g4646723945_4_135: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46723945_4_14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117" name="Google Shape;117;g4646723945_4_141: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46723945_4_14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sl"/>
              <a:t>In deployment diagram we are representing physical </a:t>
            </a:r>
            <a:r>
              <a:rPr lang="sl"/>
              <a:t>locations, where our application is deployed and running.</a:t>
            </a:r>
            <a:endParaRPr/>
          </a:p>
          <a:p>
            <a:pPr indent="0" lvl="0" marL="0" rtl="0" algn="l">
              <a:spcBef>
                <a:spcPts val="0"/>
              </a:spcBef>
              <a:spcAft>
                <a:spcPts val="0"/>
              </a:spcAft>
              <a:buNone/>
            </a:pPr>
            <a:r>
              <a:rPr lang="sl"/>
              <a:t>On the left side of the diagram, we can see the backend part of application, where we deployed our REST API on IIS Server inside the AZURE CLOUD. In the same cloud, there is also Microsoft SQL Server hosted inside a Windows Server. </a:t>
            </a:r>
            <a:endParaRPr/>
          </a:p>
          <a:p>
            <a:pPr indent="0" lvl="0" marL="0" rtl="0" algn="l">
              <a:spcBef>
                <a:spcPts val="0"/>
              </a:spcBef>
              <a:spcAft>
                <a:spcPts val="0"/>
              </a:spcAft>
              <a:buNone/>
            </a:pPr>
            <a:r>
              <a:rPr lang="sl"/>
              <a:t>We are accessing REST API on client side, that is hosted on GitHub pages service provider for static hosting. Since we are using Github for source control, we can host the page directly from repository.</a:t>
            </a:r>
            <a:endParaRPr/>
          </a:p>
          <a:p>
            <a:pPr indent="0" lvl="0" marL="0" rtl="0" algn="l">
              <a:spcBef>
                <a:spcPts val="0"/>
              </a:spcBef>
              <a:spcAft>
                <a:spcPts val="0"/>
              </a:spcAft>
              <a:buNone/>
            </a:pPr>
            <a:r>
              <a:rPr lang="sl"/>
              <a:t>User can access application using browser on the URL that is provided by GitHub pages.</a:t>
            </a:r>
            <a:endParaRPr/>
          </a:p>
        </p:txBody>
      </p:sp>
      <p:sp>
        <p:nvSpPr>
          <p:cNvPr id="124" name="Google Shape;124;g4646723945_4_147:notes"/>
          <p:cNvSpPr/>
          <p:nvPr>
            <p:ph idx="2" type="sldImg"/>
          </p:nvPr>
        </p:nvSpPr>
        <p:spPr>
          <a:xfrm>
            <a:off x="379263" y="685795"/>
            <a:ext cx="610013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60" name="Shape 60"/>
        <p:cNvGrpSpPr/>
        <p:nvPr/>
      </p:nvGrpSpPr>
      <p:grpSpPr>
        <a:xfrm>
          <a:off x="0" y="0"/>
          <a:ext cx="0" cy="0"/>
          <a:chOff x="0" y="0"/>
          <a:chExt cx="0" cy="0"/>
        </a:xfrm>
      </p:grpSpPr>
      <p:sp>
        <p:nvSpPr>
          <p:cNvPr id="61" name="Google Shape;61;p13"/>
          <p:cNvSpPr txBox="1"/>
          <p:nvPr>
            <p:ph type="title"/>
          </p:nvPr>
        </p:nvSpPr>
        <p:spPr>
          <a:xfrm>
            <a:off x="456989" y="204928"/>
            <a:ext cx="8228700" cy="858600"/>
          </a:xfrm>
          <a:prstGeom prst="rect">
            <a:avLst/>
          </a:prstGeom>
          <a:noFill/>
          <a:ln>
            <a:noFill/>
          </a:ln>
        </p:spPr>
        <p:txBody>
          <a:bodyPr anchorCtr="0" anchor="ctr" bIns="0" lIns="0" spcFirstLastPara="1" rIns="0" wrap="square" tIns="0"/>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62" name="Google Shape;62;p13"/>
          <p:cNvSpPr txBox="1"/>
          <p:nvPr>
            <p:ph idx="1" type="subTitle"/>
          </p:nvPr>
        </p:nvSpPr>
        <p:spPr>
          <a:xfrm>
            <a:off x="456989" y="1203370"/>
            <a:ext cx="8228700" cy="2982600"/>
          </a:xfrm>
          <a:prstGeom prst="rect">
            <a:avLst/>
          </a:prstGeom>
          <a:noFill/>
          <a:ln>
            <a:noFill/>
          </a:ln>
        </p:spPr>
        <p:txBody>
          <a:bodyPr anchorCtr="0" anchor="ctr" bIns="0" lIns="0" spcFirstLastPara="1" rIns="0" wrap="square" tIns="0"/>
          <a:lstStyle>
            <a:lvl1pPr lvl="0" rtl="0" algn="l">
              <a:spcBef>
                <a:spcPts val="0"/>
              </a:spcBef>
              <a:spcAft>
                <a:spcPts val="0"/>
              </a:spcAft>
              <a:buSzPts val="1300"/>
              <a:buNone/>
              <a:defRPr/>
            </a:lvl1pPr>
            <a:lvl2pPr lvl="1" rtl="0" algn="l">
              <a:spcBef>
                <a:spcPts val="1600"/>
              </a:spcBef>
              <a:spcAft>
                <a:spcPts val="0"/>
              </a:spcAft>
              <a:buSzPts val="1100"/>
              <a:buNone/>
              <a:defRPr/>
            </a:lvl2pPr>
            <a:lvl3pPr lvl="2" rtl="0" algn="l">
              <a:spcBef>
                <a:spcPts val="1600"/>
              </a:spcBef>
              <a:spcAft>
                <a:spcPts val="0"/>
              </a:spcAft>
              <a:buSzPts val="1100"/>
              <a:buNone/>
              <a:defRPr/>
            </a:lvl3pPr>
            <a:lvl4pPr lvl="3" rtl="0" algn="l">
              <a:spcBef>
                <a:spcPts val="1600"/>
              </a:spcBef>
              <a:spcAft>
                <a:spcPts val="0"/>
              </a:spcAft>
              <a:buSzPts val="1100"/>
              <a:buNone/>
              <a:defRPr/>
            </a:lvl4pPr>
            <a:lvl5pPr lvl="4" rtl="0" algn="l">
              <a:spcBef>
                <a:spcPts val="1600"/>
              </a:spcBef>
              <a:spcAft>
                <a:spcPts val="0"/>
              </a:spcAft>
              <a:buSzPts val="1100"/>
              <a:buNone/>
              <a:defRPr/>
            </a:lvl5pPr>
            <a:lvl6pPr lvl="5" rtl="0" algn="l">
              <a:spcBef>
                <a:spcPts val="1600"/>
              </a:spcBef>
              <a:spcAft>
                <a:spcPts val="0"/>
              </a:spcAft>
              <a:buSzPts val="1100"/>
              <a:buNone/>
              <a:defRPr/>
            </a:lvl6pPr>
            <a:lvl7pPr lvl="6" rtl="0" algn="l">
              <a:spcBef>
                <a:spcPts val="1600"/>
              </a:spcBef>
              <a:spcAft>
                <a:spcPts val="0"/>
              </a:spcAft>
              <a:buSzPts val="1100"/>
              <a:buNone/>
              <a:defRPr/>
            </a:lvl7pPr>
            <a:lvl8pPr lvl="7" rtl="0" algn="l">
              <a:spcBef>
                <a:spcPts val="1600"/>
              </a:spcBef>
              <a:spcAft>
                <a:spcPts val="0"/>
              </a:spcAft>
              <a:buSzPts val="1100"/>
              <a:buNone/>
              <a:defRPr/>
            </a:lvl8pPr>
            <a:lvl9pPr lvl="8" rtl="0" algn="l">
              <a:spcBef>
                <a:spcPts val="1600"/>
              </a:spcBef>
              <a:spcAft>
                <a:spcPts val="16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14"/>
          <p:cNvSpPr txBox="1"/>
          <p:nvPr>
            <p:ph type="title"/>
          </p:nvPr>
        </p:nvSpPr>
        <p:spPr>
          <a:xfrm>
            <a:off x="456989" y="204928"/>
            <a:ext cx="8228700" cy="858600"/>
          </a:xfrm>
          <a:prstGeom prst="rect">
            <a:avLst/>
          </a:prstGeom>
          <a:noFill/>
          <a:ln>
            <a:noFill/>
          </a:ln>
        </p:spPr>
        <p:txBody>
          <a:bodyPr anchorCtr="0" anchor="ctr" bIns="0" lIns="0" spcFirstLastPara="1" rIns="0" wrap="square" tIns="0"/>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65" name="Google Shape;65;p14"/>
          <p:cNvSpPr txBox="1"/>
          <p:nvPr>
            <p:ph idx="1" type="body"/>
          </p:nvPr>
        </p:nvSpPr>
        <p:spPr>
          <a:xfrm>
            <a:off x="456989" y="1203370"/>
            <a:ext cx="8228700" cy="29826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1300"/>
              <a:buNone/>
              <a:defRPr/>
            </a:lvl1pPr>
            <a:lvl2pPr indent="-228600" lvl="1" marL="914400" rtl="0" algn="l">
              <a:spcBef>
                <a:spcPts val="1600"/>
              </a:spcBef>
              <a:spcAft>
                <a:spcPts val="0"/>
              </a:spcAft>
              <a:buSzPts val="1100"/>
              <a:buNone/>
              <a:defRPr/>
            </a:lvl2pPr>
            <a:lvl3pPr indent="-228600" lvl="2" marL="1371600" rtl="0" algn="l">
              <a:spcBef>
                <a:spcPts val="1600"/>
              </a:spcBef>
              <a:spcAft>
                <a:spcPts val="0"/>
              </a:spcAft>
              <a:buSzPts val="1100"/>
              <a:buNone/>
              <a:defRPr/>
            </a:lvl3pPr>
            <a:lvl4pPr indent="-228600" lvl="3" marL="1828800" rtl="0" algn="l">
              <a:spcBef>
                <a:spcPts val="1600"/>
              </a:spcBef>
              <a:spcAft>
                <a:spcPts val="0"/>
              </a:spcAft>
              <a:buSzPts val="1100"/>
              <a:buNone/>
              <a:defRPr/>
            </a:lvl4pPr>
            <a:lvl5pPr indent="-228600" lvl="4" marL="2286000" rtl="0" algn="l">
              <a:spcBef>
                <a:spcPts val="1600"/>
              </a:spcBef>
              <a:spcAft>
                <a:spcPts val="0"/>
              </a:spcAft>
              <a:buSzPts val="1100"/>
              <a:buNone/>
              <a:defRPr/>
            </a:lvl5pPr>
            <a:lvl6pPr indent="-228600" lvl="5" marL="2743200" rtl="0" algn="l">
              <a:spcBef>
                <a:spcPts val="1600"/>
              </a:spcBef>
              <a:spcAft>
                <a:spcPts val="0"/>
              </a:spcAft>
              <a:buSzPts val="1100"/>
              <a:buNone/>
              <a:defRPr/>
            </a:lvl6pPr>
            <a:lvl7pPr indent="-228600" lvl="6" marL="3200400" rtl="0" algn="l">
              <a:spcBef>
                <a:spcPts val="1600"/>
              </a:spcBef>
              <a:spcAft>
                <a:spcPts val="0"/>
              </a:spcAft>
              <a:buSzPts val="1100"/>
              <a:buNone/>
              <a:defRPr/>
            </a:lvl7pPr>
            <a:lvl8pPr indent="-228600" lvl="7" marL="3657600" rtl="0" algn="l">
              <a:spcBef>
                <a:spcPts val="1600"/>
              </a:spcBef>
              <a:spcAft>
                <a:spcPts val="0"/>
              </a:spcAft>
              <a:buSzPts val="1100"/>
              <a:buNone/>
              <a:defRPr/>
            </a:lvl8pPr>
            <a:lvl9pPr indent="-228600" lvl="8" marL="4114800" rtl="0" algn="l">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s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331554" y="335426"/>
            <a:ext cx="8490392" cy="72202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i="0" lang="sl" sz="2800" u="none" cap="none" strike="noStrike">
                <a:solidFill>
                  <a:srgbClr val="FFFFFF"/>
                </a:solidFill>
                <a:latin typeface="Source Sans Pro Black"/>
                <a:ea typeface="Source Sans Pro Black"/>
                <a:cs typeface="Source Sans Pro Black"/>
                <a:sym typeface="Source Sans Pro Black"/>
              </a:rPr>
              <a:t>Software Engineering Project</a:t>
            </a:r>
            <a:br>
              <a:rPr b="0" i="0" lang="sl" sz="1500" u="none" cap="none" strike="noStrike"/>
            </a:br>
            <a:endParaRPr b="1" sz="2800" strike="noStrike">
              <a:solidFill>
                <a:srgbClr val="FFFFFF"/>
              </a:solidFill>
              <a:latin typeface="Source Sans Pro Black"/>
              <a:ea typeface="Source Sans Pro Black"/>
              <a:cs typeface="Source Sans Pro Black"/>
              <a:sym typeface="Source Sans Pro Black"/>
            </a:endParaRPr>
          </a:p>
        </p:txBody>
      </p:sp>
      <p:sp>
        <p:nvSpPr>
          <p:cNvPr id="71" name="Google Shape;71;p15"/>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sz="4800"/>
              <a:t>Company Rates</a:t>
            </a:r>
            <a:endParaRPr sz="4800"/>
          </a:p>
        </p:txBody>
      </p:sp>
      <p:sp>
        <p:nvSpPr>
          <p:cNvPr id="72" name="Google Shape;72;p15"/>
          <p:cNvSpPr txBox="1"/>
          <p:nvPr>
            <p:ph idx="1" type="subTitle"/>
          </p:nvPr>
        </p:nvSpPr>
        <p:spPr>
          <a:xfrm>
            <a:off x="5979750" y="3068400"/>
            <a:ext cx="3539400" cy="18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solidFill>
                  <a:srgbClr val="F3F3F3"/>
                </a:solidFill>
              </a:rPr>
              <a:t>Created by TableDroppers:</a:t>
            </a:r>
            <a:endParaRPr>
              <a:solidFill>
                <a:srgbClr val="F3F3F3"/>
              </a:solidFill>
            </a:endParaRPr>
          </a:p>
          <a:p>
            <a:pPr indent="0" lvl="0" marL="0" rtl="0" algn="l">
              <a:spcBef>
                <a:spcPts val="0"/>
              </a:spcBef>
              <a:spcAft>
                <a:spcPts val="0"/>
              </a:spcAft>
              <a:buNone/>
            </a:pPr>
            <a:r>
              <a:t/>
            </a:r>
            <a:endParaRPr>
              <a:solidFill>
                <a:srgbClr val="F3F3F3"/>
              </a:solidFill>
            </a:endParaRPr>
          </a:p>
          <a:p>
            <a:pPr indent="-177800" lvl="0" marL="177800" rtl="0" algn="l">
              <a:spcBef>
                <a:spcPts val="0"/>
              </a:spcBef>
              <a:spcAft>
                <a:spcPts val="0"/>
              </a:spcAft>
              <a:buClr>
                <a:srgbClr val="F3F3F3"/>
              </a:buClr>
              <a:buSzPts val="600"/>
              <a:buFont typeface="Roboto"/>
              <a:buChar char="●"/>
            </a:pPr>
            <a:r>
              <a:rPr lang="sl" sz="1300">
                <a:solidFill>
                  <a:srgbClr val="F3F3F3"/>
                </a:solidFill>
              </a:rPr>
              <a:t>Henrikas Ragickas​</a:t>
            </a:r>
            <a:endParaRPr sz="1300">
              <a:solidFill>
                <a:srgbClr val="F3F3F3"/>
              </a:solidFill>
            </a:endParaRPr>
          </a:p>
          <a:p>
            <a:pPr indent="-177800" lvl="0" marL="177800" rtl="0" algn="l">
              <a:spcBef>
                <a:spcPts val="0"/>
              </a:spcBef>
              <a:spcAft>
                <a:spcPts val="0"/>
              </a:spcAft>
              <a:buClr>
                <a:srgbClr val="F3F3F3"/>
              </a:buClr>
              <a:buSzPts val="600"/>
              <a:buFont typeface="Roboto"/>
              <a:buChar char="●"/>
            </a:pPr>
            <a:r>
              <a:rPr lang="sl" sz="1300">
                <a:solidFill>
                  <a:srgbClr val="F3F3F3"/>
                </a:solidFill>
              </a:rPr>
              <a:t>Povilas Blusevičius​</a:t>
            </a:r>
            <a:endParaRPr sz="1300">
              <a:solidFill>
                <a:srgbClr val="F3F3F3"/>
              </a:solidFill>
            </a:endParaRPr>
          </a:p>
          <a:p>
            <a:pPr indent="-177800" lvl="0" marL="177800" rtl="0" algn="l">
              <a:spcBef>
                <a:spcPts val="0"/>
              </a:spcBef>
              <a:spcAft>
                <a:spcPts val="0"/>
              </a:spcAft>
              <a:buClr>
                <a:srgbClr val="F3F3F3"/>
              </a:buClr>
              <a:buSzPts val="600"/>
              <a:buFont typeface="Roboto"/>
              <a:buChar char="●"/>
            </a:pPr>
            <a:r>
              <a:rPr lang="sl" sz="1300">
                <a:solidFill>
                  <a:srgbClr val="F3F3F3"/>
                </a:solidFill>
              </a:rPr>
              <a:t>Tadej Rola​</a:t>
            </a:r>
            <a:endParaRPr sz="1300">
              <a:solidFill>
                <a:srgbClr val="F3F3F3"/>
              </a:solidFill>
            </a:endParaRPr>
          </a:p>
          <a:p>
            <a:pPr indent="-177800" lvl="0" marL="177800" rtl="0" algn="l">
              <a:spcBef>
                <a:spcPts val="0"/>
              </a:spcBef>
              <a:spcAft>
                <a:spcPts val="0"/>
              </a:spcAft>
              <a:buClr>
                <a:srgbClr val="F3F3F3"/>
              </a:buClr>
              <a:buSzPts val="600"/>
              <a:buFont typeface="Roboto"/>
              <a:buChar char="●"/>
            </a:pPr>
            <a:r>
              <a:rPr lang="sl" sz="1300">
                <a:solidFill>
                  <a:srgbClr val="F3F3F3"/>
                </a:solidFill>
              </a:rPr>
              <a:t>Semih Yoltan​</a:t>
            </a:r>
            <a:endParaRPr sz="1300">
              <a:solidFill>
                <a:srgbClr val="F3F3F3"/>
              </a:solidFill>
            </a:endParaRPr>
          </a:p>
          <a:p>
            <a:pPr indent="-177800" lvl="0" marL="177800" rtl="0" algn="l">
              <a:spcBef>
                <a:spcPts val="0"/>
              </a:spcBef>
              <a:spcAft>
                <a:spcPts val="0"/>
              </a:spcAft>
              <a:buClr>
                <a:srgbClr val="F3F3F3"/>
              </a:buClr>
              <a:buSzPts val="600"/>
              <a:buFont typeface="Roboto"/>
              <a:buChar char="●"/>
            </a:pPr>
            <a:r>
              <a:rPr lang="sl" sz="1300">
                <a:solidFill>
                  <a:srgbClr val="F3F3F3"/>
                </a:solidFill>
              </a:rPr>
              <a:t>Mantas Aušra​</a:t>
            </a:r>
            <a:endParaRPr sz="1300">
              <a:solidFill>
                <a:srgbClr val="F3F3F3"/>
              </a:solidFill>
            </a:endParaRPr>
          </a:p>
          <a:p>
            <a:pPr indent="-177800" lvl="0" marL="177800" rtl="0" algn="l">
              <a:spcBef>
                <a:spcPts val="0"/>
              </a:spcBef>
              <a:spcAft>
                <a:spcPts val="0"/>
              </a:spcAft>
              <a:buClr>
                <a:srgbClr val="F3F3F3"/>
              </a:buClr>
              <a:buSzPts val="600"/>
              <a:buFont typeface="Roboto"/>
              <a:buChar char="●"/>
            </a:pPr>
            <a:r>
              <a:rPr lang="sl" sz="1300">
                <a:solidFill>
                  <a:srgbClr val="F3F3F3"/>
                </a:solidFill>
              </a:rPr>
              <a:t>Omirzak Akniyet</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25" y="321800"/>
            <a:ext cx="8674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Conclusion</a:t>
            </a:r>
            <a:endParaRPr sz="1200"/>
          </a:p>
        </p:txBody>
      </p:sp>
      <p:sp>
        <p:nvSpPr>
          <p:cNvPr id="134" name="Google Shape;134;p24"/>
          <p:cNvSpPr txBox="1"/>
          <p:nvPr>
            <p:ph idx="4294967295" type="body"/>
          </p:nvPr>
        </p:nvSpPr>
        <p:spPr>
          <a:xfrm>
            <a:off x="392600" y="1556900"/>
            <a:ext cx="8205600" cy="30762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sl" sz="2400"/>
              <a:t>Goal to make project useful</a:t>
            </a:r>
            <a:endParaRPr sz="2400"/>
          </a:p>
          <a:p>
            <a:pPr indent="-381000" lvl="0" marL="457200" rtl="0" algn="l">
              <a:lnSpc>
                <a:spcPct val="150000"/>
              </a:lnSpc>
              <a:spcBef>
                <a:spcPts val="0"/>
              </a:spcBef>
              <a:spcAft>
                <a:spcPts val="0"/>
              </a:spcAft>
              <a:buSzPts val="2400"/>
              <a:buChar char="●"/>
            </a:pPr>
            <a:r>
              <a:rPr lang="sl" sz="2400"/>
              <a:t>Experience in software development management</a:t>
            </a:r>
            <a:endParaRPr sz="2400"/>
          </a:p>
          <a:p>
            <a:pPr indent="-381000" lvl="0" marL="457200" rtl="0" algn="l">
              <a:lnSpc>
                <a:spcPct val="150000"/>
              </a:lnSpc>
              <a:spcBef>
                <a:spcPts val="0"/>
              </a:spcBef>
              <a:spcAft>
                <a:spcPts val="0"/>
              </a:spcAft>
              <a:buSzPts val="2400"/>
              <a:buChar char="●"/>
            </a:pPr>
            <a:r>
              <a:rPr lang="sl" sz="2400"/>
              <a:t>Gained skills in UML modeling</a:t>
            </a:r>
            <a:endParaRPr sz="2400"/>
          </a:p>
          <a:p>
            <a:pPr indent="-381000" lvl="0" marL="457200" rtl="0" algn="l">
              <a:lnSpc>
                <a:spcPct val="150000"/>
              </a:lnSpc>
              <a:spcBef>
                <a:spcPts val="0"/>
              </a:spcBef>
              <a:spcAft>
                <a:spcPts val="0"/>
              </a:spcAft>
              <a:buSzPts val="2400"/>
              <a:buChar char="●"/>
            </a:pPr>
            <a:r>
              <a:rPr lang="sl" sz="2400"/>
              <a:t>Importance of teamwork</a:t>
            </a:r>
            <a:endParaRPr sz="2400"/>
          </a:p>
          <a:p>
            <a:pPr indent="0" lvl="0" marL="0" rtl="0" algn="l">
              <a:lnSpc>
                <a:spcPct val="100000"/>
              </a:lnSpc>
              <a:spcBef>
                <a:spcPts val="1600"/>
              </a:spcBef>
              <a:spcAft>
                <a:spcPts val="1600"/>
              </a:spcAft>
              <a:buNone/>
            </a:pPr>
            <a:r>
              <a:t/>
            </a:r>
            <a:endParaRPr sz="1600"/>
          </a:p>
        </p:txBody>
      </p:sp>
      <p:sp>
        <p:nvSpPr>
          <p:cNvPr id="135" name="Google Shape;135;p24"/>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4521400"/>
            <a:ext cx="17481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sl" sz="1800"/>
              <a:t>Productivity</a:t>
            </a:r>
            <a:endParaRPr sz="1800"/>
          </a:p>
        </p:txBody>
      </p:sp>
      <p:sp>
        <p:nvSpPr>
          <p:cNvPr id="141" name="Google Shape;141;p25"/>
          <p:cNvSpPr txBox="1"/>
          <p:nvPr>
            <p:ph idx="1" type="body"/>
          </p:nvPr>
        </p:nvSpPr>
        <p:spPr>
          <a:xfrm>
            <a:off x="7155775" y="4521400"/>
            <a:ext cx="13656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sl">
                <a:latin typeface="Roboto"/>
                <a:ea typeface="Roboto"/>
                <a:cs typeface="Roboto"/>
                <a:sym typeface="Roboto"/>
              </a:rPr>
              <a:t>Total time: 73h</a:t>
            </a:r>
            <a:endParaRPr>
              <a:latin typeface="Roboto"/>
              <a:ea typeface="Roboto"/>
              <a:cs typeface="Roboto"/>
              <a:sym typeface="Roboto"/>
            </a:endParaRPr>
          </a:p>
        </p:txBody>
      </p:sp>
      <p:sp>
        <p:nvSpPr>
          <p:cNvPr id="142" name="Google Shape;142;p25"/>
          <p:cNvSpPr txBox="1"/>
          <p:nvPr/>
        </p:nvSpPr>
        <p:spPr>
          <a:xfrm>
            <a:off x="8713025" y="4810200"/>
            <a:ext cx="3996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solidFill>
                  <a:srgbClr val="FFFFFF"/>
                </a:solidFill>
              </a:rPr>
              <a:t>10</a:t>
            </a:r>
            <a:endParaRPr>
              <a:solidFill>
                <a:srgbClr val="FFFFFF"/>
              </a:solidFill>
            </a:endParaRPr>
          </a:p>
        </p:txBody>
      </p:sp>
      <p:pic>
        <p:nvPicPr>
          <p:cNvPr id="143" name="Google Shape;143;p25"/>
          <p:cNvPicPr preferRelativeResize="0"/>
          <p:nvPr/>
        </p:nvPicPr>
        <p:blipFill>
          <a:blip r:embed="rId3">
            <a:alphaModFix/>
          </a:blip>
          <a:stretch>
            <a:fillRect/>
          </a:stretch>
        </p:blipFill>
        <p:spPr>
          <a:xfrm>
            <a:off x="414075" y="58450"/>
            <a:ext cx="8315839" cy="421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50" y="831175"/>
            <a:ext cx="70236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l" sz="4800"/>
              <a:t>End of presentation</a:t>
            </a:r>
            <a:endParaRPr sz="4800"/>
          </a:p>
        </p:txBody>
      </p:sp>
      <p:sp>
        <p:nvSpPr>
          <p:cNvPr id="149" name="Google Shape;149;p26"/>
          <p:cNvSpPr txBox="1"/>
          <p:nvPr>
            <p:ph idx="1" type="body"/>
          </p:nvPr>
        </p:nvSpPr>
        <p:spPr>
          <a:xfrm>
            <a:off x="311750" y="3743400"/>
            <a:ext cx="7023600" cy="94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sl" sz="1800"/>
              <a:t>Test our website here:</a:t>
            </a:r>
            <a:endParaRPr sz="1800"/>
          </a:p>
          <a:p>
            <a:pPr indent="0" lvl="0" marL="0" rtl="0" algn="l">
              <a:lnSpc>
                <a:spcPct val="100000"/>
              </a:lnSpc>
              <a:spcBef>
                <a:spcPts val="1600"/>
              </a:spcBef>
              <a:spcAft>
                <a:spcPts val="1600"/>
              </a:spcAft>
              <a:buNone/>
            </a:pPr>
            <a:r>
              <a:rPr lang="sl" sz="1800"/>
              <a:t>https://tadejrola.github.io/companyrates-client/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548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Introduction</a:t>
            </a:r>
            <a:endParaRPr/>
          </a:p>
          <a:p>
            <a:pPr indent="0" lvl="0" marL="0" rtl="0" algn="l">
              <a:spcBef>
                <a:spcPts val="0"/>
              </a:spcBef>
              <a:spcAft>
                <a:spcPts val="0"/>
              </a:spcAft>
              <a:buNone/>
            </a:pPr>
            <a:r>
              <a:t/>
            </a:r>
            <a:endParaRPr/>
          </a:p>
        </p:txBody>
      </p:sp>
      <p:sp>
        <p:nvSpPr>
          <p:cNvPr id="78" name="Google Shape;78;p16"/>
          <p:cNvSpPr txBox="1"/>
          <p:nvPr>
            <p:ph idx="2" type="body"/>
          </p:nvPr>
        </p:nvSpPr>
        <p:spPr>
          <a:xfrm>
            <a:off x="368800" y="1471175"/>
            <a:ext cx="8205600" cy="32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sl" sz="1600">
                <a:solidFill>
                  <a:srgbClr val="000000"/>
                </a:solidFill>
              </a:rPr>
              <a:t>System:</a:t>
            </a:r>
            <a:endParaRPr b="1" sz="1600">
              <a:solidFill>
                <a:srgbClr val="000000"/>
              </a:solidFill>
            </a:endParaRPr>
          </a:p>
          <a:p>
            <a:pPr indent="0" lvl="0" marL="0" rtl="0" algn="l">
              <a:lnSpc>
                <a:spcPct val="100000"/>
              </a:lnSpc>
              <a:spcBef>
                <a:spcPts val="1600"/>
              </a:spcBef>
              <a:spcAft>
                <a:spcPts val="0"/>
              </a:spcAft>
              <a:buNone/>
            </a:pPr>
            <a:r>
              <a:rPr lang="sl" sz="1600">
                <a:solidFill>
                  <a:srgbClr val="000000"/>
                </a:solidFill>
              </a:rPr>
              <a:t>Company Rates is a platform that allows its users to view information and share their feedback about registered companies and rate them. The main idea is to have information of various companies in one place, which could help a person who is looking for job or specific services.</a:t>
            </a:r>
            <a:endParaRPr sz="1600">
              <a:solidFill>
                <a:srgbClr val="000000"/>
              </a:solidFill>
            </a:endParaRPr>
          </a:p>
          <a:p>
            <a:pPr indent="0" lvl="0" marL="0" rtl="0" algn="l">
              <a:lnSpc>
                <a:spcPct val="100000"/>
              </a:lnSpc>
              <a:spcBef>
                <a:spcPts val="1600"/>
              </a:spcBef>
              <a:spcAft>
                <a:spcPts val="0"/>
              </a:spcAft>
              <a:buNone/>
            </a:pPr>
            <a:r>
              <a:rPr b="1" lang="sl" sz="1600">
                <a:solidFill>
                  <a:srgbClr val="000000"/>
                </a:solidFill>
              </a:rPr>
              <a:t>Chosen environment:</a:t>
            </a:r>
            <a:endParaRPr b="1"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sl" sz="1600">
                <a:solidFill>
                  <a:srgbClr val="000000"/>
                </a:solidFill>
              </a:rPr>
              <a:t>REST API runs on IIS server, hosted on Microsoft Azure cloud,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sl" sz="1600">
                <a:solidFill>
                  <a:srgbClr val="000000"/>
                </a:solidFill>
              </a:rPr>
              <a:t>Client runs on Github Pages,</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sl" sz="1600">
                <a:solidFill>
                  <a:srgbClr val="000000"/>
                </a:solidFill>
              </a:rPr>
              <a:t>Github Pages is static site hosting service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sl" sz="1600">
                <a:solidFill>
                  <a:srgbClr val="000000"/>
                </a:solidFill>
              </a:rPr>
              <a:t>Database Microsoft SQL Server is hosted on Microsoft Azure cloud </a:t>
            </a:r>
            <a:r>
              <a:rPr lang="sl" sz="1600">
                <a:solidFill>
                  <a:srgbClr val="000000"/>
                </a:solidFill>
              </a:rPr>
              <a:t>as well</a:t>
            </a:r>
            <a:r>
              <a:rPr lang="sl" sz="1600">
                <a:solidFill>
                  <a:srgbClr val="000000"/>
                </a:solidFill>
              </a:rPr>
              <a:t> </a:t>
            </a:r>
            <a:endParaRPr b="1" i="1" sz="1600">
              <a:solidFill>
                <a:srgbClr val="000000"/>
              </a:solidFill>
            </a:endParaRPr>
          </a:p>
          <a:p>
            <a:pPr indent="0" lvl="0" marL="0" rtl="0" algn="l">
              <a:lnSpc>
                <a:spcPct val="100000"/>
              </a:lnSpc>
              <a:spcBef>
                <a:spcPts val="1600"/>
              </a:spcBef>
              <a:spcAft>
                <a:spcPts val="1600"/>
              </a:spcAft>
              <a:buNone/>
            </a:pPr>
            <a:r>
              <a:t/>
            </a:r>
            <a:endParaRPr sz="1600">
              <a:solidFill>
                <a:srgbClr val="000000"/>
              </a:solidFill>
            </a:endParaRPr>
          </a:p>
        </p:txBody>
      </p:sp>
      <p:sp>
        <p:nvSpPr>
          <p:cNvPr id="79" name="Google Shape;79;p16"/>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461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sl" sz="3000">
                <a:solidFill>
                  <a:srgbClr val="FFFFFF"/>
                </a:solidFill>
                <a:latin typeface="Roboto"/>
                <a:ea typeface="Roboto"/>
                <a:cs typeface="Roboto"/>
                <a:sym typeface="Roboto"/>
              </a:rPr>
              <a:t>Requirements</a:t>
            </a:r>
            <a:endParaRPr sz="3000">
              <a:solidFill>
                <a:srgbClr val="FFFFFF"/>
              </a:solidFill>
              <a:latin typeface="Roboto"/>
              <a:ea typeface="Roboto"/>
              <a:cs typeface="Roboto"/>
              <a:sym typeface="Roboto"/>
            </a:endParaRPr>
          </a:p>
          <a:p>
            <a:pPr indent="0" lvl="0" marL="0" rtl="0" algn="l">
              <a:spcBef>
                <a:spcPts val="1600"/>
              </a:spcBef>
              <a:spcAft>
                <a:spcPts val="0"/>
              </a:spcAft>
              <a:buNone/>
            </a:pPr>
            <a:r>
              <a:t/>
            </a:r>
            <a:endParaRPr/>
          </a:p>
        </p:txBody>
      </p:sp>
      <p:sp>
        <p:nvSpPr>
          <p:cNvPr id="85" name="Google Shape;85;p17"/>
          <p:cNvSpPr txBox="1"/>
          <p:nvPr/>
        </p:nvSpPr>
        <p:spPr>
          <a:xfrm>
            <a:off x="524875" y="1685900"/>
            <a:ext cx="7856100" cy="3000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a:buChar char="●"/>
            </a:pPr>
            <a:r>
              <a:rPr lang="sl" sz="1800">
                <a:latin typeface="Merriweather"/>
                <a:ea typeface="Merriweather"/>
                <a:cs typeface="Merriweather"/>
                <a:sym typeface="Merriweather"/>
              </a:rPr>
              <a:t>REST API is implemented in C# programming language</a:t>
            </a:r>
            <a:endParaRPr sz="1800">
              <a:latin typeface="Merriweather"/>
              <a:ea typeface="Merriweather"/>
              <a:cs typeface="Merriweather"/>
              <a:sym typeface="Merriweather"/>
            </a:endParaRPr>
          </a:p>
          <a:p>
            <a:pPr indent="-342900" lvl="1" marL="914400" rtl="0" algn="l">
              <a:lnSpc>
                <a:spcPct val="115000"/>
              </a:lnSpc>
              <a:spcBef>
                <a:spcPts val="0"/>
              </a:spcBef>
              <a:spcAft>
                <a:spcPts val="0"/>
              </a:spcAft>
              <a:buSzPts val="1800"/>
              <a:buFont typeface="Merriweather"/>
              <a:buChar char="○"/>
            </a:pPr>
            <a:r>
              <a:rPr lang="sl" sz="1800">
                <a:latin typeface="Merriweather"/>
                <a:ea typeface="Merriweather"/>
                <a:cs typeface="Merriweather"/>
                <a:sym typeface="Merriweather"/>
              </a:rPr>
              <a:t>using .NET Web API framework</a:t>
            </a:r>
            <a:endParaRPr sz="18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Font typeface="Merriweather"/>
              <a:buChar char="●"/>
            </a:pPr>
            <a:r>
              <a:rPr lang="sl" sz="1800">
                <a:latin typeface="Merriweather"/>
                <a:ea typeface="Merriweather"/>
                <a:cs typeface="Merriweather"/>
                <a:sym typeface="Merriweather"/>
              </a:rPr>
              <a:t>ORM technology Entity Framework</a:t>
            </a:r>
            <a:endParaRPr sz="1800">
              <a:latin typeface="Merriweather"/>
              <a:ea typeface="Merriweather"/>
              <a:cs typeface="Merriweather"/>
              <a:sym typeface="Merriweather"/>
            </a:endParaRPr>
          </a:p>
          <a:p>
            <a:pPr indent="-342900" lvl="1" marL="914400" rtl="0" algn="l">
              <a:lnSpc>
                <a:spcPct val="115000"/>
              </a:lnSpc>
              <a:spcBef>
                <a:spcPts val="0"/>
              </a:spcBef>
              <a:spcAft>
                <a:spcPts val="0"/>
              </a:spcAft>
              <a:buSzPts val="1800"/>
              <a:buFont typeface="Merriweather"/>
              <a:buChar char="○"/>
            </a:pPr>
            <a:r>
              <a:rPr lang="sl" sz="1800">
                <a:latin typeface="Merriweather"/>
                <a:ea typeface="Merriweather"/>
                <a:cs typeface="Merriweather"/>
                <a:sym typeface="Merriweather"/>
              </a:rPr>
              <a:t>for queries, mapping classes to objects,...</a:t>
            </a:r>
            <a:endParaRPr sz="18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Font typeface="Merriweather"/>
              <a:buChar char="●"/>
            </a:pPr>
            <a:r>
              <a:rPr lang="sl" sz="1800">
                <a:latin typeface="Merriweather"/>
                <a:ea typeface="Merriweather"/>
                <a:cs typeface="Merriweather"/>
                <a:sym typeface="Merriweather"/>
              </a:rPr>
              <a:t>Database Microsoft SQL Server for data </a:t>
            </a:r>
            <a:r>
              <a:rPr lang="sl" sz="1800">
                <a:latin typeface="Merriweather"/>
                <a:ea typeface="Merriweather"/>
                <a:cs typeface="Merriweather"/>
                <a:sym typeface="Merriweather"/>
              </a:rPr>
              <a:t>persistence</a:t>
            </a:r>
            <a:endParaRPr sz="18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Font typeface="Merriweather"/>
              <a:buChar char="●"/>
            </a:pPr>
            <a:r>
              <a:rPr lang="sl" sz="1800">
                <a:latin typeface="Merriweather"/>
                <a:ea typeface="Merriweather"/>
                <a:cs typeface="Merriweather"/>
                <a:sym typeface="Merriweather"/>
              </a:rPr>
              <a:t>On client side, we use HTML, CSS (Bootstrap) and JavaScript (jQuery)</a:t>
            </a:r>
            <a:endParaRPr sz="18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Font typeface="Merriweather"/>
              <a:buChar char="●"/>
            </a:pPr>
            <a:r>
              <a:rPr lang="sl" sz="1800">
                <a:latin typeface="Merriweather"/>
                <a:ea typeface="Merriweather"/>
                <a:cs typeface="Merriweather"/>
                <a:sym typeface="Merriweather"/>
              </a:rPr>
              <a:t>IDEs used:</a:t>
            </a:r>
            <a:endParaRPr sz="1800">
              <a:latin typeface="Merriweather"/>
              <a:ea typeface="Merriweather"/>
              <a:cs typeface="Merriweather"/>
              <a:sym typeface="Merriweather"/>
            </a:endParaRPr>
          </a:p>
          <a:p>
            <a:pPr indent="-342900" lvl="1" marL="914400" rtl="0" algn="l">
              <a:lnSpc>
                <a:spcPct val="115000"/>
              </a:lnSpc>
              <a:spcBef>
                <a:spcPts val="0"/>
              </a:spcBef>
              <a:spcAft>
                <a:spcPts val="0"/>
              </a:spcAft>
              <a:buSzPts val="1800"/>
              <a:buFont typeface="Merriweather"/>
              <a:buChar char="○"/>
            </a:pPr>
            <a:r>
              <a:rPr b="1" lang="sl" sz="1800">
                <a:latin typeface="Merriweather"/>
                <a:ea typeface="Merriweather"/>
                <a:cs typeface="Merriweather"/>
                <a:sym typeface="Merriweather"/>
              </a:rPr>
              <a:t>Visual Studio 2017</a:t>
            </a:r>
            <a:r>
              <a:rPr lang="sl" sz="1800">
                <a:latin typeface="Merriweather"/>
                <a:ea typeface="Merriweather"/>
                <a:cs typeface="Merriweather"/>
                <a:sym typeface="Merriweather"/>
              </a:rPr>
              <a:t>: for REST API</a:t>
            </a:r>
            <a:endParaRPr sz="1800">
              <a:latin typeface="Merriweather"/>
              <a:ea typeface="Merriweather"/>
              <a:cs typeface="Merriweather"/>
              <a:sym typeface="Merriweather"/>
            </a:endParaRPr>
          </a:p>
          <a:p>
            <a:pPr indent="-342900" lvl="1" marL="914400" rtl="0" algn="l">
              <a:lnSpc>
                <a:spcPct val="115000"/>
              </a:lnSpc>
              <a:spcBef>
                <a:spcPts val="0"/>
              </a:spcBef>
              <a:spcAft>
                <a:spcPts val="0"/>
              </a:spcAft>
              <a:buSzPts val="1800"/>
              <a:buFont typeface="Merriweather"/>
              <a:buChar char="○"/>
            </a:pPr>
            <a:r>
              <a:rPr b="1" lang="sl" sz="1800">
                <a:latin typeface="Merriweather"/>
                <a:ea typeface="Merriweather"/>
                <a:cs typeface="Merriweather"/>
                <a:sym typeface="Merriweather"/>
              </a:rPr>
              <a:t>Visual Studio Code</a:t>
            </a:r>
            <a:r>
              <a:rPr lang="sl" sz="1800">
                <a:latin typeface="Merriweather"/>
                <a:ea typeface="Merriweather"/>
                <a:cs typeface="Merriweather"/>
                <a:sym typeface="Merriweather"/>
              </a:rPr>
              <a:t>: for CLIENT</a:t>
            </a:r>
            <a:endParaRPr sz="1800">
              <a:latin typeface="Merriweather"/>
              <a:ea typeface="Merriweather"/>
              <a:cs typeface="Merriweather"/>
              <a:sym typeface="Merriweather"/>
            </a:endParaRPr>
          </a:p>
        </p:txBody>
      </p:sp>
      <p:sp>
        <p:nvSpPr>
          <p:cNvPr id="86" name="Google Shape;86;p17"/>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4294967295" type="title"/>
          </p:nvPr>
        </p:nvSpPr>
        <p:spPr>
          <a:xfrm>
            <a:off x="2859900" y="92800"/>
            <a:ext cx="34242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Package Diagram</a:t>
            </a:r>
            <a:endParaRPr/>
          </a:p>
          <a:p>
            <a:pPr indent="0" lvl="0" marL="0" rtl="0" algn="l">
              <a:spcBef>
                <a:spcPts val="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932900" y="716500"/>
            <a:ext cx="7166199" cy="4273075"/>
          </a:xfrm>
          <a:prstGeom prst="rect">
            <a:avLst/>
          </a:prstGeom>
          <a:noFill/>
          <a:ln>
            <a:noFill/>
          </a:ln>
        </p:spPr>
      </p:pic>
      <p:sp>
        <p:nvSpPr>
          <p:cNvPr id="93" name="Google Shape;93;p18"/>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b="0" l="0" r="0" t="0"/>
          <a:stretch/>
        </p:blipFill>
        <p:spPr>
          <a:xfrm>
            <a:off x="1745422" y="959254"/>
            <a:ext cx="5426797" cy="4184251"/>
          </a:xfrm>
          <a:prstGeom prst="rect">
            <a:avLst/>
          </a:prstGeom>
          <a:noFill/>
          <a:ln>
            <a:noFill/>
          </a:ln>
        </p:spPr>
      </p:pic>
      <p:sp>
        <p:nvSpPr>
          <p:cNvPr id="99" name="Google Shape;99;p19"/>
          <p:cNvSpPr txBox="1"/>
          <p:nvPr>
            <p:ph type="title"/>
          </p:nvPr>
        </p:nvSpPr>
        <p:spPr>
          <a:xfrm>
            <a:off x="3546375" y="117075"/>
            <a:ext cx="1824900" cy="62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sl"/>
              <a:t>Use Cases</a:t>
            </a:r>
            <a:endParaRPr/>
          </a:p>
        </p:txBody>
      </p:sp>
      <p:sp>
        <p:nvSpPr>
          <p:cNvPr id="100" name="Google Shape;100;p19"/>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561394" y="0"/>
            <a:ext cx="4021200" cy="85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sl"/>
              <a:t>User Function Matrix</a:t>
            </a:r>
            <a:endParaRPr/>
          </a:p>
        </p:txBody>
      </p:sp>
      <p:pic>
        <p:nvPicPr>
          <p:cNvPr id="106" name="Google Shape;106;p20"/>
          <p:cNvPicPr preferRelativeResize="0"/>
          <p:nvPr/>
        </p:nvPicPr>
        <p:blipFill>
          <a:blip r:embed="rId3">
            <a:alphaModFix/>
          </a:blip>
          <a:stretch>
            <a:fillRect/>
          </a:stretch>
        </p:blipFill>
        <p:spPr>
          <a:xfrm>
            <a:off x="1425013" y="858600"/>
            <a:ext cx="6293966" cy="4266375"/>
          </a:xfrm>
          <a:prstGeom prst="rect">
            <a:avLst/>
          </a:prstGeom>
          <a:noFill/>
          <a:ln>
            <a:noFill/>
          </a:ln>
        </p:spPr>
      </p:pic>
      <p:sp>
        <p:nvSpPr>
          <p:cNvPr id="107" name="Google Shape;107;p20"/>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291650" y="119000"/>
            <a:ext cx="2669400" cy="62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sl"/>
              <a:t>Class Diagram</a:t>
            </a:r>
            <a:endParaRPr/>
          </a:p>
        </p:txBody>
      </p:sp>
      <p:pic>
        <p:nvPicPr>
          <p:cNvPr id="113" name="Google Shape;113;p21"/>
          <p:cNvPicPr preferRelativeResize="0"/>
          <p:nvPr/>
        </p:nvPicPr>
        <p:blipFill>
          <a:blip r:embed="rId3">
            <a:alphaModFix/>
          </a:blip>
          <a:stretch>
            <a:fillRect/>
          </a:stretch>
        </p:blipFill>
        <p:spPr>
          <a:xfrm>
            <a:off x="1218925" y="808150"/>
            <a:ext cx="6706143" cy="4335350"/>
          </a:xfrm>
          <a:prstGeom prst="rect">
            <a:avLst/>
          </a:prstGeom>
          <a:noFill/>
          <a:ln>
            <a:noFill/>
          </a:ln>
        </p:spPr>
      </p:pic>
      <p:sp>
        <p:nvSpPr>
          <p:cNvPr id="114" name="Google Shape;114;p21"/>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0" l="0" r="0" t="0"/>
          <a:stretch/>
        </p:blipFill>
        <p:spPr>
          <a:xfrm>
            <a:off x="1725496" y="789324"/>
            <a:ext cx="5503921" cy="4354169"/>
          </a:xfrm>
          <a:prstGeom prst="rect">
            <a:avLst/>
          </a:prstGeom>
          <a:noFill/>
          <a:ln>
            <a:noFill/>
          </a:ln>
        </p:spPr>
      </p:pic>
      <p:sp>
        <p:nvSpPr>
          <p:cNvPr id="120" name="Google Shape;120;p22"/>
          <p:cNvSpPr txBox="1"/>
          <p:nvPr>
            <p:ph type="title"/>
          </p:nvPr>
        </p:nvSpPr>
        <p:spPr>
          <a:xfrm>
            <a:off x="2815050" y="165625"/>
            <a:ext cx="3513900" cy="62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sl"/>
              <a:t>Database Structure</a:t>
            </a:r>
            <a:endParaRPr/>
          </a:p>
        </p:txBody>
      </p:sp>
      <p:sp>
        <p:nvSpPr>
          <p:cNvPr id="121" name="Google Shape;121;p22"/>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635950" y="257825"/>
            <a:ext cx="3872100" cy="62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sl"/>
              <a:t>Deployment Diagram</a:t>
            </a:r>
            <a:endParaRPr/>
          </a:p>
        </p:txBody>
      </p:sp>
      <p:sp>
        <p:nvSpPr>
          <p:cNvPr id="127" name="Google Shape;127;p23"/>
          <p:cNvSpPr txBox="1"/>
          <p:nvPr/>
        </p:nvSpPr>
        <p:spPr>
          <a:xfrm>
            <a:off x="8821950" y="4810200"/>
            <a:ext cx="290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l"/>
              <a:t>8</a:t>
            </a:r>
            <a:endParaRPr/>
          </a:p>
        </p:txBody>
      </p:sp>
      <p:pic>
        <p:nvPicPr>
          <p:cNvPr id="128" name="Google Shape;128;p23"/>
          <p:cNvPicPr preferRelativeResize="0"/>
          <p:nvPr/>
        </p:nvPicPr>
        <p:blipFill>
          <a:blip r:embed="rId3">
            <a:alphaModFix/>
          </a:blip>
          <a:stretch>
            <a:fillRect/>
          </a:stretch>
        </p:blipFill>
        <p:spPr>
          <a:xfrm>
            <a:off x="555300" y="1073201"/>
            <a:ext cx="8033401" cy="328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