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9" r:id="rId4"/>
    <p:sldId id="260" r:id="rId5"/>
    <p:sldId id="277" r:id="rId6"/>
    <p:sldId id="274" r:id="rId7"/>
    <p:sldId id="275" r:id="rId8"/>
    <p:sldId id="263" r:id="rId9"/>
    <p:sldId id="262" r:id="rId10"/>
    <p:sldId id="264" r:id="rId11"/>
    <p:sldId id="265" r:id="rId12"/>
    <p:sldId id="267" r:id="rId13"/>
    <p:sldId id="278" r:id="rId14"/>
    <p:sldId id="279" r:id="rId15"/>
    <p:sldId id="280" r:id="rId16"/>
    <p:sldId id="281" r:id="rId17"/>
    <p:sldId id="282" r:id="rId18"/>
    <p:sldId id="285" r:id="rId19"/>
    <p:sldId id="288" r:id="rId20"/>
    <p:sldId id="289" r:id="rId21"/>
    <p:sldId id="290" r:id="rId22"/>
    <p:sldId id="291" r:id="rId23"/>
    <p:sldId id="292" r:id="rId24"/>
    <p:sldId id="293" r:id="rId25"/>
    <p:sldId id="294" r:id="rId26"/>
    <p:sldId id="295" r:id="rId27"/>
    <p:sldId id="296" r:id="rId28"/>
    <p:sldId id="297" r:id="rId29"/>
    <p:sldId id="298" r:id="rId30"/>
    <p:sldId id="300" r:id="rId31"/>
    <p:sldId id="299" r:id="rId32"/>
    <p:sldId id="302" r:id="rId33"/>
    <p:sldId id="303" r:id="rId34"/>
    <p:sldId id="304" r:id="rId35"/>
    <p:sldId id="322" r:id="rId36"/>
    <p:sldId id="305" r:id="rId37"/>
    <p:sldId id="306" r:id="rId38"/>
    <p:sldId id="312" r:id="rId39"/>
    <p:sldId id="310" r:id="rId40"/>
    <p:sldId id="311" r:id="rId41"/>
    <p:sldId id="313" r:id="rId42"/>
    <p:sldId id="318" r:id="rId43"/>
    <p:sldId id="314" r:id="rId44"/>
    <p:sldId id="319" r:id="rId45"/>
    <p:sldId id="315" r:id="rId46"/>
    <p:sldId id="321" r:id="rId47"/>
    <p:sldId id="326" r:id="rId48"/>
    <p:sldId id="317" r:id="rId49"/>
    <p:sldId id="320" r:id="rId50"/>
    <p:sldId id="323" r:id="rId51"/>
    <p:sldId id="324" r:id="rId52"/>
    <p:sldId id="325" r:id="rId53"/>
    <p:sldId id="328" r:id="rId54"/>
    <p:sldId id="329" r:id="rId55"/>
    <p:sldId id="327" r:id="rId56"/>
    <p:sldId id="330" r:id="rId57"/>
    <p:sldId id="331" r:id="rId5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3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E23B1E0F-64C1-4473-A466-D9C4631C8F23}" type="datetimeFigureOut">
              <a:rPr lang="en-US" smtClean="0"/>
              <a:pPr/>
              <a:t>4/29/2008</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A39AF3BF-0708-4F05-AA1E-AF704AB20B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AF3BF-0708-4F05-AA1E-AF704AB20B2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FBEDE-1711-4B46-9D7A-3B172C3A341A}" type="datetimeFigureOut">
              <a:rPr lang="en-US" smtClean="0"/>
              <a:pPr/>
              <a:t>4/29/2008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FBEDE-1711-4B46-9D7A-3B172C3A341A}" type="datetimeFigureOut">
              <a:rPr lang="en-US" smtClean="0"/>
              <a:pPr/>
              <a:t>4/29/2008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FBEDE-1711-4B46-9D7A-3B172C3A341A}" type="datetimeFigureOut">
              <a:rPr lang="en-US" smtClean="0"/>
              <a:pPr/>
              <a:t>4/29/2008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FBEDE-1711-4B46-9D7A-3B172C3A341A}" type="datetimeFigureOut">
              <a:rPr lang="en-US" smtClean="0"/>
              <a:pPr/>
              <a:t>4/29/2008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FBEDE-1711-4B46-9D7A-3B172C3A341A}" type="datetimeFigureOut">
              <a:rPr lang="en-US" smtClean="0"/>
              <a:pPr/>
              <a:t>4/29/2008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FBEDE-1711-4B46-9D7A-3B172C3A341A}" type="datetimeFigureOut">
              <a:rPr lang="en-US" smtClean="0"/>
              <a:pPr/>
              <a:t>4/29/2008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FBEDE-1711-4B46-9D7A-3B172C3A341A}" type="datetimeFigureOut">
              <a:rPr lang="en-US" smtClean="0"/>
              <a:pPr/>
              <a:t>4/29/2008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FBEDE-1711-4B46-9D7A-3B172C3A341A}" type="datetimeFigureOut">
              <a:rPr lang="en-US" smtClean="0"/>
              <a:pPr/>
              <a:t>4/29/2008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FBEDE-1711-4B46-9D7A-3B172C3A341A}" type="datetimeFigureOut">
              <a:rPr lang="en-US" smtClean="0"/>
              <a:pPr/>
              <a:t>4/29/2008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FBEDE-1711-4B46-9D7A-3B172C3A341A}" type="datetimeFigureOut">
              <a:rPr lang="en-US" smtClean="0"/>
              <a:pPr/>
              <a:t>4/29/2008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FBEDE-1711-4B46-9D7A-3B172C3A341A}" type="datetimeFigureOut">
              <a:rPr lang="en-US" smtClean="0"/>
              <a:pPr/>
              <a:t>4/29/2008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CD2A9-19D7-409C-8E1F-CEC93147B7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FBEDE-1711-4B46-9D7A-3B172C3A341A}" type="datetimeFigureOut">
              <a:rPr lang="en-US" smtClean="0"/>
              <a:pPr/>
              <a:t>4/29/2008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CD2A9-19D7-409C-8E1F-CEC93147B7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Decision Trees in the Big Picture</a:t>
            </a:r>
            <a:endParaRPr lang="en-US" dirty="0"/>
          </a:p>
        </p:txBody>
      </p:sp>
      <p:sp>
        <p:nvSpPr>
          <p:cNvPr id="5" name="Content Placeholder 4"/>
          <p:cNvSpPr>
            <a:spLocks noGrp="1"/>
          </p:cNvSpPr>
          <p:nvPr>
            <p:ph idx="1"/>
          </p:nvPr>
        </p:nvSpPr>
        <p:spPr/>
        <p:txBody>
          <a:bodyPr/>
          <a:lstStyle/>
          <a:p>
            <a:r>
              <a:rPr lang="en-US" dirty="0" smtClean="0"/>
              <a:t>Classification (vs. Rule Pattern Discovery)</a:t>
            </a:r>
          </a:p>
          <a:p>
            <a:r>
              <a:rPr lang="en-US" dirty="0" smtClean="0"/>
              <a:t>Supervised Learning (vs. Unsupervised)</a:t>
            </a:r>
          </a:p>
          <a:p>
            <a:r>
              <a:rPr lang="en-US" dirty="0" smtClean="0"/>
              <a:t>Inductive</a:t>
            </a:r>
            <a:endParaRPr lang="en-US" dirty="0" smtClean="0"/>
          </a:p>
          <a:p>
            <a:r>
              <a:rPr lang="en-US" dirty="0" smtClean="0"/>
              <a:t>Generation (vs. Discrimination)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construct one?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graphicFrame>
        <p:nvGraphicFramePr>
          <p:cNvPr id="18" name="Content Placeholder 3"/>
          <p:cNvGraphicFramePr>
            <a:graphicFrameLocks/>
          </p:cNvGraphicFramePr>
          <p:nvPr/>
        </p:nvGraphicFramePr>
        <p:xfrm>
          <a:off x="457200" y="1219200"/>
          <a:ext cx="8229600" cy="247332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90525">
                <a:tc>
                  <a:txBody>
                    <a:bodyPr/>
                    <a:lstStyle/>
                    <a:p>
                      <a:pPr algn="l" fontAlgn="b"/>
                      <a:r>
                        <a:rPr lang="en-US" sz="2000" b="0" i="0" u="none" strike="noStrike" dirty="0" smtClean="0">
                          <a:solidFill>
                            <a:srgbClr val="000000"/>
                          </a:solidFill>
                          <a:latin typeface="Calibri"/>
                        </a:rPr>
                        <a:t>age=youth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kern="1200" dirty="0" smtClean="0">
                          <a:solidFill>
                            <a:srgbClr val="000000"/>
                          </a:solidFill>
                          <a:latin typeface="Calibri"/>
                          <a:ea typeface="+mn-ea"/>
                          <a:cs typeface="+mn-cs"/>
                        </a:rPr>
                        <a:t>college_</a:t>
                      </a:r>
                    </a:p>
                    <a:p>
                      <a:pPr algn="l" fontAlgn="b"/>
                      <a:r>
                        <a:rPr lang="en-US" sz="2000" b="0" i="0" u="none" strike="noStrike" kern="1200" dirty="0" smtClean="0">
                          <a:solidFill>
                            <a:srgbClr val="000000"/>
                          </a:solidFill>
                          <a:latin typeface="Calibri"/>
                          <a:ea typeface="+mn-ea"/>
                          <a:cs typeface="+mn-cs"/>
                        </a:rPr>
                        <a:t>educated</a:t>
                      </a:r>
                      <a:endParaRPr lang="en-US" sz="2000" b="0" i="0" u="none" strike="noStrike" kern="1200" dirty="0">
                        <a:solidFill>
                          <a:srgbClr val="000000"/>
                        </a:solidFill>
                        <a:latin typeface="Calibri"/>
                        <a:ea typeface="+mn-ea"/>
                        <a:cs typeface="+mn-cs"/>
                      </a:endParaRPr>
                    </a:p>
                  </a:txBody>
                  <a:tcPr marL="9525" marR="9525" marT="9525" marB="0" anchor="b"/>
                </a:tc>
                <a:tc>
                  <a:txBody>
                    <a:bodyPr/>
                    <a:lstStyle/>
                    <a:p>
                      <a:pPr algn="l" fontAlgn="b"/>
                      <a:r>
                        <a:rPr lang="en-US" sz="2000" b="0" i="0" u="none" strike="noStrike" dirty="0" smtClean="0">
                          <a:solidFill>
                            <a:srgbClr val="000000"/>
                          </a:solidFill>
                          <a:latin typeface="Calibri"/>
                        </a:rPr>
                        <a:t>support_ hillary</a:t>
                      </a:r>
                      <a:endParaRPr lang="en-US" sz="2000" b="0" i="0" u="none" strike="noStrike" dirty="0">
                        <a:solidFill>
                          <a:srgbClr val="000000"/>
                        </a:solidFill>
                        <a:latin typeface="Calibri"/>
                      </a:endParaRPr>
                    </a:p>
                  </a:txBody>
                  <a:tcPr marL="9525" marR="9525" marT="9525" marB="0" anchor="b">
                    <a:solidFill>
                      <a:srgbClr val="FF0000"/>
                    </a:solidFill>
                  </a:tcPr>
                </a:tc>
              </a:tr>
              <a:tr h="370840">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solidFill>
                      <a:srgbClr val="FF0000"/>
                    </a:solidFill>
                  </a:tcPr>
                </a:tc>
              </a:tr>
              <a:tr h="370840">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grpSp>
        <p:nvGrpSpPr>
          <p:cNvPr id="44" name="Group 43"/>
          <p:cNvGrpSpPr/>
          <p:nvPr/>
        </p:nvGrpSpPr>
        <p:grpSpPr>
          <a:xfrm>
            <a:off x="1371600" y="3886200"/>
            <a:ext cx="5448301" cy="2438400"/>
            <a:chOff x="1447800" y="2895600"/>
            <a:chExt cx="5448301" cy="2438400"/>
          </a:xfrm>
        </p:grpSpPr>
        <p:cxnSp>
          <p:nvCxnSpPr>
            <p:cNvPr id="45" name="Straight Connector 44"/>
            <p:cNvCxnSpPr/>
            <p:nvPr/>
          </p:nvCxnSpPr>
          <p:spPr>
            <a:xfrm rot="16200000" flipH="1">
              <a:off x="4191000" y="4000500"/>
              <a:ext cx="762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1" idx="5"/>
            </p:cNvCxnSpPr>
            <p:nvPr/>
          </p:nvCxnSpPr>
          <p:spPr>
            <a:xfrm rot="16200000" flipH="1">
              <a:off x="5664223" y="3111522"/>
              <a:ext cx="667311" cy="1796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1" idx="3"/>
              <a:endCxn id="48" idx="0"/>
            </p:cNvCxnSpPr>
            <p:nvPr/>
          </p:nvCxnSpPr>
          <p:spPr>
            <a:xfrm rot="5400000">
              <a:off x="2736267" y="3187722"/>
              <a:ext cx="743511" cy="172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447800" y="4419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51" name="Oval 50"/>
            <p:cNvSpPr/>
            <p:nvPr/>
          </p:nvSpPr>
          <p:spPr>
            <a:xfrm>
              <a:off x="3733800" y="2895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52" name="Rectangle 51"/>
            <p:cNvSpPr/>
            <p:nvPr/>
          </p:nvSpPr>
          <p:spPr>
            <a:xfrm>
              <a:off x="2590800" y="3886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youth</a:t>
              </a:r>
              <a:endParaRPr lang="en-US" sz="2400" dirty="0">
                <a:solidFill>
                  <a:schemeClr val="tx1"/>
                </a:solidFill>
              </a:endParaRPr>
            </a:p>
          </p:txBody>
        </p:sp>
        <p:sp>
          <p:nvSpPr>
            <p:cNvPr id="53" name="Rectangle 52"/>
            <p:cNvSpPr/>
            <p:nvPr/>
          </p:nvSpPr>
          <p:spPr>
            <a:xfrm>
              <a:off x="3810000" y="41148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54" name="Rectangle 53"/>
            <p:cNvSpPr/>
            <p:nvPr/>
          </p:nvSpPr>
          <p:spPr>
            <a:xfrm>
              <a:off x="5715000" y="3962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construct one?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graphicFrame>
        <p:nvGraphicFramePr>
          <p:cNvPr id="15" name="Content Placeholder 3"/>
          <p:cNvGraphicFramePr>
            <a:graphicFrameLocks/>
          </p:cNvGraphicFramePr>
          <p:nvPr/>
        </p:nvGraphicFramePr>
        <p:xfrm>
          <a:off x="533400" y="1295400"/>
          <a:ext cx="8229600" cy="210248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p>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 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bl>
          </a:graphicData>
        </a:graphic>
      </p:graphicFrame>
      <p:grpSp>
        <p:nvGrpSpPr>
          <p:cNvPr id="46" name="Group 45"/>
          <p:cNvGrpSpPr/>
          <p:nvPr/>
        </p:nvGrpSpPr>
        <p:grpSpPr>
          <a:xfrm>
            <a:off x="1371600" y="3429000"/>
            <a:ext cx="5448301" cy="2819401"/>
            <a:chOff x="1371600" y="3429000"/>
            <a:chExt cx="5448301" cy="2819401"/>
          </a:xfrm>
        </p:grpSpPr>
        <p:grpSp>
          <p:nvGrpSpPr>
            <p:cNvPr id="17" name="Group 16"/>
            <p:cNvGrpSpPr/>
            <p:nvPr/>
          </p:nvGrpSpPr>
          <p:grpSpPr>
            <a:xfrm>
              <a:off x="1371600" y="3429000"/>
              <a:ext cx="5448301" cy="2819401"/>
              <a:chOff x="1447800" y="2895600"/>
              <a:chExt cx="5448301" cy="2819401"/>
            </a:xfrm>
          </p:grpSpPr>
          <p:cxnSp>
            <p:nvCxnSpPr>
              <p:cNvPr id="22" name="Straight Connector 21"/>
              <p:cNvCxnSpPr>
                <a:endCxn id="27" idx="0"/>
              </p:cNvCxnSpPr>
              <p:nvPr/>
            </p:nvCxnSpPr>
            <p:spPr>
              <a:xfrm rot="16200000" flipH="1">
                <a:off x="4191000" y="4000500"/>
                <a:ext cx="762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9" idx="5"/>
              </p:cNvCxnSpPr>
              <p:nvPr/>
            </p:nvCxnSpPr>
            <p:spPr>
              <a:xfrm rot="16200000" flipH="1">
                <a:off x="5664223" y="3111522"/>
                <a:ext cx="667311" cy="1796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3"/>
                <a:endCxn id="26" idx="0"/>
              </p:cNvCxnSpPr>
              <p:nvPr/>
            </p:nvCxnSpPr>
            <p:spPr>
              <a:xfrm rot="5400000">
                <a:off x="2736267" y="3187722"/>
                <a:ext cx="743511" cy="172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447800" y="4419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27" name="Oval 26"/>
              <p:cNvSpPr/>
              <p:nvPr/>
            </p:nvSpPr>
            <p:spPr>
              <a:xfrm>
                <a:off x="3810000" y="4419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29" name="Oval 28"/>
              <p:cNvSpPr/>
              <p:nvPr/>
            </p:nvSpPr>
            <p:spPr>
              <a:xfrm>
                <a:off x="3733800" y="2895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1" name="Rectangle 30"/>
              <p:cNvSpPr/>
              <p:nvPr/>
            </p:nvSpPr>
            <p:spPr>
              <a:xfrm>
                <a:off x="2590800" y="3886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2" name="Rectangle 31"/>
              <p:cNvSpPr/>
              <p:nvPr/>
            </p:nvSpPr>
            <p:spPr>
              <a:xfrm>
                <a:off x="3810000" y="41148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34" name="Rectangle 33"/>
              <p:cNvSpPr/>
              <p:nvPr/>
            </p:nvSpPr>
            <p:spPr>
              <a:xfrm>
                <a:off x="5715000" y="3962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cxnSp>
            <p:nvCxnSpPr>
              <p:cNvPr id="38" name="Straight Connector 37"/>
              <p:cNvCxnSpPr>
                <a:stCxn id="27" idx="3"/>
              </p:cNvCxnSpPr>
              <p:nvPr/>
            </p:nvCxnSpPr>
            <p:spPr>
              <a:xfrm rot="5400000">
                <a:off x="3517316" y="5187973"/>
                <a:ext cx="514913" cy="539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528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40" name="Straight Connector 39"/>
            <p:cNvCxnSpPr>
              <a:stCxn id="27" idx="5"/>
            </p:cNvCxnSpPr>
            <p:nvPr/>
          </p:nvCxnSpPr>
          <p:spPr>
            <a:xfrm rot="16200000" flipH="1">
              <a:off x="5073673" y="5759472"/>
              <a:ext cx="514911" cy="462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9530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grpSp>
        <p:nvGrpSpPr>
          <p:cNvPr id="4" name="Group 17"/>
          <p:cNvGrpSpPr/>
          <p:nvPr/>
        </p:nvGrpSpPr>
        <p:grpSpPr>
          <a:xfrm>
            <a:off x="1219200" y="2514600"/>
            <a:ext cx="5410201" cy="3657600"/>
            <a:chOff x="1371600" y="3429000"/>
            <a:chExt cx="5410201" cy="3657600"/>
          </a:xfrm>
        </p:grpSpPr>
        <p:grpSp>
          <p:nvGrpSpPr>
            <p:cNvPr id="5" name="Group 16"/>
            <p:cNvGrpSpPr/>
            <p:nvPr/>
          </p:nvGrpSpPr>
          <p:grpSpPr>
            <a:xfrm>
              <a:off x="1371600" y="3429000"/>
              <a:ext cx="5410201" cy="3657600"/>
              <a:chOff x="1447800" y="2895600"/>
              <a:chExt cx="5410201" cy="3657600"/>
            </a:xfrm>
          </p:grpSpPr>
          <p:cxnSp>
            <p:nvCxnSpPr>
              <p:cNvPr id="27" name="Straight Connector 26"/>
              <p:cNvCxnSpPr>
                <a:endCxn id="32" idx="0"/>
              </p:cNvCxnSpPr>
              <p:nvPr/>
            </p:nvCxnSpPr>
            <p:spPr>
              <a:xfrm rot="16200000" flipH="1">
                <a:off x="4191000" y="4000500"/>
                <a:ext cx="762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p:cNvCxnSpPr>
              <p:nvPr/>
            </p:nvCxnSpPr>
            <p:spPr>
              <a:xfrm rot="16200000" flipH="1">
                <a:off x="5645173" y="3130572"/>
                <a:ext cx="667311" cy="1758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736267" y="3187722"/>
                <a:ext cx="743511" cy="172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7800" y="4419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3810000" y="4419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733800" y="2895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2590800" y="3886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810000" y="41148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38" name="Rectangle 37"/>
              <p:cNvSpPr/>
              <p:nvPr/>
            </p:nvSpPr>
            <p:spPr>
              <a:xfrm>
                <a:off x="5715000" y="3962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cxnSp>
            <p:nvCxnSpPr>
              <p:cNvPr id="39" name="Straight Connector 38"/>
              <p:cNvCxnSpPr>
                <a:stCxn id="32" idx="3"/>
              </p:cNvCxnSpPr>
              <p:nvPr/>
            </p:nvCxnSpPr>
            <p:spPr>
              <a:xfrm rot="5400000">
                <a:off x="3631616" y="52260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43200" y="56388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sp>
          <p:nvSpPr>
            <p:cNvPr id="23" name="Rectangle 22"/>
            <p:cNvSpPr/>
            <p:nvPr/>
          </p:nvSpPr>
          <p:spPr>
            <a:xfrm>
              <a:off x="33528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24" name="Straight Connector 23"/>
            <p:cNvCxnSpPr>
              <a:stCxn id="32" idx="5"/>
            </p:cNvCxnSpPr>
            <p:nvPr/>
          </p:nvCxnSpPr>
          <p:spPr>
            <a:xfrm rot="16200000" flipH="1">
              <a:off x="4921273" y="5911872"/>
              <a:ext cx="438711" cy="81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768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graphicFrame>
        <p:nvGraphicFramePr>
          <p:cNvPr id="41" name="Content Placeholder 3"/>
          <p:cNvGraphicFramePr>
            <a:graphicFrameLocks/>
          </p:cNvGraphicFramePr>
          <p:nvPr/>
        </p:nvGraphicFramePr>
        <p:xfrm>
          <a:off x="533400" y="228600"/>
          <a:ext cx="8229600" cy="210248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p>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r>
              <a:tr h="370840">
                <a:tc>
                  <a:txBody>
                    <a:bodyPr/>
                    <a:lstStyle/>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solidFill>
                      <a:srgbClr val="00B050"/>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grpSp>
        <p:nvGrpSpPr>
          <p:cNvPr id="4" name="Group 17"/>
          <p:cNvGrpSpPr/>
          <p:nvPr/>
        </p:nvGrpSpPr>
        <p:grpSpPr>
          <a:xfrm>
            <a:off x="1219200" y="2514600"/>
            <a:ext cx="5410201" cy="3657600"/>
            <a:chOff x="1371600" y="3429000"/>
            <a:chExt cx="5410201" cy="3657600"/>
          </a:xfrm>
        </p:grpSpPr>
        <p:grpSp>
          <p:nvGrpSpPr>
            <p:cNvPr id="5" name="Group 16"/>
            <p:cNvGrpSpPr/>
            <p:nvPr/>
          </p:nvGrpSpPr>
          <p:grpSpPr>
            <a:xfrm>
              <a:off x="1371600" y="3429000"/>
              <a:ext cx="5410201" cy="3657600"/>
              <a:chOff x="1447800" y="2895600"/>
              <a:chExt cx="5410201" cy="3657600"/>
            </a:xfrm>
          </p:grpSpPr>
          <p:cxnSp>
            <p:nvCxnSpPr>
              <p:cNvPr id="27" name="Straight Connector 26"/>
              <p:cNvCxnSpPr>
                <a:endCxn id="32" idx="0"/>
              </p:cNvCxnSpPr>
              <p:nvPr/>
            </p:nvCxnSpPr>
            <p:spPr>
              <a:xfrm rot="16200000" flipH="1">
                <a:off x="4191000" y="4000500"/>
                <a:ext cx="762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p:cNvCxnSpPr>
              <p:nvPr/>
            </p:nvCxnSpPr>
            <p:spPr>
              <a:xfrm rot="16200000" flipH="1">
                <a:off x="5645173" y="3130572"/>
                <a:ext cx="667311" cy="1758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736267" y="3187722"/>
                <a:ext cx="743511" cy="172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7800" y="4419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3810000" y="4419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733800" y="2895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2590800" y="3886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810000" y="41148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38" name="Rectangle 37"/>
              <p:cNvSpPr/>
              <p:nvPr/>
            </p:nvSpPr>
            <p:spPr>
              <a:xfrm>
                <a:off x="5715000" y="3962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cxnSp>
            <p:nvCxnSpPr>
              <p:cNvPr id="39" name="Straight Connector 38"/>
              <p:cNvCxnSpPr>
                <a:stCxn id="32" idx="3"/>
              </p:cNvCxnSpPr>
              <p:nvPr/>
            </p:nvCxnSpPr>
            <p:spPr>
              <a:xfrm rot="5400000">
                <a:off x="3631616" y="52260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43200" y="56388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sp>
          <p:nvSpPr>
            <p:cNvPr id="23" name="Rectangle 22"/>
            <p:cNvSpPr/>
            <p:nvPr/>
          </p:nvSpPr>
          <p:spPr>
            <a:xfrm>
              <a:off x="33528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24" name="Straight Connector 23"/>
            <p:cNvCxnSpPr>
              <a:stCxn id="32" idx="5"/>
              <a:endCxn id="47" idx="0"/>
            </p:cNvCxnSpPr>
            <p:nvPr/>
          </p:nvCxnSpPr>
          <p:spPr>
            <a:xfrm rot="16200000" flipH="1">
              <a:off x="4921273" y="5911872"/>
              <a:ext cx="438711" cy="81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768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graphicFrame>
        <p:nvGraphicFramePr>
          <p:cNvPr id="41" name="Content Placeholder 3"/>
          <p:cNvGraphicFramePr>
            <a:graphicFrameLocks/>
          </p:cNvGraphicFramePr>
          <p:nvPr/>
        </p:nvGraphicFramePr>
        <p:xfrm>
          <a:off x="533400" y="228600"/>
          <a:ext cx="8229600" cy="210248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p>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r>
            </a:tbl>
          </a:graphicData>
        </a:graphic>
      </p:graphicFrame>
      <p:sp>
        <p:nvSpPr>
          <p:cNvPr id="47" name="Oval 46"/>
          <p:cNvSpPr/>
          <p:nvPr/>
        </p:nvSpPr>
        <p:spPr>
          <a:xfrm>
            <a:off x="4191000" y="5257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5" name="Straight Connector 54"/>
          <p:cNvCxnSpPr/>
          <p:nvPr/>
        </p:nvCxnSpPr>
        <p:spPr>
          <a:xfrm rot="5400000">
            <a:off x="4088815" y="6121985"/>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5486400" y="6172200"/>
            <a:ext cx="45720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0386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61" name="Rectangle 60"/>
          <p:cNvSpPr/>
          <p:nvPr/>
        </p:nvSpPr>
        <p:spPr>
          <a:xfrm>
            <a:off x="54102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16200000" flipH="1">
            <a:off x="3473473" y="4387872"/>
            <a:ext cx="438711"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3"/>
          <p:cNvGraphicFramePr>
            <a:graphicFrameLocks/>
          </p:cNvGraphicFramePr>
          <p:nvPr/>
        </p:nvGraphicFramePr>
        <p:xfrm>
          <a:off x="533400" y="0"/>
          <a:ext cx="8229600" cy="173164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p>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grpSp>
        <p:nvGrpSpPr>
          <p:cNvPr id="2" name="Group 92"/>
          <p:cNvGrpSpPr/>
          <p:nvPr/>
        </p:nvGrpSpPr>
        <p:grpSpPr>
          <a:xfrm>
            <a:off x="304800" y="1981200"/>
            <a:ext cx="6400801" cy="3962400"/>
            <a:chOff x="304800" y="2514600"/>
            <a:chExt cx="6400801" cy="3962400"/>
          </a:xfrm>
        </p:grpSpPr>
        <p:grpSp>
          <p:nvGrpSpPr>
            <p:cNvPr id="4" name="Group 90"/>
            <p:cNvGrpSpPr/>
            <p:nvPr/>
          </p:nvGrpSpPr>
          <p:grpSpPr>
            <a:xfrm>
              <a:off x="304800" y="2514600"/>
              <a:ext cx="6400801" cy="3962400"/>
              <a:chOff x="304800" y="2514600"/>
              <a:chExt cx="6400801" cy="3962400"/>
            </a:xfrm>
          </p:grpSpPr>
          <p:cxnSp>
            <p:nvCxnSpPr>
              <p:cNvPr id="27" name="Straight Connector 26"/>
              <p:cNvCxnSpPr>
                <a:stCxn id="35" idx="4"/>
              </p:cNvCxnSpPr>
              <p:nvPr/>
            </p:nvCxnSpPr>
            <p:spPr>
              <a:xfrm rot="5400000">
                <a:off x="3295650" y="3105150"/>
                <a:ext cx="68580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p:cNvCxnSpPr>
              <p:nvPr/>
            </p:nvCxnSpPr>
            <p:spPr>
              <a:xfrm rot="16200000" flipH="1">
                <a:off x="5416573" y="2749572"/>
                <a:ext cx="743511" cy="1834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012367" y="2387622"/>
                <a:ext cx="819711" cy="2634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p:cNvCxnSpPr>
              <p:nvPr/>
            </p:nvCxnSpPr>
            <p:spPr>
              <a:xfrm rot="5400000">
                <a:off x="1955216" y="49212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192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3528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3048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2856147" y="6039643"/>
                <a:ext cx="362511" cy="512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670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endCxn id="61" idx="2"/>
              </p:cNvCxnSpPr>
              <p:nvPr/>
            </p:nvCxnSpPr>
            <p:spPr>
              <a:xfrm rot="16200000" flipH="1">
                <a:off x="4324350" y="6191250"/>
                <a:ext cx="2286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1910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92" name="Rectangle 91"/>
            <p:cNvSpPr/>
            <p:nvPr/>
          </p:nvSpPr>
          <p:spPr>
            <a:xfrm>
              <a:off x="54102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94" name="Oval 93"/>
          <p:cNvSpPr/>
          <p:nvPr/>
        </p:nvSpPr>
        <p:spPr>
          <a:xfrm>
            <a:off x="19812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16200000" flipH="1">
            <a:off x="3473473" y="4387872"/>
            <a:ext cx="438711"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3"/>
          <p:cNvGraphicFramePr>
            <a:graphicFrameLocks/>
          </p:cNvGraphicFramePr>
          <p:nvPr/>
        </p:nvGraphicFramePr>
        <p:xfrm>
          <a:off x="533400" y="0"/>
          <a:ext cx="8229600" cy="173164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p>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r>
            </a:tbl>
          </a:graphicData>
        </a:graphic>
      </p:graphicFrame>
      <p:grpSp>
        <p:nvGrpSpPr>
          <p:cNvPr id="2" name="Group 92"/>
          <p:cNvGrpSpPr/>
          <p:nvPr/>
        </p:nvGrpSpPr>
        <p:grpSpPr>
          <a:xfrm>
            <a:off x="304800" y="1981200"/>
            <a:ext cx="6400801" cy="3962400"/>
            <a:chOff x="304800" y="2514600"/>
            <a:chExt cx="6400801" cy="3962400"/>
          </a:xfrm>
        </p:grpSpPr>
        <p:grpSp>
          <p:nvGrpSpPr>
            <p:cNvPr id="4" name="Group 90"/>
            <p:cNvGrpSpPr/>
            <p:nvPr/>
          </p:nvGrpSpPr>
          <p:grpSpPr>
            <a:xfrm>
              <a:off x="304800" y="2514600"/>
              <a:ext cx="6400801" cy="3962400"/>
              <a:chOff x="304800" y="2514600"/>
              <a:chExt cx="6400801" cy="3962400"/>
            </a:xfrm>
          </p:grpSpPr>
          <p:cxnSp>
            <p:nvCxnSpPr>
              <p:cNvPr id="27" name="Straight Connector 26"/>
              <p:cNvCxnSpPr>
                <a:stCxn id="35" idx="4"/>
              </p:cNvCxnSpPr>
              <p:nvPr/>
            </p:nvCxnSpPr>
            <p:spPr>
              <a:xfrm rot="5400000">
                <a:off x="3295650" y="3105150"/>
                <a:ext cx="68580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p:cNvCxnSpPr>
              <p:nvPr/>
            </p:nvCxnSpPr>
            <p:spPr>
              <a:xfrm rot="16200000" flipH="1">
                <a:off x="5416573" y="2749572"/>
                <a:ext cx="743511" cy="1834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012367" y="2387622"/>
                <a:ext cx="819711" cy="2634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p:cNvCxnSpPr>
              <p:nvPr/>
            </p:nvCxnSpPr>
            <p:spPr>
              <a:xfrm rot="5400000">
                <a:off x="1955216" y="49212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192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3528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3048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2856147" y="6039643"/>
                <a:ext cx="362511" cy="512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670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endCxn id="61" idx="2"/>
              </p:cNvCxnSpPr>
              <p:nvPr/>
            </p:nvCxnSpPr>
            <p:spPr>
              <a:xfrm rot="16200000" flipH="1">
                <a:off x="4324350" y="6191250"/>
                <a:ext cx="2286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1910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92" name="Rectangle 91"/>
            <p:cNvSpPr/>
            <p:nvPr/>
          </p:nvSpPr>
          <p:spPr>
            <a:xfrm>
              <a:off x="54102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94" name="Oval 93"/>
          <p:cNvSpPr/>
          <p:nvPr/>
        </p:nvSpPr>
        <p:spPr>
          <a:xfrm>
            <a:off x="19812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36576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16200000" flipH="1">
            <a:off x="3473473" y="4387872"/>
            <a:ext cx="438711"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2"/>
          <p:cNvGrpSpPr/>
          <p:nvPr/>
        </p:nvGrpSpPr>
        <p:grpSpPr>
          <a:xfrm>
            <a:off x="304800" y="2514600"/>
            <a:ext cx="6705601" cy="3429000"/>
            <a:chOff x="304800" y="3048000"/>
            <a:chExt cx="6705601" cy="3429000"/>
          </a:xfrm>
        </p:grpSpPr>
        <p:grpSp>
          <p:nvGrpSpPr>
            <p:cNvPr id="4" name="Group 90"/>
            <p:cNvGrpSpPr/>
            <p:nvPr/>
          </p:nvGrpSpPr>
          <p:grpSpPr>
            <a:xfrm>
              <a:off x="304800" y="3048000"/>
              <a:ext cx="6705601" cy="3429000"/>
              <a:chOff x="304800" y="3048000"/>
              <a:chExt cx="6705601" cy="3429000"/>
            </a:xfrm>
          </p:grpSpPr>
          <p:cxnSp>
            <p:nvCxnSpPr>
              <p:cNvPr id="27" name="Straight Connector 26"/>
              <p:cNvCxnSpPr>
                <a:stCxn id="35" idx="4"/>
                <a:endCxn id="32" idx="0"/>
              </p:cNvCxnSpPr>
              <p:nvPr/>
            </p:nvCxnSpPr>
            <p:spPr>
              <a:xfrm rot="5400000">
                <a:off x="3695700" y="3200400"/>
                <a:ext cx="152400" cy="167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p:cNvCxnSpPr>
              <p:nvPr/>
            </p:nvCxnSpPr>
            <p:spPr>
              <a:xfrm rot="16200000" flipH="1">
                <a:off x="5721373" y="3282972"/>
                <a:ext cx="743511" cy="1834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431467" y="2501922"/>
                <a:ext cx="286311" cy="2939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810000" y="30480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2514600" y="3505200"/>
                <a:ext cx="914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733800" y="41148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p:cNvCxnSpPr>
              <p:nvPr/>
            </p:nvCxnSpPr>
            <p:spPr>
              <a:xfrm rot="5400000">
                <a:off x="1955216" y="49212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192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3528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3048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2856147" y="6039643"/>
                <a:ext cx="362511" cy="512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670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endCxn id="61" idx="2"/>
              </p:cNvCxnSpPr>
              <p:nvPr/>
            </p:nvCxnSpPr>
            <p:spPr>
              <a:xfrm rot="16200000" flipH="1">
                <a:off x="4324350" y="6191250"/>
                <a:ext cx="2286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1910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92" name="Rectangle 91"/>
            <p:cNvSpPr/>
            <p:nvPr/>
          </p:nvSpPr>
          <p:spPr>
            <a:xfrm>
              <a:off x="5562600" y="40386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94" name="Oval 93"/>
          <p:cNvSpPr/>
          <p:nvPr/>
        </p:nvSpPr>
        <p:spPr>
          <a:xfrm>
            <a:off x="19812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36576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aphicFrame>
        <p:nvGraphicFramePr>
          <p:cNvPr id="30" name="Content Placeholder 3"/>
          <p:cNvGraphicFramePr>
            <a:graphicFrameLocks/>
          </p:cNvGraphicFramePr>
          <p:nvPr/>
        </p:nvGraphicFramePr>
        <p:xfrm>
          <a:off x="533400" y="0"/>
          <a:ext cx="8229600" cy="247332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 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16200000" flipH="1">
            <a:off x="3473473" y="4387872"/>
            <a:ext cx="438711"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2"/>
          <p:cNvGrpSpPr/>
          <p:nvPr/>
        </p:nvGrpSpPr>
        <p:grpSpPr>
          <a:xfrm>
            <a:off x="304800" y="2514600"/>
            <a:ext cx="6477001" cy="3429000"/>
            <a:chOff x="304800" y="3048000"/>
            <a:chExt cx="6477001" cy="3429000"/>
          </a:xfrm>
        </p:grpSpPr>
        <p:grpSp>
          <p:nvGrpSpPr>
            <p:cNvPr id="4" name="Group 90"/>
            <p:cNvGrpSpPr/>
            <p:nvPr/>
          </p:nvGrpSpPr>
          <p:grpSpPr>
            <a:xfrm>
              <a:off x="304800" y="3048000"/>
              <a:ext cx="6477001" cy="3429000"/>
              <a:chOff x="304800" y="3048000"/>
              <a:chExt cx="6477001" cy="3429000"/>
            </a:xfrm>
          </p:grpSpPr>
          <p:cxnSp>
            <p:nvCxnSpPr>
              <p:cNvPr id="27" name="Straight Connector 26"/>
              <p:cNvCxnSpPr>
                <a:stCxn id="35" idx="4"/>
                <a:endCxn id="32" idx="0"/>
              </p:cNvCxnSpPr>
              <p:nvPr/>
            </p:nvCxnSpPr>
            <p:spPr>
              <a:xfrm rot="5400000">
                <a:off x="3695700" y="3200400"/>
                <a:ext cx="152400" cy="167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873773" y="3130572"/>
                <a:ext cx="210111" cy="1605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431467" y="2501922"/>
                <a:ext cx="286311" cy="2939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810000" y="30480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2514600" y="3505200"/>
                <a:ext cx="990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733800" y="41148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p:cNvCxnSpPr>
              <p:nvPr/>
            </p:nvCxnSpPr>
            <p:spPr>
              <a:xfrm rot="5400000">
                <a:off x="1955216" y="49212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192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3528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3048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2856147" y="6039643"/>
                <a:ext cx="362511" cy="512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670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endCxn id="61" idx="2"/>
              </p:cNvCxnSpPr>
              <p:nvPr/>
            </p:nvCxnSpPr>
            <p:spPr>
              <a:xfrm rot="16200000" flipH="1">
                <a:off x="4324350" y="6191250"/>
                <a:ext cx="2286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1910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92" name="Rectangle 91"/>
            <p:cNvSpPr/>
            <p:nvPr/>
          </p:nvSpPr>
          <p:spPr>
            <a:xfrm>
              <a:off x="5562600" y="35814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94" name="Oval 93"/>
          <p:cNvSpPr/>
          <p:nvPr/>
        </p:nvSpPr>
        <p:spPr>
          <a:xfrm>
            <a:off x="19812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36576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aphicFrame>
        <p:nvGraphicFramePr>
          <p:cNvPr id="30" name="Content Placeholder 3"/>
          <p:cNvGraphicFramePr>
            <a:graphicFrameLocks/>
          </p:cNvGraphicFramePr>
          <p:nvPr/>
        </p:nvGraphicFramePr>
        <p:xfrm>
          <a:off x="533400" y="0"/>
          <a:ext cx="8229600" cy="247332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 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34" name="Oval 33"/>
          <p:cNvSpPr/>
          <p:nvPr/>
        </p:nvSpPr>
        <p:spPr>
          <a:xfrm>
            <a:off x="5943600" y="35052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p:cNvCxnSpPr>
          <p:nvPr/>
        </p:nvCxnSpPr>
        <p:spPr>
          <a:xfrm rot="5400000">
            <a:off x="5770796" y="4382294"/>
            <a:ext cx="514913"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366210" y="42939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715000" y="4495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315200" y="4495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16200000" flipH="1">
            <a:off x="3473473" y="4387872"/>
            <a:ext cx="438711"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2"/>
          <p:cNvGrpSpPr/>
          <p:nvPr/>
        </p:nvGrpSpPr>
        <p:grpSpPr>
          <a:xfrm>
            <a:off x="304800" y="1981200"/>
            <a:ext cx="6858001" cy="3962400"/>
            <a:chOff x="304800" y="2514600"/>
            <a:chExt cx="6858001" cy="3962400"/>
          </a:xfrm>
        </p:grpSpPr>
        <p:grpSp>
          <p:nvGrpSpPr>
            <p:cNvPr id="4" name="Group 90"/>
            <p:cNvGrpSpPr/>
            <p:nvPr/>
          </p:nvGrpSpPr>
          <p:grpSpPr>
            <a:xfrm>
              <a:off x="304800" y="2514600"/>
              <a:ext cx="6858001" cy="3962400"/>
              <a:chOff x="304800" y="2514600"/>
              <a:chExt cx="6858001" cy="3962400"/>
            </a:xfrm>
          </p:grpSpPr>
          <p:cxnSp>
            <p:nvCxnSpPr>
              <p:cNvPr id="27" name="Straight Connector 26"/>
              <p:cNvCxnSpPr>
                <a:stCxn id="35" idx="4"/>
              </p:cNvCxnSpPr>
              <p:nvPr/>
            </p:nvCxnSpPr>
            <p:spPr>
              <a:xfrm rot="5400000">
                <a:off x="3295650" y="3105150"/>
                <a:ext cx="68580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721373" y="2444772"/>
                <a:ext cx="591111" cy="229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012367" y="2387622"/>
                <a:ext cx="819711" cy="2634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p:cNvCxnSpPr>
              <p:nvPr/>
            </p:nvCxnSpPr>
            <p:spPr>
              <a:xfrm rot="5400000">
                <a:off x="1955216" y="49212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192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3528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3048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2856147" y="6039643"/>
                <a:ext cx="362511" cy="512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670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endCxn id="61" idx="2"/>
              </p:cNvCxnSpPr>
              <p:nvPr/>
            </p:nvCxnSpPr>
            <p:spPr>
              <a:xfrm rot="16200000" flipH="1">
                <a:off x="4324350" y="6191250"/>
                <a:ext cx="2286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1910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92" name="Rectangle 91"/>
            <p:cNvSpPr/>
            <p:nvPr/>
          </p:nvSpPr>
          <p:spPr>
            <a:xfrm>
              <a:off x="54102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94" name="Oval 93"/>
          <p:cNvSpPr/>
          <p:nvPr/>
        </p:nvSpPr>
        <p:spPr>
          <a:xfrm>
            <a:off x="19812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36576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324600" y="3352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151797" y="4077493"/>
            <a:ext cx="362511" cy="47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747210" y="4141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6962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aphicFrame>
        <p:nvGraphicFramePr>
          <p:cNvPr id="38" name="Content Placeholder 3"/>
          <p:cNvGraphicFramePr>
            <a:graphicFrameLocks/>
          </p:cNvGraphicFramePr>
          <p:nvPr/>
        </p:nvGraphicFramePr>
        <p:xfrm>
          <a:off x="533400" y="0"/>
          <a:ext cx="8229600" cy="173164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medium</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51" name="Oval 50"/>
          <p:cNvSpPr/>
          <p:nvPr/>
        </p:nvSpPr>
        <p:spPr>
          <a:xfrm>
            <a:off x="5257800" y="4495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p:cNvCxnSpPr>
          <p:nvPr/>
        </p:nvCxnSpPr>
        <p:spPr>
          <a:xfrm rot="5400000">
            <a:off x="5046896" y="5410994"/>
            <a:ext cx="591113"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029200" y="5410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p:cNvCxnSpPr>
          <p:nvPr/>
        </p:nvCxnSpPr>
        <p:spPr>
          <a:xfrm rot="5400000">
            <a:off x="5867399" y="5638801"/>
            <a:ext cx="45720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55626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p:cNvCxnSpPr>
          <p:nvPr/>
        </p:nvCxnSpPr>
        <p:spPr>
          <a:xfrm rot="16200000" flipH="1">
            <a:off x="6668293" y="5296692"/>
            <a:ext cx="591113" cy="550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102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16200000" flipH="1">
            <a:off x="3473473" y="4387872"/>
            <a:ext cx="438711"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2"/>
          <p:cNvGrpSpPr/>
          <p:nvPr/>
        </p:nvGrpSpPr>
        <p:grpSpPr>
          <a:xfrm>
            <a:off x="304800" y="1981200"/>
            <a:ext cx="6858001" cy="3962400"/>
            <a:chOff x="304800" y="2514600"/>
            <a:chExt cx="6858001" cy="3962400"/>
          </a:xfrm>
        </p:grpSpPr>
        <p:grpSp>
          <p:nvGrpSpPr>
            <p:cNvPr id="4" name="Group 90"/>
            <p:cNvGrpSpPr/>
            <p:nvPr/>
          </p:nvGrpSpPr>
          <p:grpSpPr>
            <a:xfrm>
              <a:off x="304800" y="2514600"/>
              <a:ext cx="6858001" cy="3962400"/>
              <a:chOff x="304800" y="2514600"/>
              <a:chExt cx="6858001" cy="3962400"/>
            </a:xfrm>
          </p:grpSpPr>
          <p:cxnSp>
            <p:nvCxnSpPr>
              <p:cNvPr id="27" name="Straight Connector 26"/>
              <p:cNvCxnSpPr>
                <a:stCxn id="35" idx="4"/>
              </p:cNvCxnSpPr>
              <p:nvPr/>
            </p:nvCxnSpPr>
            <p:spPr>
              <a:xfrm rot="5400000">
                <a:off x="3295650" y="3105150"/>
                <a:ext cx="68580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721373" y="2444772"/>
                <a:ext cx="591111" cy="229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012367" y="2387622"/>
                <a:ext cx="819711" cy="2634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p:cNvCxnSpPr>
              <p:nvPr/>
            </p:nvCxnSpPr>
            <p:spPr>
              <a:xfrm rot="5400000">
                <a:off x="1955216" y="4921273"/>
                <a:ext cx="438713" cy="386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192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3528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3048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2856147" y="6039643"/>
                <a:ext cx="362511" cy="512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67000" y="6172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endCxn id="61" idx="2"/>
              </p:cNvCxnSpPr>
              <p:nvPr/>
            </p:nvCxnSpPr>
            <p:spPr>
              <a:xfrm rot="16200000" flipH="1">
                <a:off x="4324350" y="6191250"/>
                <a:ext cx="2286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1910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92" name="Rectangle 91"/>
            <p:cNvSpPr/>
            <p:nvPr/>
          </p:nvSpPr>
          <p:spPr>
            <a:xfrm>
              <a:off x="54102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94" name="Oval 93"/>
          <p:cNvSpPr/>
          <p:nvPr/>
        </p:nvSpPr>
        <p:spPr>
          <a:xfrm>
            <a:off x="19812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36576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324600" y="3352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151797" y="4077493"/>
            <a:ext cx="362511" cy="47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747210" y="4141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6962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aphicFrame>
        <p:nvGraphicFramePr>
          <p:cNvPr id="38" name="Content Placeholder 3"/>
          <p:cNvGraphicFramePr>
            <a:graphicFrameLocks/>
          </p:cNvGraphicFramePr>
          <p:nvPr/>
        </p:nvGraphicFramePr>
        <p:xfrm>
          <a:off x="533400" y="0"/>
          <a:ext cx="8229600" cy="173164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medium</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51" name="Oval 50"/>
          <p:cNvSpPr/>
          <p:nvPr/>
        </p:nvSpPr>
        <p:spPr>
          <a:xfrm>
            <a:off x="5257800" y="4495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p:cNvCxnSpPr>
          <p:nvPr/>
        </p:nvCxnSpPr>
        <p:spPr>
          <a:xfrm rot="5400000">
            <a:off x="5046896" y="5410994"/>
            <a:ext cx="591113"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029200" y="5410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p:cNvCxnSpPr>
          <p:nvPr/>
        </p:nvCxnSpPr>
        <p:spPr>
          <a:xfrm rot="5400000">
            <a:off x="5867399" y="5638801"/>
            <a:ext cx="45720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55626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p:cNvCxnSpPr>
          <p:nvPr/>
        </p:nvCxnSpPr>
        <p:spPr>
          <a:xfrm rot="16200000" flipH="1">
            <a:off x="6668293" y="5296692"/>
            <a:ext cx="591113" cy="550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102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0" name="TextBox 39"/>
          <p:cNvSpPr txBox="1"/>
          <p:nvPr/>
        </p:nvSpPr>
        <p:spPr>
          <a:xfrm>
            <a:off x="228600" y="2209800"/>
            <a:ext cx="2438400" cy="646331"/>
          </a:xfrm>
          <a:prstGeom prst="rect">
            <a:avLst/>
          </a:prstGeom>
          <a:solidFill>
            <a:srgbClr val="FFFF00"/>
          </a:solidFill>
        </p:spPr>
        <p:txBody>
          <a:bodyPr wrap="square" rtlCol="0">
            <a:spAutoFit/>
          </a:bodyPr>
          <a:lstStyle/>
          <a:p>
            <a:r>
              <a:rPr lang="en-US" dirty="0" smtClean="0"/>
              <a:t>No low-income college-educated seniors…</a:t>
            </a:r>
            <a:endParaRPr lang="en-US" dirty="0"/>
          </a:p>
        </p:txBody>
      </p:sp>
      <p:cxnSp>
        <p:nvCxnSpPr>
          <p:cNvPr id="46" name="Straight Arrow Connector 45"/>
          <p:cNvCxnSpPr>
            <a:stCxn id="40" idx="0"/>
          </p:cNvCxnSpPr>
          <p:nvPr/>
        </p:nvCxnSpPr>
        <p:spPr>
          <a:xfrm rot="5400000" flipH="1" flipV="1">
            <a:off x="1752600" y="1447800"/>
            <a:ext cx="457200" cy="10668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a:t>
            </a:r>
            <a:endParaRPr lang="en-US" dirty="0"/>
          </a:p>
        </p:txBody>
      </p:sp>
      <p:graphicFrame>
        <p:nvGraphicFramePr>
          <p:cNvPr id="4" name="Content Placeholder 3"/>
          <p:cNvGraphicFramePr>
            <a:graphicFrameLocks noGrp="1"/>
          </p:cNvGraphicFramePr>
          <p:nvPr>
            <p:ph idx="1"/>
          </p:nvPr>
        </p:nvGraphicFramePr>
        <p:xfrm>
          <a:off x="533400" y="838200"/>
          <a:ext cx="8229600" cy="581088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youth</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0840">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673373" y="4279316"/>
            <a:ext cx="438711" cy="299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90"/>
          <p:cNvGrpSpPr/>
          <p:nvPr/>
        </p:nvGrpSpPr>
        <p:grpSpPr>
          <a:xfrm>
            <a:off x="0" y="1828800"/>
            <a:ext cx="7162801" cy="4114800"/>
            <a:chOff x="0" y="2514600"/>
            <a:chExt cx="7162801" cy="4114800"/>
          </a:xfrm>
        </p:grpSpPr>
        <p:cxnSp>
          <p:nvCxnSpPr>
            <p:cNvPr id="27" name="Straight Connector 26"/>
            <p:cNvCxnSpPr>
              <a:stCxn id="35" idx="4"/>
              <a:endCxn id="32" idx="0"/>
            </p:cNvCxnSpPr>
            <p:nvPr/>
          </p:nvCxnSpPr>
          <p:spPr>
            <a:xfrm rot="5400000">
              <a:off x="3048000" y="2857500"/>
              <a:ext cx="685800" cy="1828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645173" y="2520972"/>
              <a:ext cx="743511" cy="229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1859967" y="2235222"/>
              <a:ext cx="819711" cy="2939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16764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250367" y="4673622"/>
              <a:ext cx="438711" cy="882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86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2954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514600" y="5105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408347" y="5887243"/>
              <a:ext cx="5149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3716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39244" y="6132746"/>
              <a:ext cx="514911" cy="478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638800" y="2819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3810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20574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324600" y="3352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151797" y="4077493"/>
            <a:ext cx="362511" cy="47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747210" y="4141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6962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aphicFrame>
        <p:nvGraphicFramePr>
          <p:cNvPr id="38" name="Content Placeholder 3"/>
          <p:cNvGraphicFramePr>
            <a:graphicFrameLocks/>
          </p:cNvGraphicFramePr>
          <p:nvPr/>
        </p:nvGraphicFramePr>
        <p:xfrm>
          <a:off x="533400" y="0"/>
          <a:ext cx="8229600" cy="173164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medium</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51" name="Oval 50"/>
          <p:cNvSpPr/>
          <p:nvPr/>
        </p:nvSpPr>
        <p:spPr>
          <a:xfrm>
            <a:off x="5257800" y="4495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5125243"/>
            <a:ext cx="6673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029200" y="5410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p:cNvCxnSpPr>
          <p:nvPr/>
        </p:nvCxnSpPr>
        <p:spPr>
          <a:xfrm rot="5400000">
            <a:off x="5867399" y="5638801"/>
            <a:ext cx="45720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55626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p:cNvCxnSpPr>
          <p:nvPr/>
        </p:nvCxnSpPr>
        <p:spPr>
          <a:xfrm rot="16200000" flipH="1">
            <a:off x="6668293" y="5296692"/>
            <a:ext cx="591113" cy="550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102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0" name="TextBox 39"/>
          <p:cNvSpPr txBox="1"/>
          <p:nvPr/>
        </p:nvSpPr>
        <p:spPr>
          <a:xfrm>
            <a:off x="228600" y="2209800"/>
            <a:ext cx="2438400" cy="646331"/>
          </a:xfrm>
          <a:prstGeom prst="rect">
            <a:avLst/>
          </a:prstGeom>
          <a:solidFill>
            <a:srgbClr val="FFFF00"/>
          </a:solidFill>
        </p:spPr>
        <p:txBody>
          <a:bodyPr wrap="square" rtlCol="0">
            <a:spAutoFit/>
          </a:bodyPr>
          <a:lstStyle/>
          <a:p>
            <a:r>
              <a:rPr lang="en-US" dirty="0" smtClean="0"/>
              <a:t>No low-income college-educated seniors…</a:t>
            </a:r>
            <a:endParaRPr lang="en-US" dirty="0"/>
          </a:p>
        </p:txBody>
      </p:sp>
      <p:cxnSp>
        <p:nvCxnSpPr>
          <p:cNvPr id="46" name="Straight Arrow Connector 45"/>
          <p:cNvCxnSpPr>
            <a:stCxn id="40" idx="0"/>
          </p:cNvCxnSpPr>
          <p:nvPr/>
        </p:nvCxnSpPr>
        <p:spPr>
          <a:xfrm rot="5400000" flipH="1" flipV="1">
            <a:off x="1752600" y="1447800"/>
            <a:ext cx="457200" cy="10668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37338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819400" y="5638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cxnSp>
        <p:nvCxnSpPr>
          <p:cNvPr id="90" name="Elbow Connector 89"/>
          <p:cNvCxnSpPr>
            <a:endCxn id="49" idx="6"/>
          </p:cNvCxnSpPr>
          <p:nvPr/>
        </p:nvCxnSpPr>
        <p:spPr>
          <a:xfrm rot="5400000">
            <a:off x="4572000" y="2514600"/>
            <a:ext cx="4648200" cy="3124200"/>
          </a:xfrm>
          <a:prstGeom prst="bentConnector2">
            <a:avLst/>
          </a:prstGeom>
          <a:ln w="762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467600" y="2895600"/>
            <a:ext cx="1676400" cy="369332"/>
          </a:xfrm>
          <a:prstGeom prst="rect">
            <a:avLst/>
          </a:prstGeom>
          <a:solidFill>
            <a:srgbClr val="FFFF00"/>
          </a:solidFill>
        </p:spPr>
        <p:txBody>
          <a:bodyPr wrap="square" rtlCol="0">
            <a:spAutoFit/>
          </a:bodyPr>
          <a:lstStyle/>
          <a:p>
            <a:r>
              <a:rPr lang="en-US" dirty="0" smtClean="0"/>
              <a:t>“Majority Vote”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673373" y="4279316"/>
            <a:ext cx="438711" cy="299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0" y="1828800"/>
            <a:ext cx="7162801" cy="4114800"/>
            <a:chOff x="0" y="2514600"/>
            <a:chExt cx="7162801" cy="4114800"/>
          </a:xfrm>
        </p:grpSpPr>
        <p:cxnSp>
          <p:nvCxnSpPr>
            <p:cNvPr id="27" name="Straight Connector 26"/>
            <p:cNvCxnSpPr>
              <a:stCxn id="35" idx="4"/>
              <a:endCxn id="32" idx="0"/>
            </p:cNvCxnSpPr>
            <p:nvPr/>
          </p:nvCxnSpPr>
          <p:spPr>
            <a:xfrm rot="5400000">
              <a:off x="3048000" y="2857500"/>
              <a:ext cx="685800" cy="1828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645173" y="2520972"/>
              <a:ext cx="743511" cy="229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1859967" y="2235222"/>
              <a:ext cx="819711" cy="2939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16764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250367" y="4673622"/>
              <a:ext cx="438711" cy="882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86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2954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514600" y="5105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408347" y="5887243"/>
              <a:ext cx="5149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3716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39244" y="6132746"/>
              <a:ext cx="514911" cy="478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638800" y="2819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3810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20574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324600" y="3352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151797" y="4077493"/>
            <a:ext cx="362511" cy="47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747210" y="4141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6962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aphicFrame>
        <p:nvGraphicFramePr>
          <p:cNvPr id="38" name="Content Placeholder 3"/>
          <p:cNvGraphicFramePr>
            <a:graphicFrameLocks/>
          </p:cNvGraphicFramePr>
          <p:nvPr/>
        </p:nvGraphicFramePr>
        <p:xfrm>
          <a:off x="533400" y="0"/>
          <a:ext cx="8229600" cy="98996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p>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medium</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51" name="Oval 50"/>
          <p:cNvSpPr/>
          <p:nvPr/>
        </p:nvSpPr>
        <p:spPr>
          <a:xfrm>
            <a:off x="5257800" y="4495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5125243"/>
            <a:ext cx="6673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029200" y="5410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p:cNvCxnSpPr>
          <p:nvPr/>
        </p:nvCxnSpPr>
        <p:spPr>
          <a:xfrm rot="5400000">
            <a:off x="5867399" y="5638801"/>
            <a:ext cx="45720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55626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p:cNvCxnSpPr>
          <p:nvPr/>
        </p:nvCxnSpPr>
        <p:spPr>
          <a:xfrm rot="16200000" flipH="1">
            <a:off x="6668293" y="5296692"/>
            <a:ext cx="591113" cy="550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102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7338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819400" y="5638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673373" y="4279316"/>
            <a:ext cx="438711" cy="299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0" y="1828800"/>
            <a:ext cx="7162801" cy="4114800"/>
            <a:chOff x="0" y="2514600"/>
            <a:chExt cx="7162801" cy="4114800"/>
          </a:xfrm>
        </p:grpSpPr>
        <p:cxnSp>
          <p:nvCxnSpPr>
            <p:cNvPr id="27" name="Straight Connector 26"/>
            <p:cNvCxnSpPr>
              <a:stCxn id="35" idx="4"/>
              <a:endCxn id="32" idx="0"/>
            </p:cNvCxnSpPr>
            <p:nvPr/>
          </p:nvCxnSpPr>
          <p:spPr>
            <a:xfrm rot="5400000">
              <a:off x="3048000" y="2857500"/>
              <a:ext cx="685800" cy="1828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645173" y="2520972"/>
              <a:ext cx="743511" cy="229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1859967" y="2235222"/>
              <a:ext cx="819711" cy="2939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16764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250367" y="4673622"/>
              <a:ext cx="438711" cy="882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86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2954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514600" y="5105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408347" y="5887243"/>
              <a:ext cx="5149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3716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39244" y="6132746"/>
              <a:ext cx="514911" cy="478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638800" y="2819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3810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20574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324600" y="3352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151797" y="4077493"/>
            <a:ext cx="362511" cy="47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747210" y="4141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6962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aphicFrame>
        <p:nvGraphicFramePr>
          <p:cNvPr id="38" name="Content Placeholder 3"/>
          <p:cNvGraphicFramePr>
            <a:graphicFrameLocks/>
          </p:cNvGraphicFramePr>
          <p:nvPr/>
        </p:nvGraphicFramePr>
        <p:xfrm>
          <a:off x="533400" y="0"/>
          <a:ext cx="8229600" cy="98996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p>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medium</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51" name="Oval 50"/>
          <p:cNvSpPr/>
          <p:nvPr/>
        </p:nvSpPr>
        <p:spPr>
          <a:xfrm>
            <a:off x="5257800" y="4495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5125243"/>
            <a:ext cx="6673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029200" y="5410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16200000" flipH="1">
            <a:off x="5848350" y="5657850"/>
            <a:ext cx="5334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55626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p:cNvCxnSpPr>
          <p:nvPr/>
        </p:nvCxnSpPr>
        <p:spPr>
          <a:xfrm rot="16200000" flipH="1">
            <a:off x="6668293" y="5296692"/>
            <a:ext cx="591113" cy="550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102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7338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819400" y="5638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3340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673373" y="4279316"/>
            <a:ext cx="438711" cy="299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0" y="1828800"/>
            <a:ext cx="7162801" cy="4114800"/>
            <a:chOff x="0" y="2514600"/>
            <a:chExt cx="7162801" cy="4114800"/>
          </a:xfrm>
        </p:grpSpPr>
        <p:cxnSp>
          <p:nvCxnSpPr>
            <p:cNvPr id="27" name="Straight Connector 26"/>
            <p:cNvCxnSpPr>
              <a:stCxn id="35" idx="4"/>
              <a:endCxn id="32" idx="0"/>
            </p:cNvCxnSpPr>
            <p:nvPr/>
          </p:nvCxnSpPr>
          <p:spPr>
            <a:xfrm rot="5400000">
              <a:off x="3048000" y="2857500"/>
              <a:ext cx="685800" cy="1828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645173" y="2520972"/>
              <a:ext cx="743511" cy="229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1859967" y="2235222"/>
              <a:ext cx="819711" cy="2939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0" y="4114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16764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828800" y="3581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048000" y="3657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250367" y="4673622"/>
              <a:ext cx="438711" cy="882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8600" y="5334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295400" y="5029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514600" y="5105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5334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408347" y="5887243"/>
              <a:ext cx="5149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371600" y="6248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39244" y="6132746"/>
              <a:ext cx="514911" cy="478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638800" y="2819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3810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2057400" y="5943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324600" y="3352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151797" y="4077493"/>
            <a:ext cx="362511" cy="47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747210" y="4141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696200" y="4267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257800" y="4495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5125243"/>
            <a:ext cx="667311" cy="969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029200" y="54102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16200000" flipH="1">
            <a:off x="5848350" y="5657850"/>
            <a:ext cx="5334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55626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p:cNvCxnSpPr>
          <p:nvPr/>
        </p:nvCxnSpPr>
        <p:spPr>
          <a:xfrm rot="16200000" flipH="1">
            <a:off x="6668293" y="5296692"/>
            <a:ext cx="591113" cy="550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102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7338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819400" y="5638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334000" y="5943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graphicFrame>
        <p:nvGraphicFramePr>
          <p:cNvPr id="46" name="Content Placeholder 3"/>
          <p:cNvGraphicFramePr>
            <a:graphicFrameLocks/>
          </p:cNvGraphicFramePr>
          <p:nvPr/>
        </p:nvGraphicFramePr>
        <p:xfrm>
          <a:off x="533400" y="0"/>
          <a:ext cx="8229600" cy="136080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income=high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940073" y="3250616"/>
            <a:ext cx="362511" cy="756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152400" y="1524000"/>
            <a:ext cx="6858001" cy="3276600"/>
            <a:chOff x="152400" y="2514600"/>
            <a:chExt cx="6858001" cy="3276600"/>
          </a:xfrm>
        </p:grpSpPr>
        <p:cxnSp>
          <p:nvCxnSpPr>
            <p:cNvPr id="27" name="Straight Connector 26"/>
            <p:cNvCxnSpPr>
              <a:stCxn id="35" idx="4"/>
              <a:endCxn id="32" idx="0"/>
            </p:cNvCxnSpPr>
            <p:nvPr/>
          </p:nvCxnSpPr>
          <p:spPr>
            <a:xfrm rot="5400000">
              <a:off x="3505200" y="2857500"/>
              <a:ext cx="2286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797573" y="2368572"/>
              <a:ext cx="2863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164767" y="2082822"/>
              <a:ext cx="362511" cy="2787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2400" y="3657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3657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905000" y="33528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200400" y="34290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517067" y="3873522"/>
              <a:ext cx="286311" cy="1415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2400" y="4724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524000" y="4495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7432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48006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370247" y="5010943"/>
              <a:ext cx="2101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447800" y="5638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01144" y="5256446"/>
              <a:ext cx="210111" cy="859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410200" y="2362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1676400" y="4800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172200" y="2590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075597" y="3391693"/>
            <a:ext cx="362511"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594810" y="3379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43600" y="34290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543800" y="35052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257800" y="3733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3982243"/>
            <a:ext cx="2863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5720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5400000">
            <a:off x="5886450" y="4591050"/>
            <a:ext cx="1524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334000" y="46482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a:endCxn id="45" idx="0"/>
          </p:cNvCxnSpPr>
          <p:nvPr/>
        </p:nvCxnSpPr>
        <p:spPr>
          <a:xfrm rot="16200000" flipH="1">
            <a:off x="6954043" y="4248942"/>
            <a:ext cx="286311" cy="817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629400" y="45720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3528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667000" y="4724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0292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graphicFrame>
        <p:nvGraphicFramePr>
          <p:cNvPr id="46" name="Content Placeholder 3"/>
          <p:cNvGraphicFramePr>
            <a:graphicFrameLocks/>
          </p:cNvGraphicFramePr>
          <p:nvPr/>
        </p:nvGraphicFramePr>
        <p:xfrm>
          <a:off x="533400" y="0"/>
          <a:ext cx="8229600" cy="136080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income=high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45" name="Oval 44"/>
          <p:cNvSpPr/>
          <p:nvPr/>
        </p:nvSpPr>
        <p:spPr>
          <a:xfrm>
            <a:off x="6705600" y="4800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cxnSp>
        <p:nvCxnSpPr>
          <p:cNvPr id="114" name="Straight Connector 113"/>
          <p:cNvCxnSpPr>
            <a:stCxn id="45" idx="5"/>
          </p:cNvCxnSpPr>
          <p:nvPr/>
        </p:nvCxnSpPr>
        <p:spPr>
          <a:xfrm rot="16200000" flipH="1">
            <a:off x="7969273" y="5683272"/>
            <a:ext cx="514913" cy="3105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45" idx="3"/>
          </p:cNvCxnSpPr>
          <p:nvPr/>
        </p:nvCxnSpPr>
        <p:spPr>
          <a:xfrm rot="5400000">
            <a:off x="6603417" y="5759472"/>
            <a:ext cx="514911" cy="158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553200" y="5791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121" name="Rectangle 120"/>
          <p:cNvSpPr/>
          <p:nvPr/>
        </p:nvSpPr>
        <p:spPr>
          <a:xfrm>
            <a:off x="8001000" y="57150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940073" y="3250616"/>
            <a:ext cx="362511" cy="756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152400" y="1524000"/>
            <a:ext cx="6858001" cy="3276600"/>
            <a:chOff x="152400" y="2514600"/>
            <a:chExt cx="6858001" cy="3276600"/>
          </a:xfrm>
        </p:grpSpPr>
        <p:cxnSp>
          <p:nvCxnSpPr>
            <p:cNvPr id="27" name="Straight Connector 26"/>
            <p:cNvCxnSpPr>
              <a:stCxn id="35" idx="4"/>
              <a:endCxn id="32" idx="0"/>
            </p:cNvCxnSpPr>
            <p:nvPr/>
          </p:nvCxnSpPr>
          <p:spPr>
            <a:xfrm rot="5400000">
              <a:off x="3505200" y="2857500"/>
              <a:ext cx="2286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797573" y="2368572"/>
              <a:ext cx="2863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164767" y="2082822"/>
              <a:ext cx="362511" cy="2787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2400" y="3657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3657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905000" y="33528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200400" y="34290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517067" y="3873522"/>
              <a:ext cx="286311" cy="1415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2400" y="4724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524000" y="4495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7432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48006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370247" y="5010943"/>
              <a:ext cx="2101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447800" y="5638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01144" y="5256446"/>
              <a:ext cx="210111" cy="859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410200" y="2362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1676400" y="4800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172200" y="2590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075597" y="3391693"/>
            <a:ext cx="362511"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594810" y="3379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43600" y="34290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543800" y="35052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257800" y="3733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3982243"/>
            <a:ext cx="2863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5720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5400000">
            <a:off x="5886450" y="4591050"/>
            <a:ext cx="1524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334000" y="46482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a:endCxn id="45" idx="0"/>
          </p:cNvCxnSpPr>
          <p:nvPr/>
        </p:nvCxnSpPr>
        <p:spPr>
          <a:xfrm rot="16200000" flipH="1">
            <a:off x="6954043" y="4248942"/>
            <a:ext cx="286311" cy="817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629400" y="45720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3528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667000" y="4724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0292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graphicFrame>
        <p:nvGraphicFramePr>
          <p:cNvPr id="46" name="Content Placeholder 3"/>
          <p:cNvGraphicFramePr>
            <a:graphicFrameLocks/>
          </p:cNvGraphicFramePr>
          <p:nvPr/>
        </p:nvGraphicFramePr>
        <p:xfrm>
          <a:off x="533400" y="0"/>
          <a:ext cx="8229600" cy="136080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income=high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00B050"/>
                    </a:solidFill>
                  </a:tcPr>
                </a:tc>
              </a:tr>
              <a:tr h="370840">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dirty="0">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45" name="Oval 44"/>
          <p:cNvSpPr/>
          <p:nvPr/>
        </p:nvSpPr>
        <p:spPr>
          <a:xfrm>
            <a:off x="6705600" y="4800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cxnSp>
        <p:nvCxnSpPr>
          <p:cNvPr id="114" name="Straight Connector 113"/>
          <p:cNvCxnSpPr>
            <a:stCxn id="45" idx="5"/>
            <a:endCxn id="73" idx="0"/>
          </p:cNvCxnSpPr>
          <p:nvPr/>
        </p:nvCxnSpPr>
        <p:spPr>
          <a:xfrm rot="16200000" flipH="1">
            <a:off x="7988074" y="5664471"/>
            <a:ext cx="438711" cy="2719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45" idx="3"/>
            <a:endCxn id="70" idx="0"/>
          </p:cNvCxnSpPr>
          <p:nvPr/>
        </p:nvCxnSpPr>
        <p:spPr>
          <a:xfrm rot="5400000">
            <a:off x="6584118" y="5740173"/>
            <a:ext cx="514911" cy="196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553200" y="5791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121" name="Rectangle 120"/>
          <p:cNvSpPr/>
          <p:nvPr/>
        </p:nvSpPr>
        <p:spPr>
          <a:xfrm>
            <a:off x="8001000" y="57150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8" name="TextBox 47"/>
          <p:cNvSpPr txBox="1"/>
          <p:nvPr/>
        </p:nvSpPr>
        <p:spPr>
          <a:xfrm>
            <a:off x="6705600" y="1828800"/>
            <a:ext cx="2438400" cy="369332"/>
          </a:xfrm>
          <a:prstGeom prst="rect">
            <a:avLst/>
          </a:prstGeom>
          <a:solidFill>
            <a:srgbClr val="FFFF00"/>
          </a:solidFill>
        </p:spPr>
        <p:txBody>
          <a:bodyPr wrap="square" rtlCol="0">
            <a:spAutoFit/>
          </a:bodyPr>
          <a:lstStyle/>
          <a:p>
            <a:r>
              <a:rPr lang="en-US" dirty="0" smtClean="0"/>
              <a:t>“Majority Vote” split…</a:t>
            </a:r>
            <a:endParaRPr lang="en-US" dirty="0"/>
          </a:p>
        </p:txBody>
      </p:sp>
      <p:cxnSp>
        <p:nvCxnSpPr>
          <p:cNvPr id="50" name="Straight Arrow Connector 49"/>
          <p:cNvCxnSpPr>
            <a:stCxn id="48" idx="0"/>
          </p:cNvCxnSpPr>
          <p:nvPr/>
        </p:nvCxnSpPr>
        <p:spPr>
          <a:xfrm rot="5400000" flipH="1" flipV="1">
            <a:off x="7696994" y="1600200"/>
            <a:ext cx="456406" cy="794"/>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57200" y="1676400"/>
            <a:ext cx="1447800" cy="369332"/>
          </a:xfrm>
          <a:prstGeom prst="rect">
            <a:avLst/>
          </a:prstGeom>
          <a:solidFill>
            <a:srgbClr val="FFFF00"/>
          </a:solidFill>
        </p:spPr>
        <p:txBody>
          <a:bodyPr wrap="square" rtlCol="0">
            <a:spAutoFit/>
          </a:bodyPr>
          <a:lstStyle/>
          <a:p>
            <a:r>
              <a:rPr lang="en-US" dirty="0" smtClean="0"/>
              <a:t>No Veterans</a:t>
            </a:r>
            <a:endParaRPr lang="en-US" dirty="0"/>
          </a:p>
        </p:txBody>
      </p:sp>
      <p:cxnSp>
        <p:nvCxnSpPr>
          <p:cNvPr id="63" name="Straight Arrow Connector 62"/>
          <p:cNvCxnSpPr>
            <a:stCxn id="62" idx="0"/>
          </p:cNvCxnSpPr>
          <p:nvPr/>
        </p:nvCxnSpPr>
        <p:spPr>
          <a:xfrm rot="5400000" flipH="1" flipV="1">
            <a:off x="2228850" y="19050"/>
            <a:ext cx="609600" cy="27051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400800" y="6096000"/>
            <a:ext cx="684803" cy="523220"/>
          </a:xfrm>
          <a:prstGeom prst="rect">
            <a:avLst/>
          </a:prstGeom>
          <a:noFill/>
        </p:spPr>
        <p:txBody>
          <a:bodyPr wrap="none" rtlCol="0">
            <a:spAutoFit/>
          </a:bodyPr>
          <a:lstStyle/>
          <a:p>
            <a:r>
              <a:rPr lang="en-US" sz="2800" dirty="0" smtClean="0"/>
              <a:t>???</a:t>
            </a:r>
            <a:endParaRPr lang="en-US" sz="2800" dirty="0"/>
          </a:p>
        </p:txBody>
      </p:sp>
      <p:sp>
        <p:nvSpPr>
          <p:cNvPr id="73" name="TextBox 72"/>
          <p:cNvSpPr txBox="1"/>
          <p:nvPr/>
        </p:nvSpPr>
        <p:spPr>
          <a:xfrm>
            <a:off x="8001000" y="6019800"/>
            <a:ext cx="684803" cy="523220"/>
          </a:xfrm>
          <a:prstGeom prst="rect">
            <a:avLst/>
          </a:prstGeom>
          <a:noFill/>
        </p:spPr>
        <p:txBody>
          <a:bodyPr wrap="none" rtlCol="0">
            <a:spAutoFit/>
          </a:bodyPr>
          <a:lstStyle/>
          <a:p>
            <a:r>
              <a:rPr lang="en-US" sz="2800" dirty="0" smtClean="0"/>
              <a:t>???</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940073" y="3250616"/>
            <a:ext cx="362511" cy="756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152400" y="1524000"/>
            <a:ext cx="6858001" cy="3276600"/>
            <a:chOff x="152400" y="2514600"/>
            <a:chExt cx="6858001" cy="3276600"/>
          </a:xfrm>
        </p:grpSpPr>
        <p:cxnSp>
          <p:nvCxnSpPr>
            <p:cNvPr id="27" name="Straight Connector 26"/>
            <p:cNvCxnSpPr>
              <a:stCxn id="35" idx="4"/>
              <a:endCxn id="32" idx="0"/>
            </p:cNvCxnSpPr>
            <p:nvPr/>
          </p:nvCxnSpPr>
          <p:spPr>
            <a:xfrm rot="5400000">
              <a:off x="3505200" y="2857500"/>
              <a:ext cx="2286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797573" y="2368572"/>
              <a:ext cx="2863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164767" y="2082822"/>
              <a:ext cx="362511" cy="2787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2400" y="3657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3657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905000" y="33528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200400" y="34290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517067" y="3873522"/>
              <a:ext cx="286311" cy="1415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2400" y="4724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524000" y="4495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7432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48006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370247" y="5010943"/>
              <a:ext cx="2101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447800" y="5638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01144" y="5256446"/>
              <a:ext cx="210111" cy="859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410200" y="2362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1676400" y="4800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172200" y="2590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075597" y="3391693"/>
            <a:ext cx="362511"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p:cNvCxnSpPr>
          <p:nvPr/>
        </p:nvCxnSpPr>
        <p:spPr>
          <a:xfrm rot="16200000" flipH="1">
            <a:off x="7594810" y="3379576"/>
            <a:ext cx="496422" cy="479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43600" y="34290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543800" y="35052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257800" y="3733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3982243"/>
            <a:ext cx="2863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5720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5400000">
            <a:off x="5886450" y="4591050"/>
            <a:ext cx="1524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334000" y="46482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a:endCxn id="45" idx="0"/>
          </p:cNvCxnSpPr>
          <p:nvPr/>
        </p:nvCxnSpPr>
        <p:spPr>
          <a:xfrm rot="16200000" flipH="1">
            <a:off x="6954043" y="4248942"/>
            <a:ext cx="286311" cy="817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629400" y="45720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3528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667000" y="4724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0292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45" name="Oval 44"/>
          <p:cNvSpPr/>
          <p:nvPr/>
        </p:nvSpPr>
        <p:spPr>
          <a:xfrm>
            <a:off x="6705600" y="4800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cxnSp>
        <p:nvCxnSpPr>
          <p:cNvPr id="114" name="Straight Connector 113"/>
          <p:cNvCxnSpPr>
            <a:stCxn id="45" idx="5"/>
            <a:endCxn id="73" idx="0"/>
          </p:cNvCxnSpPr>
          <p:nvPr/>
        </p:nvCxnSpPr>
        <p:spPr>
          <a:xfrm rot="16200000" flipH="1">
            <a:off x="7988074" y="5664471"/>
            <a:ext cx="438711" cy="2719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45" idx="3"/>
            <a:endCxn id="70" idx="0"/>
          </p:cNvCxnSpPr>
          <p:nvPr/>
        </p:nvCxnSpPr>
        <p:spPr>
          <a:xfrm rot="5400000">
            <a:off x="6584118" y="5740173"/>
            <a:ext cx="514911" cy="196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553200" y="5791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121" name="Rectangle 120"/>
          <p:cNvSpPr/>
          <p:nvPr/>
        </p:nvSpPr>
        <p:spPr>
          <a:xfrm>
            <a:off x="8001000" y="57150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70" name="TextBox 69"/>
          <p:cNvSpPr txBox="1"/>
          <p:nvPr/>
        </p:nvSpPr>
        <p:spPr>
          <a:xfrm>
            <a:off x="6400800" y="6096000"/>
            <a:ext cx="684803" cy="523220"/>
          </a:xfrm>
          <a:prstGeom prst="rect">
            <a:avLst/>
          </a:prstGeom>
          <a:noFill/>
        </p:spPr>
        <p:txBody>
          <a:bodyPr wrap="none" rtlCol="0">
            <a:spAutoFit/>
          </a:bodyPr>
          <a:lstStyle/>
          <a:p>
            <a:r>
              <a:rPr lang="en-US" sz="2800" dirty="0" smtClean="0"/>
              <a:t>???</a:t>
            </a:r>
            <a:endParaRPr lang="en-US" sz="2800" dirty="0"/>
          </a:p>
        </p:txBody>
      </p:sp>
      <p:sp>
        <p:nvSpPr>
          <p:cNvPr id="73" name="TextBox 72"/>
          <p:cNvSpPr txBox="1"/>
          <p:nvPr/>
        </p:nvSpPr>
        <p:spPr>
          <a:xfrm>
            <a:off x="8001000" y="6019800"/>
            <a:ext cx="684803" cy="523220"/>
          </a:xfrm>
          <a:prstGeom prst="rect">
            <a:avLst/>
          </a:prstGeom>
          <a:noFill/>
        </p:spPr>
        <p:txBody>
          <a:bodyPr wrap="none" rtlCol="0">
            <a:spAutoFit/>
          </a:bodyPr>
          <a:lstStyle/>
          <a:p>
            <a:r>
              <a:rPr lang="en-US" sz="2800" dirty="0" smtClean="0"/>
              <a:t>???</a:t>
            </a:r>
            <a:endParaRPr lang="en-US" sz="2800" dirty="0"/>
          </a:p>
        </p:txBody>
      </p:sp>
      <p:graphicFrame>
        <p:nvGraphicFramePr>
          <p:cNvPr id="61" name="Content Placeholder 3"/>
          <p:cNvGraphicFramePr>
            <a:graphicFrameLocks/>
          </p:cNvGraphicFramePr>
          <p:nvPr/>
        </p:nvGraphicFramePr>
        <p:xfrm>
          <a:off x="533400" y="0"/>
          <a:ext cx="8229600" cy="136080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smtClean="0">
                          <a:solidFill>
                            <a:srgbClr val="000000"/>
                          </a:solidFill>
                          <a:latin typeface="Calibri"/>
                        </a:rPr>
                        <a:t>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low</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solidFill>
                      <a:srgbClr val="00B050"/>
                    </a:solidFill>
                  </a:tcPr>
                </a:tc>
              </a:tr>
              <a:tr h="370840">
                <a:tc>
                  <a:txBody>
                    <a:bodyPr/>
                    <a:lstStyle/>
                    <a:p>
                      <a:pPr algn="l" fontAlgn="b"/>
                      <a:r>
                        <a:rPr lang="en-US" sz="2000" b="0" i="0" u="none" strike="noStrike" dirty="0" smtClean="0">
                          <a:solidFill>
                            <a:srgbClr val="000000"/>
                          </a:solidFill>
                          <a:latin typeface="Calibri"/>
                        </a:rPr>
                        <a:t>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solidFill>
                      <a:srgbClr val="00B05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940073" y="3250616"/>
            <a:ext cx="362511" cy="756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152400" y="1524000"/>
            <a:ext cx="6858001" cy="3276600"/>
            <a:chOff x="152400" y="2514600"/>
            <a:chExt cx="6858001" cy="3276600"/>
          </a:xfrm>
        </p:grpSpPr>
        <p:cxnSp>
          <p:nvCxnSpPr>
            <p:cNvPr id="27" name="Straight Connector 26"/>
            <p:cNvCxnSpPr>
              <a:stCxn id="35" idx="4"/>
              <a:endCxn id="32" idx="0"/>
            </p:cNvCxnSpPr>
            <p:nvPr/>
          </p:nvCxnSpPr>
          <p:spPr>
            <a:xfrm rot="5400000">
              <a:off x="3505200" y="2857500"/>
              <a:ext cx="2286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797573" y="2368572"/>
              <a:ext cx="2863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164767" y="2082822"/>
              <a:ext cx="362511" cy="2787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2400" y="3657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3657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1905000" y="33528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200400" y="34290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517067" y="3873522"/>
              <a:ext cx="286311" cy="1415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2400" y="4724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524000" y="4495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27432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48006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370247" y="5010943"/>
              <a:ext cx="2101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447800" y="5638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801144" y="5256446"/>
              <a:ext cx="210111" cy="859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410200" y="23622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1676400" y="48006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172200" y="2590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6075597" y="3391693"/>
            <a:ext cx="362511" cy="321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a:endCxn id="48" idx="0"/>
          </p:cNvCxnSpPr>
          <p:nvPr/>
        </p:nvCxnSpPr>
        <p:spPr>
          <a:xfrm rot="16200000" flipH="1">
            <a:off x="7639843" y="3334542"/>
            <a:ext cx="362511" cy="436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43600" y="34290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543800" y="34290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257800" y="37338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684947" y="3982243"/>
            <a:ext cx="286311" cy="1350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572000" y="45720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5400000">
            <a:off x="5886450" y="4591050"/>
            <a:ext cx="1524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334000" y="46482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a:endCxn id="45" idx="0"/>
          </p:cNvCxnSpPr>
          <p:nvPr/>
        </p:nvCxnSpPr>
        <p:spPr>
          <a:xfrm rot="16200000" flipH="1">
            <a:off x="6954043" y="4248942"/>
            <a:ext cx="286311" cy="817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629400" y="45720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3528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667000" y="4724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029200" y="48006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45" name="Oval 44"/>
          <p:cNvSpPr/>
          <p:nvPr/>
        </p:nvSpPr>
        <p:spPr>
          <a:xfrm>
            <a:off x="6705600" y="4800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cxnSp>
        <p:nvCxnSpPr>
          <p:cNvPr id="114" name="Straight Connector 113"/>
          <p:cNvCxnSpPr>
            <a:stCxn id="45" idx="5"/>
            <a:endCxn id="73" idx="0"/>
          </p:cNvCxnSpPr>
          <p:nvPr/>
        </p:nvCxnSpPr>
        <p:spPr>
          <a:xfrm rot="16200000" flipH="1">
            <a:off x="7988074" y="5664471"/>
            <a:ext cx="438711" cy="2719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45" idx="3"/>
            <a:endCxn id="70" idx="0"/>
          </p:cNvCxnSpPr>
          <p:nvPr/>
        </p:nvCxnSpPr>
        <p:spPr>
          <a:xfrm rot="5400000">
            <a:off x="6584118" y="5740173"/>
            <a:ext cx="514911" cy="196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553200" y="5791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121" name="Rectangle 120"/>
          <p:cNvSpPr/>
          <p:nvPr/>
        </p:nvSpPr>
        <p:spPr>
          <a:xfrm>
            <a:off x="8001000" y="57150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70" name="TextBox 69"/>
          <p:cNvSpPr txBox="1"/>
          <p:nvPr/>
        </p:nvSpPr>
        <p:spPr>
          <a:xfrm>
            <a:off x="6400800" y="6096000"/>
            <a:ext cx="684803" cy="523220"/>
          </a:xfrm>
          <a:prstGeom prst="rect">
            <a:avLst/>
          </a:prstGeom>
          <a:noFill/>
        </p:spPr>
        <p:txBody>
          <a:bodyPr wrap="none" rtlCol="0">
            <a:spAutoFit/>
          </a:bodyPr>
          <a:lstStyle/>
          <a:p>
            <a:r>
              <a:rPr lang="en-US" sz="2800" dirty="0" smtClean="0"/>
              <a:t>???</a:t>
            </a:r>
            <a:endParaRPr lang="en-US" sz="2800" dirty="0"/>
          </a:p>
        </p:txBody>
      </p:sp>
      <p:sp>
        <p:nvSpPr>
          <p:cNvPr id="73" name="TextBox 72"/>
          <p:cNvSpPr txBox="1"/>
          <p:nvPr/>
        </p:nvSpPr>
        <p:spPr>
          <a:xfrm>
            <a:off x="8001000" y="6019800"/>
            <a:ext cx="684803" cy="523220"/>
          </a:xfrm>
          <a:prstGeom prst="rect">
            <a:avLst/>
          </a:prstGeom>
          <a:noFill/>
        </p:spPr>
        <p:txBody>
          <a:bodyPr wrap="none" rtlCol="0">
            <a:spAutoFit/>
          </a:bodyPr>
          <a:lstStyle/>
          <a:p>
            <a:r>
              <a:rPr lang="en-US" sz="2800" dirty="0" smtClean="0"/>
              <a:t>???</a:t>
            </a:r>
            <a:endParaRPr lang="en-US" sz="2800" dirty="0"/>
          </a:p>
        </p:txBody>
      </p:sp>
      <p:graphicFrame>
        <p:nvGraphicFramePr>
          <p:cNvPr id="61" name="Content Placeholder 3"/>
          <p:cNvGraphicFramePr>
            <a:graphicFrameLocks/>
          </p:cNvGraphicFramePr>
          <p:nvPr/>
        </p:nvGraphicFramePr>
        <p:xfrm>
          <a:off x="533400" y="0"/>
          <a:ext cx="8229600" cy="136080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supports_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smtClean="0">
                          <a:solidFill>
                            <a:srgbClr val="000000"/>
                          </a:solidFill>
                          <a:latin typeface="Calibri"/>
                        </a:rPr>
                        <a:t>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low</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solidFill>
                      <a:srgbClr val="00B050"/>
                    </a:solidFill>
                  </a:tcPr>
                </a:tc>
              </a:tr>
              <a:tr h="370840">
                <a:tc>
                  <a:txBody>
                    <a:bodyPr/>
                    <a:lstStyle/>
                    <a:p>
                      <a:pPr algn="l" fontAlgn="b"/>
                      <a:r>
                        <a:rPr lang="en-US" sz="2000" b="0" i="0" u="none" strike="noStrike" dirty="0" smtClean="0">
                          <a:solidFill>
                            <a:srgbClr val="000000"/>
                          </a:solidFill>
                          <a:latin typeface="Calibri"/>
                        </a:rPr>
                        <a:t>senior</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solidFill>
                      <a:srgbClr val="00B050"/>
                    </a:solidFill>
                  </a:tcPr>
                </a:tc>
              </a:tr>
            </a:tbl>
          </a:graphicData>
        </a:graphic>
      </p:graphicFrame>
      <p:sp>
        <p:nvSpPr>
          <p:cNvPr id="48" name="Oval 47"/>
          <p:cNvSpPr/>
          <p:nvPr/>
        </p:nvSpPr>
        <p:spPr>
          <a:xfrm>
            <a:off x="7239000" y="37338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635273" y="2488616"/>
            <a:ext cx="972111" cy="756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152400" y="228600"/>
            <a:ext cx="6858001" cy="4648200"/>
            <a:chOff x="152400" y="1219200"/>
            <a:chExt cx="6858001" cy="4648200"/>
          </a:xfrm>
        </p:grpSpPr>
        <p:cxnSp>
          <p:nvCxnSpPr>
            <p:cNvPr id="27" name="Straight Connector 26"/>
            <p:cNvCxnSpPr>
              <a:stCxn id="35" idx="4"/>
              <a:endCxn id="32" idx="0"/>
            </p:cNvCxnSpPr>
            <p:nvPr/>
          </p:nvCxnSpPr>
          <p:spPr>
            <a:xfrm rot="5400000">
              <a:off x="3390900" y="1676400"/>
              <a:ext cx="4572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645173" y="1225572"/>
              <a:ext cx="5911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050467" y="901722"/>
              <a:ext cx="591111" cy="2787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2400" y="2590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2590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1219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2895600" y="2057400"/>
              <a:ext cx="914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429000" y="22860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174167" y="3149622"/>
              <a:ext cx="972111" cy="1415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2400" y="4343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3505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048000" y="3581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43434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332147" y="5049043"/>
              <a:ext cx="743511" cy="893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600200" y="51816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763044" y="5294546"/>
              <a:ext cx="743511" cy="4021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181600" y="11430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457200" y="4876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2133600" y="48768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172200" y="16002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5846997" y="2705893"/>
            <a:ext cx="895911" cy="2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a:endCxn id="48" idx="0"/>
          </p:cNvCxnSpPr>
          <p:nvPr/>
        </p:nvCxnSpPr>
        <p:spPr>
          <a:xfrm rot="16200000" flipH="1">
            <a:off x="7563643" y="2420142"/>
            <a:ext cx="819711" cy="740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2590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543800" y="2590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334000" y="32766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723047" y="4020343"/>
            <a:ext cx="819711" cy="893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953000" y="4114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16200000" flipH="1">
            <a:off x="5924550" y="4438650"/>
            <a:ext cx="6858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43434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a:endCxn id="45" idx="0"/>
          </p:cNvCxnSpPr>
          <p:nvPr/>
        </p:nvCxnSpPr>
        <p:spPr>
          <a:xfrm rot="16200000" flipH="1">
            <a:off x="6992143" y="3829842"/>
            <a:ext cx="819711" cy="1274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41148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886200" y="4876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819400" y="4343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562600" y="4876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45" name="Oval 44"/>
          <p:cNvSpPr/>
          <p:nvPr/>
        </p:nvSpPr>
        <p:spPr>
          <a:xfrm>
            <a:off x="7239000" y="4876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cxnSp>
        <p:nvCxnSpPr>
          <p:cNvPr id="114" name="Straight Connector 113"/>
          <p:cNvCxnSpPr>
            <a:stCxn id="45" idx="5"/>
            <a:endCxn id="73" idx="0"/>
          </p:cNvCxnSpPr>
          <p:nvPr/>
        </p:nvCxnSpPr>
        <p:spPr>
          <a:xfrm rot="16200000" flipH="1">
            <a:off x="8369074" y="5893071"/>
            <a:ext cx="514911" cy="43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45" idx="3"/>
            <a:endCxn id="70" idx="0"/>
          </p:cNvCxnSpPr>
          <p:nvPr/>
        </p:nvCxnSpPr>
        <p:spPr>
          <a:xfrm rot="5400000">
            <a:off x="7193718" y="5892573"/>
            <a:ext cx="514911" cy="443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7162800" y="5791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121" name="Rectangle 120"/>
          <p:cNvSpPr/>
          <p:nvPr/>
        </p:nvSpPr>
        <p:spPr>
          <a:xfrm>
            <a:off x="8305800" y="57912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70" name="TextBox 69"/>
          <p:cNvSpPr txBox="1"/>
          <p:nvPr/>
        </p:nvSpPr>
        <p:spPr>
          <a:xfrm>
            <a:off x="7086600" y="6172200"/>
            <a:ext cx="684803" cy="523220"/>
          </a:xfrm>
          <a:prstGeom prst="rect">
            <a:avLst/>
          </a:prstGeom>
          <a:noFill/>
        </p:spPr>
        <p:txBody>
          <a:bodyPr wrap="none" rtlCol="0">
            <a:spAutoFit/>
          </a:bodyPr>
          <a:lstStyle/>
          <a:p>
            <a:r>
              <a:rPr lang="en-US" sz="2800" dirty="0" smtClean="0"/>
              <a:t>???</a:t>
            </a:r>
            <a:endParaRPr lang="en-US" sz="2800" dirty="0"/>
          </a:p>
        </p:txBody>
      </p:sp>
      <p:sp>
        <p:nvSpPr>
          <p:cNvPr id="73" name="TextBox 72"/>
          <p:cNvSpPr txBox="1"/>
          <p:nvPr/>
        </p:nvSpPr>
        <p:spPr>
          <a:xfrm>
            <a:off x="8305800" y="6172200"/>
            <a:ext cx="684803" cy="523220"/>
          </a:xfrm>
          <a:prstGeom prst="rect">
            <a:avLst/>
          </a:prstGeom>
          <a:noFill/>
        </p:spPr>
        <p:txBody>
          <a:bodyPr wrap="none" rtlCol="0">
            <a:spAutoFit/>
          </a:bodyPr>
          <a:lstStyle/>
          <a:p>
            <a:r>
              <a:rPr lang="en-US" sz="2800" dirty="0" smtClean="0"/>
              <a:t>???</a:t>
            </a:r>
            <a:endParaRPr lang="en-US" sz="2800" dirty="0"/>
          </a:p>
        </p:txBody>
      </p:sp>
      <p:sp>
        <p:nvSpPr>
          <p:cNvPr id="48" name="Oval 47"/>
          <p:cNvSpPr/>
          <p:nvPr/>
        </p:nvSpPr>
        <p:spPr>
          <a:xfrm>
            <a:off x="7543800" y="3200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to grow?	</a:t>
            </a:r>
            <a:endParaRPr lang="en-US" dirty="0"/>
          </a:p>
        </p:txBody>
      </p:sp>
      <p:sp>
        <p:nvSpPr>
          <p:cNvPr id="3" name="Content Placeholder 2"/>
          <p:cNvSpPr>
            <a:spLocks noGrp="1"/>
          </p:cNvSpPr>
          <p:nvPr>
            <p:ph idx="1"/>
          </p:nvPr>
        </p:nvSpPr>
        <p:spPr/>
        <p:txBody>
          <a:bodyPr>
            <a:normAutofit/>
          </a:bodyPr>
          <a:lstStyle/>
          <a:p>
            <a:pPr>
              <a:buNone/>
            </a:pPr>
            <a:r>
              <a:rPr lang="en-US" i="1" dirty="0" smtClean="0"/>
              <a:t>n</a:t>
            </a:r>
            <a:r>
              <a:rPr lang="en-US" dirty="0" smtClean="0"/>
              <a:t> = number of Attributes</a:t>
            </a:r>
          </a:p>
          <a:p>
            <a:pPr>
              <a:buNone/>
            </a:pPr>
            <a:r>
              <a:rPr lang="en-US" i="1" dirty="0" smtClean="0"/>
              <a:t>D</a:t>
            </a:r>
            <a:r>
              <a:rPr lang="en-US" dirty="0" smtClean="0"/>
              <a:t> = Training Set of tuples</a:t>
            </a:r>
          </a:p>
          <a:p>
            <a:pPr algn="ctr">
              <a:buNone/>
            </a:pPr>
            <a:r>
              <a:rPr lang="en-US" sz="3600" i="1" dirty="0" smtClean="0"/>
              <a:t>O</a:t>
            </a:r>
            <a:r>
              <a:rPr lang="en-US" sz="3600" dirty="0" smtClean="0"/>
              <a:t>(  </a:t>
            </a:r>
            <a:r>
              <a:rPr lang="en-US" sz="3600" i="1" dirty="0" smtClean="0"/>
              <a:t>n</a:t>
            </a:r>
            <a:r>
              <a:rPr lang="en-US" sz="3600" dirty="0" smtClean="0"/>
              <a:t>   *   |</a:t>
            </a:r>
            <a:r>
              <a:rPr lang="en-US" sz="3600" i="1" dirty="0" smtClean="0"/>
              <a:t>D</a:t>
            </a:r>
            <a:r>
              <a:rPr lang="en-US" sz="3600" dirty="0" smtClean="0"/>
              <a:t>|   *   </a:t>
            </a:r>
            <a:r>
              <a:rPr lang="en-US" sz="3600" i="1" dirty="0" err="1" smtClean="0"/>
              <a:t>log</a:t>
            </a:r>
            <a:r>
              <a:rPr lang="en-US" sz="3600" dirty="0" err="1" smtClean="0"/>
              <a:t>|</a:t>
            </a:r>
            <a:r>
              <a:rPr lang="en-US" sz="3600" i="1" dirty="0" err="1" smtClean="0"/>
              <a:t>D</a:t>
            </a:r>
            <a:r>
              <a:rPr lang="en-US" sz="3600"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a:t>
            </a:r>
            <a:endParaRPr lang="en-US" dirty="0"/>
          </a:p>
        </p:txBody>
      </p:sp>
      <p:graphicFrame>
        <p:nvGraphicFramePr>
          <p:cNvPr id="4" name="Content Placeholder 3"/>
          <p:cNvGraphicFramePr>
            <a:graphicFrameLocks noGrp="1"/>
          </p:cNvGraphicFramePr>
          <p:nvPr>
            <p:ph idx="1"/>
          </p:nvPr>
        </p:nvGraphicFramePr>
        <p:xfrm>
          <a:off x="533400" y="838200"/>
          <a:ext cx="8229600" cy="581088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smtClean="0">
                          <a:solidFill>
                            <a:srgbClr val="000000"/>
                          </a:solidFill>
                          <a:latin typeface="Calibri"/>
                        </a:rPr>
                        <a:t>age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support_ hillary</a:t>
                      </a:r>
                      <a:endParaRPr lang="en-US" sz="2000" b="0" i="0" u="none" strike="noStrike" dirty="0">
                        <a:solidFill>
                          <a:srgbClr val="000000"/>
                        </a:solidFill>
                        <a:latin typeface="Calibri"/>
                      </a:endParaRP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youth</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youth</a:t>
                      </a: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r h="370840">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solidFill>
                      <a:srgbClr val="FF0000"/>
                    </a:solidFill>
                  </a:tcPr>
                </a:tc>
              </a:tr>
              <a:tr h="370840">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yes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solidFill>
                      <a:srgbClr val="FF0000"/>
                    </a:solidFill>
                  </a:tcPr>
                </a:tc>
              </a:tr>
            </a:tbl>
          </a:graphicData>
        </a:graphic>
      </p:graphicFrame>
      <p:sp>
        <p:nvSpPr>
          <p:cNvPr id="5" name="TextBox 4"/>
          <p:cNvSpPr txBox="1"/>
          <p:nvPr/>
        </p:nvSpPr>
        <p:spPr>
          <a:xfrm>
            <a:off x="6629400" y="0"/>
            <a:ext cx="990600" cy="830997"/>
          </a:xfrm>
          <a:prstGeom prst="rect">
            <a:avLst/>
          </a:prstGeom>
          <a:noFill/>
        </p:spPr>
        <p:txBody>
          <a:bodyPr wrap="square" rtlCol="0">
            <a:spAutoFit/>
          </a:bodyPr>
          <a:lstStyle/>
          <a:p>
            <a:r>
              <a:rPr lang="en-US" sz="2400" dirty="0" smtClean="0"/>
              <a:t>Class-labels</a:t>
            </a:r>
            <a:endParaRPr lang="en-US" sz="2400" dirty="0"/>
          </a:p>
        </p:txBody>
      </p:sp>
      <p:cxnSp>
        <p:nvCxnSpPr>
          <p:cNvPr id="7" name="Straight Arrow Connector 6"/>
          <p:cNvCxnSpPr/>
          <p:nvPr/>
        </p:nvCxnSpPr>
        <p:spPr>
          <a:xfrm rot="16200000" flipH="1">
            <a:off x="7522552" y="512152"/>
            <a:ext cx="423496" cy="2286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to grow?	</a:t>
            </a:r>
            <a:endParaRPr lang="en-US" dirty="0"/>
          </a:p>
        </p:txBody>
      </p:sp>
      <p:sp>
        <p:nvSpPr>
          <p:cNvPr id="3" name="Content Placeholder 2"/>
          <p:cNvSpPr>
            <a:spLocks noGrp="1"/>
          </p:cNvSpPr>
          <p:nvPr>
            <p:ph idx="1"/>
          </p:nvPr>
        </p:nvSpPr>
        <p:spPr/>
        <p:txBody>
          <a:bodyPr>
            <a:normAutofit/>
          </a:bodyPr>
          <a:lstStyle/>
          <a:p>
            <a:pPr>
              <a:buNone/>
            </a:pPr>
            <a:r>
              <a:rPr lang="en-US" i="1" dirty="0" smtClean="0"/>
              <a:t>n</a:t>
            </a:r>
            <a:r>
              <a:rPr lang="en-US" dirty="0" smtClean="0"/>
              <a:t> = number of Attributes</a:t>
            </a:r>
          </a:p>
          <a:p>
            <a:pPr>
              <a:buNone/>
            </a:pPr>
            <a:r>
              <a:rPr lang="en-US" i="1" dirty="0" smtClean="0"/>
              <a:t>D</a:t>
            </a:r>
            <a:r>
              <a:rPr lang="en-US" dirty="0" smtClean="0"/>
              <a:t> = Training Set of tuples</a:t>
            </a:r>
          </a:p>
          <a:p>
            <a:pPr algn="ctr">
              <a:buNone/>
            </a:pPr>
            <a:r>
              <a:rPr lang="en-US" sz="3600" i="1" dirty="0" smtClean="0"/>
              <a:t>O</a:t>
            </a:r>
            <a:r>
              <a:rPr lang="en-US" sz="3600" dirty="0" smtClean="0"/>
              <a:t>(  </a:t>
            </a:r>
            <a:r>
              <a:rPr lang="en-US" sz="3600" i="1" dirty="0" smtClean="0"/>
              <a:t>n</a:t>
            </a:r>
            <a:r>
              <a:rPr lang="en-US" sz="3600" dirty="0" smtClean="0"/>
              <a:t>   *   |</a:t>
            </a:r>
            <a:r>
              <a:rPr lang="en-US" sz="3600" i="1" dirty="0" smtClean="0"/>
              <a:t>D</a:t>
            </a:r>
            <a:r>
              <a:rPr lang="en-US" sz="3600" dirty="0" smtClean="0"/>
              <a:t>|   *   </a:t>
            </a:r>
            <a:r>
              <a:rPr lang="en-US" sz="3600" i="1" dirty="0" err="1" smtClean="0"/>
              <a:t>log</a:t>
            </a:r>
            <a:r>
              <a:rPr lang="en-US" sz="3600" dirty="0" err="1" smtClean="0"/>
              <a:t>|</a:t>
            </a:r>
            <a:r>
              <a:rPr lang="en-US" sz="3600" i="1" dirty="0" err="1" smtClean="0"/>
              <a:t>D</a:t>
            </a:r>
            <a:r>
              <a:rPr lang="en-US" sz="3600" dirty="0" smtClean="0"/>
              <a:t>|  )</a:t>
            </a:r>
          </a:p>
        </p:txBody>
      </p:sp>
      <p:sp>
        <p:nvSpPr>
          <p:cNvPr id="4" name="Left Brace 3"/>
          <p:cNvSpPr/>
          <p:nvPr/>
        </p:nvSpPr>
        <p:spPr>
          <a:xfrm rot="16200000">
            <a:off x="3429000" y="2667000"/>
            <a:ext cx="381000" cy="1905000"/>
          </a:xfrm>
          <a:prstGeom prst="leftBrace">
            <a:avLst>
              <a:gd name="adj1" fmla="val 0"/>
              <a:gd name="adj2" fmla="val 5289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5791200" y="2819400"/>
            <a:ext cx="381000" cy="1600200"/>
          </a:xfrm>
          <a:prstGeom prst="leftBrace">
            <a:avLst>
              <a:gd name="adj1" fmla="val 8333"/>
              <a:gd name="adj2" fmla="val 5289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743200" y="4114800"/>
            <a:ext cx="1981200" cy="1200329"/>
          </a:xfrm>
          <a:prstGeom prst="rect">
            <a:avLst/>
          </a:prstGeom>
          <a:noFill/>
        </p:spPr>
        <p:txBody>
          <a:bodyPr wrap="square" rtlCol="0">
            <a:spAutoFit/>
          </a:bodyPr>
          <a:lstStyle/>
          <a:p>
            <a:r>
              <a:rPr lang="en-US" sz="2400" dirty="0" smtClean="0"/>
              <a:t>Amount of work at each tree level</a:t>
            </a:r>
            <a:endParaRPr lang="en-US" sz="2400" dirty="0"/>
          </a:p>
        </p:txBody>
      </p:sp>
      <p:sp>
        <p:nvSpPr>
          <p:cNvPr id="7" name="TextBox 6"/>
          <p:cNvSpPr txBox="1"/>
          <p:nvPr/>
        </p:nvSpPr>
        <p:spPr>
          <a:xfrm>
            <a:off x="5257800" y="4114800"/>
            <a:ext cx="1828800" cy="830997"/>
          </a:xfrm>
          <a:prstGeom prst="rect">
            <a:avLst/>
          </a:prstGeom>
          <a:noFill/>
        </p:spPr>
        <p:txBody>
          <a:bodyPr wrap="square" rtlCol="0">
            <a:spAutoFit/>
          </a:bodyPr>
          <a:lstStyle/>
          <a:p>
            <a:r>
              <a:rPr lang="en-US" sz="2400" dirty="0" smtClean="0"/>
              <a:t>Max height of the tree</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minimize the cost?</a:t>
            </a:r>
            <a:endParaRPr lang="en-US" dirty="0"/>
          </a:p>
        </p:txBody>
      </p:sp>
      <p:sp>
        <p:nvSpPr>
          <p:cNvPr id="3" name="Content Placeholder 2"/>
          <p:cNvSpPr>
            <a:spLocks noGrp="1"/>
          </p:cNvSpPr>
          <p:nvPr>
            <p:ph idx="1"/>
          </p:nvPr>
        </p:nvSpPr>
        <p:spPr/>
        <p:txBody>
          <a:bodyPr/>
          <a:lstStyle/>
          <a:p>
            <a:r>
              <a:rPr lang="en-US" dirty="0" smtClean="0"/>
              <a:t>Optimal decision trees are NP-complete (shown by </a:t>
            </a:r>
            <a:r>
              <a:rPr lang="en-US" dirty="0" err="1" smtClean="0"/>
              <a:t>Hyafil</a:t>
            </a:r>
            <a:r>
              <a:rPr lang="en-US" dirty="0" smtClean="0"/>
              <a:t> and </a:t>
            </a:r>
            <a:r>
              <a:rPr lang="en-US" dirty="0" err="1" smtClean="0"/>
              <a:t>Rivest</a:t>
            </a:r>
            <a:r>
              <a:rPr lang="en-US" dirty="0" smtClean="0"/>
              <a: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minimize the cost?</a:t>
            </a:r>
            <a:endParaRPr lang="en-US" dirty="0"/>
          </a:p>
        </p:txBody>
      </p:sp>
      <p:sp>
        <p:nvSpPr>
          <p:cNvPr id="3" name="Content Placeholder 2"/>
          <p:cNvSpPr>
            <a:spLocks noGrp="1"/>
          </p:cNvSpPr>
          <p:nvPr>
            <p:ph idx="1"/>
          </p:nvPr>
        </p:nvSpPr>
        <p:spPr/>
        <p:txBody>
          <a:bodyPr/>
          <a:lstStyle/>
          <a:p>
            <a:r>
              <a:rPr lang="en-US" dirty="0" smtClean="0"/>
              <a:t>Optimal decision trees are NP-complete (shown by </a:t>
            </a:r>
            <a:r>
              <a:rPr lang="en-US" dirty="0" err="1" smtClean="0"/>
              <a:t>Hyafil</a:t>
            </a:r>
            <a:r>
              <a:rPr lang="en-US" dirty="0" smtClean="0"/>
              <a:t> and </a:t>
            </a:r>
            <a:r>
              <a:rPr lang="en-US" dirty="0" err="1" smtClean="0"/>
              <a:t>Rivest</a:t>
            </a:r>
            <a:r>
              <a:rPr lang="en-US" dirty="0" smtClean="0"/>
              <a:t>)</a:t>
            </a:r>
          </a:p>
          <a:p>
            <a:r>
              <a:rPr lang="en-US" dirty="0" smtClean="0"/>
              <a:t>Need Heuristic to pick “best” attribute to split on.</a:t>
            </a:r>
          </a:p>
          <a:p>
            <a:pPr>
              <a:buNone/>
            </a:pPr>
            <a:endParaRPr lang="en-US" dirty="0" smtClean="0"/>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514350" indent="-514350">
              <a:buNone/>
            </a:pPr>
            <a:endParaRPr lang="en-US" dirty="0"/>
          </a:p>
          <a:p>
            <a:pPr marL="514350" indent="-514350">
              <a:buNone/>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p:txBody>
      </p:sp>
      <p:cxnSp>
        <p:nvCxnSpPr>
          <p:cNvPr id="24" name="Straight Connector 23"/>
          <p:cNvCxnSpPr>
            <a:stCxn id="32" idx="5"/>
            <a:endCxn id="47" idx="0"/>
          </p:cNvCxnSpPr>
          <p:nvPr/>
        </p:nvCxnSpPr>
        <p:spPr>
          <a:xfrm rot="5400000">
            <a:off x="2635273" y="2488616"/>
            <a:ext cx="972111" cy="756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90"/>
          <p:cNvGrpSpPr/>
          <p:nvPr/>
        </p:nvGrpSpPr>
        <p:grpSpPr>
          <a:xfrm>
            <a:off x="152400" y="228600"/>
            <a:ext cx="6858001" cy="4648200"/>
            <a:chOff x="152400" y="1219200"/>
            <a:chExt cx="6858001" cy="4648200"/>
          </a:xfrm>
        </p:grpSpPr>
        <p:cxnSp>
          <p:nvCxnSpPr>
            <p:cNvPr id="27" name="Straight Connector 26"/>
            <p:cNvCxnSpPr>
              <a:stCxn id="35" idx="4"/>
              <a:endCxn id="32" idx="0"/>
            </p:cNvCxnSpPr>
            <p:nvPr/>
          </p:nvCxnSpPr>
          <p:spPr>
            <a:xfrm rot="5400000">
              <a:off x="3390900" y="1676400"/>
              <a:ext cx="4572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5"/>
              <a:endCxn id="34" idx="0"/>
            </p:cNvCxnSpPr>
            <p:nvPr/>
          </p:nvCxnSpPr>
          <p:spPr>
            <a:xfrm rot="16200000" flipH="1">
              <a:off x="5645173" y="1225572"/>
              <a:ext cx="5911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3"/>
              <a:endCxn id="31" idx="0"/>
            </p:cNvCxnSpPr>
            <p:nvPr/>
          </p:nvCxnSpPr>
          <p:spPr>
            <a:xfrm rot="5400000">
              <a:off x="2050467" y="901722"/>
              <a:ext cx="591111" cy="2787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2400" y="2590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32" name="Oval 31"/>
            <p:cNvSpPr/>
            <p:nvPr/>
          </p:nvSpPr>
          <p:spPr>
            <a:xfrm>
              <a:off x="2133600" y="2590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sp>
          <p:nvSpPr>
            <p:cNvPr id="35" name="Oval 34"/>
            <p:cNvSpPr/>
            <p:nvPr/>
          </p:nvSpPr>
          <p:spPr>
            <a:xfrm>
              <a:off x="3505200" y="1219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36" name="Rectangle 35"/>
            <p:cNvSpPr/>
            <p:nvPr/>
          </p:nvSpPr>
          <p:spPr>
            <a:xfrm>
              <a:off x="2743200" y="2057400"/>
              <a:ext cx="914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37" name="Rectangle 36"/>
            <p:cNvSpPr/>
            <p:nvPr/>
          </p:nvSpPr>
          <p:spPr>
            <a:xfrm>
              <a:off x="3429000" y="22860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cxnSp>
          <p:nvCxnSpPr>
            <p:cNvPr id="39" name="Straight Connector 38"/>
            <p:cNvCxnSpPr>
              <a:stCxn id="32" idx="3"/>
              <a:endCxn id="33" idx="0"/>
            </p:cNvCxnSpPr>
            <p:nvPr/>
          </p:nvCxnSpPr>
          <p:spPr>
            <a:xfrm rot="5400000">
              <a:off x="1174167" y="3149622"/>
              <a:ext cx="972111" cy="1415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52400" y="4343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23" name="Rectangle 22"/>
            <p:cNvSpPr/>
            <p:nvPr/>
          </p:nvSpPr>
          <p:spPr>
            <a:xfrm>
              <a:off x="1752600" y="3505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26" name="Rectangle 25"/>
            <p:cNvSpPr/>
            <p:nvPr/>
          </p:nvSpPr>
          <p:spPr>
            <a:xfrm>
              <a:off x="3048000" y="3581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7" name="Oval 46"/>
            <p:cNvSpPr/>
            <p:nvPr/>
          </p:nvSpPr>
          <p:spPr>
            <a:xfrm>
              <a:off x="1905000" y="43434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58" name="Straight Connector 57"/>
            <p:cNvCxnSpPr>
              <a:stCxn id="47" idx="3"/>
              <a:endCxn id="94" idx="0"/>
            </p:cNvCxnSpPr>
            <p:nvPr/>
          </p:nvCxnSpPr>
          <p:spPr>
            <a:xfrm rot="5400000">
              <a:off x="1332147" y="5049043"/>
              <a:ext cx="743511" cy="893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600200" y="51816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60" name="Straight Connector 59"/>
            <p:cNvCxnSpPr>
              <a:stCxn id="47" idx="5"/>
              <a:endCxn id="95" idx="0"/>
            </p:cNvCxnSpPr>
            <p:nvPr/>
          </p:nvCxnSpPr>
          <p:spPr>
            <a:xfrm rot="5400000">
              <a:off x="2763044" y="5294546"/>
              <a:ext cx="743511" cy="4021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a:off x="5181600" y="11430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sp>
        <p:nvSpPr>
          <p:cNvPr id="94" name="Oval 93"/>
          <p:cNvSpPr/>
          <p:nvPr/>
        </p:nvSpPr>
        <p:spPr>
          <a:xfrm>
            <a:off x="457200" y="4876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95" name="Oval 94"/>
          <p:cNvSpPr/>
          <p:nvPr/>
        </p:nvSpPr>
        <p:spPr>
          <a:xfrm>
            <a:off x="2133600" y="48768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34" name="Oval 33"/>
          <p:cNvSpPr/>
          <p:nvPr/>
        </p:nvSpPr>
        <p:spPr>
          <a:xfrm>
            <a:off x="6172200" y="16002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cxnSp>
        <p:nvCxnSpPr>
          <p:cNvPr id="41" name="Straight Connector 40"/>
          <p:cNvCxnSpPr>
            <a:stCxn id="34" idx="3"/>
            <a:endCxn id="51" idx="0"/>
          </p:cNvCxnSpPr>
          <p:nvPr/>
        </p:nvCxnSpPr>
        <p:spPr>
          <a:xfrm rot="5400000">
            <a:off x="5846997" y="2705893"/>
            <a:ext cx="895911" cy="2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5"/>
            <a:endCxn id="48" idx="0"/>
          </p:cNvCxnSpPr>
          <p:nvPr/>
        </p:nvCxnSpPr>
        <p:spPr>
          <a:xfrm rot="16200000" flipH="1">
            <a:off x="7563643" y="2420142"/>
            <a:ext cx="819711" cy="740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096000" y="2590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44" name="Rectangle 43"/>
          <p:cNvSpPr/>
          <p:nvPr/>
        </p:nvSpPr>
        <p:spPr>
          <a:xfrm>
            <a:off x="7543800" y="2590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51" name="Oval 50"/>
          <p:cNvSpPr/>
          <p:nvPr/>
        </p:nvSpPr>
        <p:spPr>
          <a:xfrm>
            <a:off x="5334000" y="32766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cxnSp>
        <p:nvCxnSpPr>
          <p:cNvPr id="52" name="Straight Connector 51"/>
          <p:cNvCxnSpPr>
            <a:stCxn id="51" idx="3"/>
            <a:endCxn id="49" idx="0"/>
          </p:cNvCxnSpPr>
          <p:nvPr/>
        </p:nvCxnSpPr>
        <p:spPr>
          <a:xfrm rot="5400000">
            <a:off x="4723047" y="4020343"/>
            <a:ext cx="819711" cy="893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953000" y="41148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54" name="Straight Connector 53"/>
          <p:cNvCxnSpPr>
            <a:stCxn id="51" idx="4"/>
            <a:endCxn id="40" idx="0"/>
          </p:cNvCxnSpPr>
          <p:nvPr/>
        </p:nvCxnSpPr>
        <p:spPr>
          <a:xfrm rot="16200000" flipH="1">
            <a:off x="5924550" y="4438650"/>
            <a:ext cx="685800" cy="190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562600" y="43434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56" name="Straight Connector 55"/>
          <p:cNvCxnSpPr>
            <a:stCxn id="51" idx="5"/>
            <a:endCxn id="45" idx="0"/>
          </p:cNvCxnSpPr>
          <p:nvPr/>
        </p:nvCxnSpPr>
        <p:spPr>
          <a:xfrm rot="16200000" flipH="1">
            <a:off x="6992143" y="3829842"/>
            <a:ext cx="819711" cy="1274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41148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9" name="Oval 48"/>
          <p:cNvSpPr/>
          <p:nvPr/>
        </p:nvSpPr>
        <p:spPr>
          <a:xfrm>
            <a:off x="3886200" y="4876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Rectangle 77"/>
          <p:cNvSpPr/>
          <p:nvPr/>
        </p:nvSpPr>
        <p:spPr>
          <a:xfrm>
            <a:off x="2819400" y="43434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40" name="Oval 39"/>
          <p:cNvSpPr/>
          <p:nvPr/>
        </p:nvSpPr>
        <p:spPr>
          <a:xfrm>
            <a:off x="5562600" y="48768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45" name="Oval 44"/>
          <p:cNvSpPr/>
          <p:nvPr/>
        </p:nvSpPr>
        <p:spPr>
          <a:xfrm>
            <a:off x="7239000" y="4876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t>
            </a:r>
            <a:r>
              <a:rPr lang="en-US" sz="2000" dirty="0" smtClean="0"/>
              <a:t>eteran</a:t>
            </a:r>
            <a:endParaRPr lang="en-US" sz="2000" dirty="0"/>
          </a:p>
        </p:txBody>
      </p:sp>
      <p:cxnSp>
        <p:nvCxnSpPr>
          <p:cNvPr id="114" name="Straight Connector 113"/>
          <p:cNvCxnSpPr>
            <a:stCxn id="45" idx="5"/>
            <a:endCxn id="73" idx="0"/>
          </p:cNvCxnSpPr>
          <p:nvPr/>
        </p:nvCxnSpPr>
        <p:spPr>
          <a:xfrm rot="16200000" flipH="1">
            <a:off x="8369074" y="5893071"/>
            <a:ext cx="514911" cy="43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45" idx="3"/>
            <a:endCxn id="70" idx="0"/>
          </p:cNvCxnSpPr>
          <p:nvPr/>
        </p:nvCxnSpPr>
        <p:spPr>
          <a:xfrm rot="5400000">
            <a:off x="7193718" y="5892573"/>
            <a:ext cx="514911" cy="443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7162800" y="57912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sp>
        <p:nvSpPr>
          <p:cNvPr id="121" name="Rectangle 120"/>
          <p:cNvSpPr/>
          <p:nvPr/>
        </p:nvSpPr>
        <p:spPr>
          <a:xfrm>
            <a:off x="8305800" y="57912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sp>
        <p:nvSpPr>
          <p:cNvPr id="70" name="TextBox 69"/>
          <p:cNvSpPr txBox="1"/>
          <p:nvPr/>
        </p:nvSpPr>
        <p:spPr>
          <a:xfrm>
            <a:off x="7086600" y="6172200"/>
            <a:ext cx="684803" cy="523220"/>
          </a:xfrm>
          <a:prstGeom prst="rect">
            <a:avLst/>
          </a:prstGeom>
          <a:noFill/>
        </p:spPr>
        <p:txBody>
          <a:bodyPr wrap="none" rtlCol="0">
            <a:spAutoFit/>
          </a:bodyPr>
          <a:lstStyle/>
          <a:p>
            <a:r>
              <a:rPr lang="en-US" sz="2800" dirty="0" smtClean="0"/>
              <a:t>???</a:t>
            </a:r>
            <a:endParaRPr lang="en-US" sz="2800" dirty="0"/>
          </a:p>
        </p:txBody>
      </p:sp>
      <p:sp>
        <p:nvSpPr>
          <p:cNvPr id="73" name="TextBox 72"/>
          <p:cNvSpPr txBox="1"/>
          <p:nvPr/>
        </p:nvSpPr>
        <p:spPr>
          <a:xfrm>
            <a:off x="8305800" y="6172200"/>
            <a:ext cx="684803" cy="523220"/>
          </a:xfrm>
          <a:prstGeom prst="rect">
            <a:avLst/>
          </a:prstGeom>
          <a:noFill/>
        </p:spPr>
        <p:txBody>
          <a:bodyPr wrap="none" rtlCol="0">
            <a:spAutoFit/>
          </a:bodyPr>
          <a:lstStyle/>
          <a:p>
            <a:r>
              <a:rPr lang="en-US" sz="2800" dirty="0" smtClean="0"/>
              <a:t>???</a:t>
            </a:r>
            <a:endParaRPr lang="en-US" sz="2800" dirty="0"/>
          </a:p>
        </p:txBody>
      </p:sp>
      <p:sp>
        <p:nvSpPr>
          <p:cNvPr id="48" name="Oval 47"/>
          <p:cNvSpPr/>
          <p:nvPr/>
        </p:nvSpPr>
        <p:spPr>
          <a:xfrm>
            <a:off x="7543800" y="3200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minimize the cost?</a:t>
            </a:r>
            <a:endParaRPr lang="en-US" dirty="0"/>
          </a:p>
        </p:txBody>
      </p:sp>
      <p:sp>
        <p:nvSpPr>
          <p:cNvPr id="3" name="Content Placeholder 2"/>
          <p:cNvSpPr>
            <a:spLocks noGrp="1"/>
          </p:cNvSpPr>
          <p:nvPr>
            <p:ph idx="1"/>
          </p:nvPr>
        </p:nvSpPr>
        <p:spPr/>
        <p:txBody>
          <a:bodyPr/>
          <a:lstStyle/>
          <a:p>
            <a:r>
              <a:rPr lang="en-US" dirty="0" smtClean="0"/>
              <a:t>Optimal decision trees are NP-complete (shown by </a:t>
            </a:r>
            <a:r>
              <a:rPr lang="en-US" dirty="0" err="1" smtClean="0"/>
              <a:t>Hyafil</a:t>
            </a:r>
            <a:r>
              <a:rPr lang="en-US" dirty="0" smtClean="0"/>
              <a:t> and </a:t>
            </a:r>
            <a:r>
              <a:rPr lang="en-US" dirty="0" err="1" smtClean="0"/>
              <a:t>Rivest</a:t>
            </a:r>
            <a:r>
              <a:rPr lang="en-US" dirty="0" smtClean="0"/>
              <a:t>)</a:t>
            </a:r>
          </a:p>
          <a:p>
            <a:r>
              <a:rPr lang="en-US" dirty="0" smtClean="0"/>
              <a:t>Most common approach is “greedy”</a:t>
            </a:r>
          </a:p>
          <a:p>
            <a:r>
              <a:rPr lang="en-US" dirty="0" smtClean="0"/>
              <a:t>Need Heuristic to pick “best” attribute to split on.</a:t>
            </a:r>
          </a:p>
          <a:p>
            <a:r>
              <a:rPr lang="en-US" dirty="0" smtClean="0"/>
              <a:t>“Best” attribute results in “purest” split</a:t>
            </a:r>
          </a:p>
          <a:p>
            <a:pPr>
              <a:buNone/>
            </a:pPr>
            <a:r>
              <a:rPr lang="en-US" dirty="0" smtClean="0"/>
              <a:t>        Pure = all tuples belong to the same class</a:t>
            </a:r>
          </a:p>
          <a:p>
            <a:pPr>
              <a:buNone/>
            </a:pPr>
            <a:endParaRPr lang="en-US"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09600" y="228600"/>
            <a:ext cx="7877175" cy="5257800"/>
          </a:xfrm>
          <a:prstGeom prst="rect">
            <a:avLst/>
          </a:prstGeom>
          <a:noFill/>
          <a:ln w="9525">
            <a:noFill/>
            <a:miter lim="800000"/>
            <a:headEnd/>
            <a:tailEnd/>
          </a:ln>
          <a:effectLst/>
        </p:spPr>
      </p:pic>
      <p:sp>
        <p:nvSpPr>
          <p:cNvPr id="6" name="TextBox 5"/>
          <p:cNvSpPr txBox="1"/>
          <p:nvPr/>
        </p:nvSpPr>
        <p:spPr>
          <a:xfrm>
            <a:off x="990600" y="6019800"/>
            <a:ext cx="7696200" cy="523220"/>
          </a:xfrm>
          <a:prstGeom prst="rect">
            <a:avLst/>
          </a:prstGeom>
          <a:noFill/>
        </p:spPr>
        <p:txBody>
          <a:bodyPr wrap="square" rtlCol="0">
            <a:spAutoFit/>
          </a:bodyPr>
          <a:lstStyle/>
          <a:p>
            <a:r>
              <a:rPr lang="en-US" sz="2800" dirty="0" smtClean="0"/>
              <a:t>….A good split increase purity of all children nodes</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Heuristics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1. Information gain</a:t>
            </a:r>
          </a:p>
          <a:p>
            <a:pPr>
              <a:buNone/>
            </a:pPr>
            <a:endParaRPr lang="en-US" dirty="0" smtClean="0"/>
          </a:p>
          <a:p>
            <a:pPr>
              <a:buNone/>
            </a:pPr>
            <a:r>
              <a:rPr lang="en-US" dirty="0" smtClean="0"/>
              <a:t>2. Gain Ratio</a:t>
            </a:r>
          </a:p>
          <a:p>
            <a:pPr>
              <a:buNone/>
            </a:pPr>
            <a:endParaRPr lang="en-US" dirty="0" smtClean="0"/>
          </a:p>
          <a:p>
            <a:pPr>
              <a:buNone/>
            </a:pPr>
            <a:r>
              <a:rPr lang="en-US" dirty="0" smtClean="0"/>
              <a:t>3. Gini Index</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Gain</a:t>
            </a:r>
            <a:endParaRPr lang="en-US"/>
          </a:p>
        </p:txBody>
      </p:sp>
      <p:sp>
        <p:nvSpPr>
          <p:cNvPr id="3" name="Content Placeholder 2"/>
          <p:cNvSpPr>
            <a:spLocks noGrp="1"/>
          </p:cNvSpPr>
          <p:nvPr>
            <p:ph idx="1"/>
          </p:nvPr>
        </p:nvSpPr>
        <p:spPr/>
        <p:txBody>
          <a:bodyPr/>
          <a:lstStyle/>
          <a:p>
            <a:r>
              <a:rPr lang="en-US" dirty="0" smtClean="0"/>
              <a:t>Ross Quinlan’s ID3 (iterative dichotomizer 3rd) uses info gain as its heuristic.</a:t>
            </a:r>
          </a:p>
          <a:p>
            <a:pPr>
              <a:buNone/>
            </a:pPr>
            <a:endParaRPr lang="en-US" dirty="0" smtClean="0"/>
          </a:p>
          <a:p>
            <a:r>
              <a:rPr lang="en-US" dirty="0" smtClean="0"/>
              <a:t>Heuristic based on Claude Shannon’s information theory.</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a:off x="533400" y="10668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p:cNvSpPr/>
          <p:nvPr/>
        </p:nvSpPr>
        <p:spPr>
          <a:xfrm>
            <a:off x="1295400" y="15240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p:cNvSpPr/>
          <p:nvPr/>
        </p:nvSpPr>
        <p:spPr>
          <a:xfrm>
            <a:off x="685800" y="1981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2438400" y="1219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Triangle 7"/>
          <p:cNvSpPr/>
          <p:nvPr/>
        </p:nvSpPr>
        <p:spPr>
          <a:xfrm>
            <a:off x="1600200" y="838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Triangle 8"/>
          <p:cNvSpPr/>
          <p:nvPr/>
        </p:nvSpPr>
        <p:spPr>
          <a:xfrm>
            <a:off x="2057400" y="1600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Triangle 9"/>
          <p:cNvSpPr/>
          <p:nvPr/>
        </p:nvSpPr>
        <p:spPr>
          <a:xfrm>
            <a:off x="2133600" y="22860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724400" y="15240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72000" y="22098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495800" y="43434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724400" y="8382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43600" y="12954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57800" y="19812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57800" y="13716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81000" y="381000"/>
            <a:ext cx="8473562" cy="2743200"/>
            <a:chOff x="381000" y="381000"/>
            <a:chExt cx="8473562" cy="2743200"/>
          </a:xfrm>
        </p:grpSpPr>
        <p:sp>
          <p:nvSpPr>
            <p:cNvPr id="22" name="Rectangle 21"/>
            <p:cNvSpPr/>
            <p:nvPr/>
          </p:nvSpPr>
          <p:spPr>
            <a:xfrm>
              <a:off x="381000" y="381000"/>
              <a:ext cx="28956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962400" y="381000"/>
              <a:ext cx="28956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08773" y="1752600"/>
              <a:ext cx="1945789" cy="1200329"/>
            </a:xfrm>
            <a:prstGeom prst="rect">
              <a:avLst/>
            </a:prstGeom>
            <a:noFill/>
          </p:spPr>
          <p:txBody>
            <a:bodyPr wrap="none" rtlCol="0">
              <a:spAutoFit/>
            </a:bodyPr>
            <a:lstStyle/>
            <a:p>
              <a:r>
                <a:rPr lang="en-US" sz="3600" dirty="0" smtClean="0"/>
                <a:t>HIGH</a:t>
              </a:r>
            </a:p>
            <a:p>
              <a:r>
                <a:rPr lang="en-US" sz="3600" dirty="0" smtClean="0"/>
                <a:t>ENTROPY</a:t>
              </a:r>
              <a:endParaRPr lang="en-US" sz="3600" dirty="0"/>
            </a:p>
          </p:txBody>
        </p:sp>
      </p:grpSp>
      <p:sp>
        <p:nvSpPr>
          <p:cNvPr id="26" name="Right Triangle 25"/>
          <p:cNvSpPr/>
          <p:nvPr/>
        </p:nvSpPr>
        <p:spPr>
          <a:xfrm>
            <a:off x="533400" y="44196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381000" y="3733800"/>
            <a:ext cx="8473562" cy="2743200"/>
            <a:chOff x="381000" y="381000"/>
            <a:chExt cx="8473562" cy="2743200"/>
          </a:xfrm>
        </p:grpSpPr>
        <p:sp>
          <p:nvSpPr>
            <p:cNvPr id="28" name="Rectangle 27"/>
            <p:cNvSpPr/>
            <p:nvPr/>
          </p:nvSpPr>
          <p:spPr>
            <a:xfrm>
              <a:off x="381000" y="381000"/>
              <a:ext cx="28956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962400" y="381000"/>
              <a:ext cx="28956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08773" y="1752600"/>
              <a:ext cx="1945789" cy="1200329"/>
            </a:xfrm>
            <a:prstGeom prst="rect">
              <a:avLst/>
            </a:prstGeom>
            <a:noFill/>
          </p:spPr>
          <p:txBody>
            <a:bodyPr wrap="none" rtlCol="0">
              <a:spAutoFit/>
            </a:bodyPr>
            <a:lstStyle/>
            <a:p>
              <a:r>
                <a:rPr lang="en-US" sz="3600" dirty="0" smtClean="0"/>
                <a:t>LOW</a:t>
              </a:r>
            </a:p>
            <a:p>
              <a:r>
                <a:rPr lang="en-US" sz="3600" dirty="0" smtClean="0"/>
                <a:t>ENTROPY</a:t>
              </a:r>
              <a:endParaRPr lang="en-US" sz="3600" dirty="0"/>
            </a:p>
          </p:txBody>
        </p:sp>
      </p:grpSp>
      <p:sp>
        <p:nvSpPr>
          <p:cNvPr id="31" name="Oval 30"/>
          <p:cNvSpPr/>
          <p:nvPr/>
        </p:nvSpPr>
        <p:spPr>
          <a:xfrm>
            <a:off x="5943600" y="2209800"/>
            <a:ext cx="457200" cy="4572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p:cNvSpPr/>
          <p:nvPr/>
        </p:nvSpPr>
        <p:spPr>
          <a:xfrm>
            <a:off x="838200" y="51816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Triangle 32"/>
          <p:cNvSpPr/>
          <p:nvPr/>
        </p:nvSpPr>
        <p:spPr>
          <a:xfrm>
            <a:off x="1295400" y="51054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ight Triangle 33"/>
          <p:cNvSpPr/>
          <p:nvPr/>
        </p:nvSpPr>
        <p:spPr>
          <a:xfrm>
            <a:off x="2590800" y="51816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p:cNvSpPr/>
          <p:nvPr/>
        </p:nvSpPr>
        <p:spPr>
          <a:xfrm>
            <a:off x="762000" y="39624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ight Triangle 35"/>
          <p:cNvSpPr/>
          <p:nvPr/>
        </p:nvSpPr>
        <p:spPr>
          <a:xfrm>
            <a:off x="1295400" y="5791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Triangle 36"/>
          <p:cNvSpPr/>
          <p:nvPr/>
        </p:nvSpPr>
        <p:spPr>
          <a:xfrm>
            <a:off x="1828800" y="57150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ight Triangle 37"/>
          <p:cNvSpPr/>
          <p:nvPr/>
        </p:nvSpPr>
        <p:spPr>
          <a:xfrm>
            <a:off x="1752600" y="4648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ight Triangle 38"/>
          <p:cNvSpPr/>
          <p:nvPr/>
        </p:nvSpPr>
        <p:spPr>
          <a:xfrm>
            <a:off x="533400" y="57912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Triangle 39"/>
          <p:cNvSpPr/>
          <p:nvPr/>
        </p:nvSpPr>
        <p:spPr>
          <a:xfrm>
            <a:off x="2514600" y="56388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Triangle 40"/>
          <p:cNvSpPr/>
          <p:nvPr/>
        </p:nvSpPr>
        <p:spPr>
          <a:xfrm>
            <a:off x="1371600" y="39624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Triangle 41"/>
          <p:cNvSpPr/>
          <p:nvPr/>
        </p:nvSpPr>
        <p:spPr>
          <a:xfrm>
            <a:off x="2514600" y="44958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ight Triangle 42"/>
          <p:cNvSpPr/>
          <p:nvPr/>
        </p:nvSpPr>
        <p:spPr>
          <a:xfrm>
            <a:off x="2514600" y="3810000"/>
            <a:ext cx="533400" cy="533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u="sng" dirty="0" smtClean="0"/>
              <a:t>Calculate Entropy for D</a:t>
            </a:r>
            <a:endParaRPr lang="en-US" u="sng" dirty="0"/>
          </a:p>
        </p:txBody>
      </p:sp>
      <p:sp>
        <p:nvSpPr>
          <p:cNvPr id="5" name="Content Placeholder 4"/>
          <p:cNvSpPr>
            <a:spLocks noGrp="1"/>
          </p:cNvSpPr>
          <p:nvPr>
            <p:ph idx="1"/>
          </p:nvPr>
        </p:nvSpPr>
        <p:spPr>
          <a:xfrm>
            <a:off x="0" y="914400"/>
            <a:ext cx="9144000" cy="5638800"/>
          </a:xfrm>
        </p:spPr>
        <p:txBody>
          <a:bodyPr/>
          <a:lstStyle/>
          <a:p>
            <a:pPr>
              <a:buNone/>
            </a:pPr>
            <a:r>
              <a:rPr lang="en-US" dirty="0" smtClean="0"/>
              <a:t>D = Training Set				D=14</a:t>
            </a:r>
          </a:p>
          <a:p>
            <a:pPr>
              <a:buNone/>
            </a:pPr>
            <a:r>
              <a:rPr lang="en-US" dirty="0" smtClean="0"/>
              <a:t>m = num. of classes			m=2</a:t>
            </a:r>
          </a:p>
          <a:p>
            <a:pPr>
              <a:buNone/>
            </a:pPr>
            <a:r>
              <a:rPr lang="en-US" dirty="0" smtClean="0"/>
              <a:t>i = 1,…,m</a:t>
            </a:r>
          </a:p>
          <a:p>
            <a:pPr>
              <a:buNone/>
            </a:pPr>
            <a:r>
              <a:rPr lang="en-US" dirty="0" smtClean="0"/>
              <a:t>C</a:t>
            </a:r>
            <a:r>
              <a:rPr lang="en-US" baseline="-25000" dirty="0" smtClean="0"/>
              <a:t>i</a:t>
            </a:r>
            <a:r>
              <a:rPr lang="en-US" dirty="0" smtClean="0"/>
              <a:t> = distinct class			C</a:t>
            </a:r>
            <a:r>
              <a:rPr lang="en-US" baseline="-25000" dirty="0" smtClean="0"/>
              <a:t>1 </a:t>
            </a:r>
            <a:r>
              <a:rPr lang="en-US" dirty="0" smtClean="0"/>
              <a:t>= yes, C</a:t>
            </a:r>
            <a:r>
              <a:rPr lang="en-US" baseline="-25000" dirty="0" smtClean="0"/>
              <a:t>2</a:t>
            </a:r>
            <a:r>
              <a:rPr lang="en-US" dirty="0" smtClean="0"/>
              <a:t> = no</a:t>
            </a:r>
          </a:p>
          <a:p>
            <a:pPr>
              <a:buNone/>
            </a:pPr>
            <a:r>
              <a:rPr lang="en-US" dirty="0" smtClean="0"/>
              <a:t>C</a:t>
            </a:r>
            <a:r>
              <a:rPr lang="en-US" baseline="-25000" dirty="0" smtClean="0"/>
              <a:t>i,D </a:t>
            </a:r>
            <a:r>
              <a:rPr lang="en-US" dirty="0" smtClean="0"/>
              <a:t>= tuples in D of class C</a:t>
            </a:r>
            <a:r>
              <a:rPr lang="en-US" baseline="-25000" dirty="0" smtClean="0"/>
              <a:t>i		</a:t>
            </a:r>
            <a:r>
              <a:rPr lang="en-US" dirty="0" smtClean="0"/>
              <a:t>C</a:t>
            </a:r>
            <a:r>
              <a:rPr lang="en-US" baseline="-25000" dirty="0" smtClean="0"/>
              <a:t>1,D </a:t>
            </a:r>
            <a:r>
              <a:rPr lang="en-US" dirty="0" smtClean="0"/>
              <a:t>= yes, C</a:t>
            </a:r>
            <a:r>
              <a:rPr lang="en-US" baseline="-25000" dirty="0" smtClean="0"/>
              <a:t>2,D</a:t>
            </a:r>
            <a:r>
              <a:rPr lang="en-US" dirty="0" smtClean="0"/>
              <a:t> = no</a:t>
            </a:r>
            <a:endParaRPr lang="en-US" baseline="-25000" dirty="0" smtClean="0"/>
          </a:p>
          <a:p>
            <a:pPr>
              <a:buNone/>
            </a:pPr>
            <a:r>
              <a:rPr lang="en-US" dirty="0" smtClean="0"/>
              <a:t>p</a:t>
            </a:r>
            <a:r>
              <a:rPr lang="en-US" baseline="-25000" dirty="0" smtClean="0"/>
              <a:t>i </a:t>
            </a:r>
            <a:r>
              <a:rPr lang="en-US" dirty="0" smtClean="0"/>
              <a:t>= prob. a random tuple in 	 p</a:t>
            </a:r>
            <a:r>
              <a:rPr lang="en-US" baseline="-25000" dirty="0" smtClean="0"/>
              <a:t>1</a:t>
            </a:r>
            <a:r>
              <a:rPr lang="en-US" dirty="0" smtClean="0"/>
              <a:t> = 5/14,</a:t>
            </a:r>
            <a:r>
              <a:rPr lang="en-US" baseline="-25000" dirty="0" smtClean="0"/>
              <a:t> </a:t>
            </a:r>
            <a:r>
              <a:rPr lang="en-US" dirty="0" smtClean="0"/>
              <a:t>p</a:t>
            </a:r>
            <a:r>
              <a:rPr lang="en-US" baseline="-25000" dirty="0" smtClean="0"/>
              <a:t>2</a:t>
            </a:r>
            <a:r>
              <a:rPr lang="en-US" dirty="0" smtClean="0"/>
              <a:t> = 9/14</a:t>
            </a:r>
          </a:p>
          <a:p>
            <a:pPr>
              <a:buNone/>
            </a:pPr>
            <a:r>
              <a:rPr lang="en-US" dirty="0" smtClean="0"/>
              <a:t>       D belongs to class C</a:t>
            </a:r>
            <a:r>
              <a:rPr lang="en-US" baseline="-25000" dirty="0" smtClean="0"/>
              <a:t>i</a:t>
            </a:r>
            <a:r>
              <a:rPr lang="en-US" i="1" dirty="0" smtClean="0"/>
              <a:t> </a:t>
            </a:r>
          </a:p>
          <a:p>
            <a:pPr>
              <a:buNone/>
            </a:pPr>
            <a:r>
              <a:rPr lang="en-US" dirty="0" smtClean="0"/>
              <a:t>    =|C</a:t>
            </a:r>
            <a:r>
              <a:rPr lang="en-US" baseline="-25000" dirty="0" smtClean="0"/>
              <a:t>i,D</a:t>
            </a:r>
            <a:r>
              <a:rPr lang="en-US" dirty="0" smtClean="0"/>
              <a:t>|/|D|				</a:t>
            </a:r>
          </a:p>
          <a:p>
            <a:pPr>
              <a:buNone/>
            </a:pPr>
            <a:endParaRPr lang="en-US"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5000" y="5410200"/>
            <a:ext cx="5478930" cy="1447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Example</a:t>
            </a:r>
            <a:endParaRPr lang="en-US" dirty="0"/>
          </a:p>
        </p:txBody>
      </p:sp>
      <p:graphicFrame>
        <p:nvGraphicFramePr>
          <p:cNvPr id="4" name="Content Placeholder 3"/>
          <p:cNvGraphicFramePr>
            <a:graphicFrameLocks noGrp="1"/>
          </p:cNvGraphicFramePr>
          <p:nvPr>
            <p:ph idx="1"/>
          </p:nvPr>
        </p:nvGraphicFramePr>
        <p:xfrm>
          <a:off x="457200" y="685800"/>
          <a:ext cx="8229600" cy="98996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a:solidFill>
                            <a:srgbClr val="000000"/>
                          </a:solidFill>
                          <a:latin typeface="Calibri"/>
                        </a:rPr>
                        <a:t>a</a:t>
                      </a:r>
                      <a:r>
                        <a:rPr lang="en-US" sz="2000" b="0" i="0" u="none" strike="noStrike" dirty="0" smtClean="0">
                          <a:solidFill>
                            <a:srgbClr val="000000"/>
                          </a:solidFill>
                          <a:latin typeface="Calibri"/>
                        </a:rPr>
                        <a:t>ge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i</a:t>
                      </a:r>
                      <a:r>
                        <a:rPr lang="en-US" sz="2000" b="0" i="0" u="none" strike="noStrike" dirty="0" smtClean="0">
                          <a:solidFill>
                            <a:srgbClr val="000000"/>
                          </a:solidFill>
                          <a:latin typeface="Calibri"/>
                        </a:rPr>
                        <a:t>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v</a:t>
                      </a:r>
                      <a:r>
                        <a:rPr lang="en-US" sz="2000" b="0" i="0" u="none" strike="noStrike" dirty="0" smtClean="0">
                          <a:solidFill>
                            <a:srgbClr val="000000"/>
                          </a:solidFill>
                          <a:latin typeface="Calibri"/>
                        </a:rPr>
                        <a:t>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a:t>
                      </a:r>
                      <a:endParaRPr lang="en-US" sz="2000" b="0" i="0" u="none" strike="noStrike" dirty="0">
                        <a:solidFill>
                          <a:srgbClr val="000000"/>
                        </a:solidFill>
                        <a:latin typeface="Calibri"/>
                      </a:endParaRPr>
                    </a:p>
                  </a:txBody>
                  <a:tcPr marL="9525" marR="9525" marT="9525" marB="0" anchor="b"/>
                </a:tc>
              </a:tr>
            </a:tbl>
          </a:graphicData>
        </a:graphic>
      </p:graphicFrame>
      <p:grpSp>
        <p:nvGrpSpPr>
          <p:cNvPr id="90" name="Group 89"/>
          <p:cNvGrpSpPr/>
          <p:nvPr/>
        </p:nvGrpSpPr>
        <p:grpSpPr>
          <a:xfrm>
            <a:off x="914400" y="1828800"/>
            <a:ext cx="5181600" cy="4724400"/>
            <a:chOff x="1600200" y="228600"/>
            <a:chExt cx="5181600" cy="4724400"/>
          </a:xfrm>
        </p:grpSpPr>
        <p:grpSp>
          <p:nvGrpSpPr>
            <p:cNvPr id="6" name="Group 103"/>
            <p:cNvGrpSpPr/>
            <p:nvPr/>
          </p:nvGrpSpPr>
          <p:grpSpPr>
            <a:xfrm>
              <a:off x="1600200" y="228600"/>
              <a:ext cx="5181600" cy="4724400"/>
              <a:chOff x="1675403" y="1752600"/>
              <a:chExt cx="5181600" cy="4724400"/>
            </a:xfrm>
          </p:grpSpPr>
          <p:grpSp>
            <p:nvGrpSpPr>
              <p:cNvPr id="9" name="Group 48"/>
              <p:cNvGrpSpPr/>
              <p:nvPr/>
            </p:nvGrpSpPr>
            <p:grpSpPr>
              <a:xfrm>
                <a:off x="1675403" y="1752600"/>
                <a:ext cx="5181600" cy="4724400"/>
                <a:chOff x="1675403" y="1981200"/>
                <a:chExt cx="5181600" cy="4724400"/>
              </a:xfrm>
            </p:grpSpPr>
            <p:grpSp>
              <p:nvGrpSpPr>
                <p:cNvPr id="14" name="Group 92"/>
                <p:cNvGrpSpPr/>
                <p:nvPr/>
              </p:nvGrpSpPr>
              <p:grpSpPr>
                <a:xfrm>
                  <a:off x="1675403" y="1981200"/>
                  <a:ext cx="5181600" cy="3810000"/>
                  <a:chOff x="1675403" y="2514600"/>
                  <a:chExt cx="5181600" cy="3810000"/>
                </a:xfrm>
              </p:grpSpPr>
              <p:grpSp>
                <p:nvGrpSpPr>
                  <p:cNvPr id="17" name="Group 90"/>
                  <p:cNvGrpSpPr/>
                  <p:nvPr/>
                </p:nvGrpSpPr>
                <p:grpSpPr>
                  <a:xfrm>
                    <a:off x="1675403" y="2514600"/>
                    <a:ext cx="5181600" cy="3810000"/>
                    <a:chOff x="1675403" y="2514600"/>
                    <a:chExt cx="5181600" cy="3810000"/>
                  </a:xfrm>
                </p:grpSpPr>
                <p:cxnSp>
                  <p:nvCxnSpPr>
                    <p:cNvPr id="19" name="Straight Connector 18"/>
                    <p:cNvCxnSpPr>
                      <a:stCxn id="25" idx="4"/>
                      <a:endCxn id="35" idx="0"/>
                    </p:cNvCxnSpPr>
                    <p:nvPr/>
                  </p:nvCxnSpPr>
                  <p:spPr>
                    <a:xfrm rot="5400000">
                      <a:off x="4094753" y="3600450"/>
                      <a:ext cx="381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5" idx="5"/>
                      <a:endCxn id="36" idx="0"/>
                    </p:cNvCxnSpPr>
                    <p:nvPr/>
                  </p:nvCxnSpPr>
                  <p:spPr>
                    <a:xfrm rot="16200000" flipH="1">
                      <a:off x="5206026" y="2959122"/>
                      <a:ext cx="514911" cy="118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5" idx="3"/>
                      <a:endCxn id="22" idx="0"/>
                    </p:cNvCxnSpPr>
                    <p:nvPr/>
                  </p:nvCxnSpPr>
                  <p:spPr>
                    <a:xfrm rot="5400000">
                      <a:off x="2849570" y="2921022"/>
                      <a:ext cx="514911" cy="1263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75403" y="38100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25" name="Oval 24"/>
                    <p:cNvSpPr/>
                    <p:nvPr/>
                  </p:nvSpPr>
                  <p:spPr>
                    <a:xfrm>
                      <a:off x="3504203"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26" name="Rectangle 25"/>
                    <p:cNvSpPr/>
                    <p:nvPr/>
                  </p:nvSpPr>
                  <p:spPr>
                    <a:xfrm>
                      <a:off x="2513603" y="3429000"/>
                      <a:ext cx="914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27" name="Rectangle 26"/>
                    <p:cNvSpPr/>
                    <p:nvPr/>
                  </p:nvSpPr>
                  <p:spPr>
                    <a:xfrm>
                      <a:off x="3504203" y="35052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34" name="Oval 33"/>
                    <p:cNvSpPr/>
                    <p:nvPr/>
                  </p:nvSpPr>
                  <p:spPr>
                    <a:xfrm>
                      <a:off x="3428003" y="51054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college_</a:t>
                      </a:r>
                    </a:p>
                    <a:p>
                      <a:pPr algn="ctr"/>
                      <a:r>
                        <a:rPr lang="en-US" sz="2000" dirty="0" smtClean="0"/>
                        <a:t>educated</a:t>
                      </a:r>
                      <a:endParaRPr lang="en-US" sz="2000" dirty="0"/>
                    </a:p>
                  </p:txBody>
                </p:sp>
                <p:sp>
                  <p:nvSpPr>
                    <p:cNvPr id="35" name="Oval 34"/>
                    <p:cNvSpPr/>
                    <p:nvPr/>
                  </p:nvSpPr>
                  <p:spPr>
                    <a:xfrm>
                      <a:off x="3428003" y="3810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sp>
                  <p:nvSpPr>
                    <p:cNvPr id="36" name="Oval 35"/>
                    <p:cNvSpPr/>
                    <p:nvPr/>
                  </p:nvSpPr>
                  <p:spPr>
                    <a:xfrm>
                      <a:off x="5256803" y="3810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cxnSp>
                  <p:nvCxnSpPr>
                    <p:cNvPr id="37" name="Straight Connector 36"/>
                    <p:cNvCxnSpPr>
                      <a:stCxn id="34" idx="3"/>
                      <a:endCxn id="15" idx="0"/>
                    </p:cNvCxnSpPr>
                    <p:nvPr/>
                  </p:nvCxnSpPr>
                  <p:spPr>
                    <a:xfrm rot="5400000">
                      <a:off x="3274250" y="5925343"/>
                      <a:ext cx="438711" cy="359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199403" y="6019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39" name="Straight Connector 38"/>
                    <p:cNvCxnSpPr>
                      <a:stCxn id="34" idx="5"/>
                      <a:endCxn id="16" idx="0"/>
                    </p:cNvCxnSpPr>
                    <p:nvPr/>
                  </p:nvCxnSpPr>
                  <p:spPr>
                    <a:xfrm rot="16200000" flipH="1">
                      <a:off x="4857546" y="5887242"/>
                      <a:ext cx="438711" cy="436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3"/>
                      <a:endCxn id="65" idx="0"/>
                    </p:cNvCxnSpPr>
                    <p:nvPr/>
                  </p:nvCxnSpPr>
                  <p:spPr>
                    <a:xfrm rot="5400000">
                      <a:off x="2817050" y="4248943"/>
                      <a:ext cx="514911" cy="1198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666003" y="48006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42" name="Straight Connector 41"/>
                    <p:cNvCxnSpPr>
                      <a:stCxn id="35" idx="4"/>
                      <a:endCxn id="34" idx="0"/>
                    </p:cNvCxnSpPr>
                    <p:nvPr/>
                  </p:nvCxnSpPr>
                  <p:spPr>
                    <a:xfrm rot="5400000">
                      <a:off x="4075703" y="4914900"/>
                      <a:ext cx="38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80403" y="4800600"/>
                      <a:ext cx="1219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44" name="Straight Connector 43"/>
                    <p:cNvCxnSpPr>
                      <a:stCxn id="35" idx="5"/>
                      <a:endCxn id="10" idx="0"/>
                    </p:cNvCxnSpPr>
                    <p:nvPr/>
                  </p:nvCxnSpPr>
                  <p:spPr>
                    <a:xfrm rot="16200000" flipH="1">
                      <a:off x="5200446" y="4248942"/>
                      <a:ext cx="514911" cy="1198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028203" y="48006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6" name="Rectangle 45"/>
                    <p:cNvSpPr/>
                    <p:nvPr/>
                  </p:nvSpPr>
                  <p:spPr>
                    <a:xfrm>
                      <a:off x="4799603" y="60198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18" name="Rectangle 17"/>
                  <p:cNvSpPr/>
                  <p:nvPr/>
                </p:nvSpPr>
                <p:spPr>
                  <a:xfrm>
                    <a:off x="5256803" y="34290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15" name="Oval 14"/>
                <p:cNvSpPr/>
                <p:nvPr/>
              </p:nvSpPr>
              <p:spPr>
                <a:xfrm>
                  <a:off x="2513603" y="57912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16" name="Oval 15"/>
                <p:cNvSpPr/>
                <p:nvPr/>
              </p:nvSpPr>
              <p:spPr>
                <a:xfrm>
                  <a:off x="4494803" y="57912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sp>
            <p:nvSpPr>
              <p:cNvPr id="10" name="Oval 9"/>
              <p:cNvSpPr/>
              <p:nvPr/>
            </p:nvSpPr>
            <p:spPr>
              <a:xfrm>
                <a:off x="5256803" y="43434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grpSp>
        <p:sp>
          <p:nvSpPr>
            <p:cNvPr id="65" name="Oval 64"/>
            <p:cNvSpPr/>
            <p:nvPr/>
          </p:nvSpPr>
          <p:spPr>
            <a:xfrm>
              <a:off x="1600200" y="2819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cxnSp>
        <p:nvCxnSpPr>
          <p:cNvPr id="52" name="Straight Arrow Connector 51"/>
          <p:cNvCxnSpPr>
            <a:stCxn id="56" idx="1"/>
            <a:endCxn id="25" idx="6"/>
          </p:cNvCxnSpPr>
          <p:nvPr/>
        </p:nvCxnSpPr>
        <p:spPr>
          <a:xfrm rot="10800000" flipV="1">
            <a:off x="4343401" y="2257454"/>
            <a:ext cx="1663203" cy="2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006603" y="2057400"/>
            <a:ext cx="3137397" cy="400110"/>
          </a:xfrm>
          <a:prstGeom prst="rect">
            <a:avLst/>
          </a:prstGeom>
          <a:noFill/>
        </p:spPr>
        <p:txBody>
          <a:bodyPr wrap="none" rtlCol="0">
            <a:spAutoFit/>
          </a:bodyPr>
          <a:lstStyle/>
          <a:p>
            <a:r>
              <a:rPr lang="en-US" sz="2000" dirty="0" smtClean="0"/>
              <a:t>Inner nodes are </a:t>
            </a:r>
            <a:r>
              <a:rPr lang="en-US" sz="2000" i="1" dirty="0" smtClean="0"/>
              <a:t>ATTRIBUTES</a:t>
            </a:r>
            <a:endParaRPr lang="en-US" sz="2000" i="1" dirty="0"/>
          </a:p>
        </p:txBody>
      </p:sp>
      <p:sp>
        <p:nvSpPr>
          <p:cNvPr id="57" name="TextBox 56"/>
          <p:cNvSpPr txBox="1"/>
          <p:nvPr/>
        </p:nvSpPr>
        <p:spPr>
          <a:xfrm>
            <a:off x="5781220" y="3962400"/>
            <a:ext cx="3362780" cy="400110"/>
          </a:xfrm>
          <a:prstGeom prst="rect">
            <a:avLst/>
          </a:prstGeom>
          <a:noFill/>
        </p:spPr>
        <p:txBody>
          <a:bodyPr wrap="none" rtlCol="0">
            <a:spAutoFit/>
          </a:bodyPr>
          <a:lstStyle/>
          <a:p>
            <a:r>
              <a:rPr lang="en-US" sz="2000" dirty="0" smtClean="0"/>
              <a:t>Branches are </a:t>
            </a:r>
            <a:r>
              <a:rPr lang="en-US" sz="2000" i="1" dirty="0" smtClean="0"/>
              <a:t>attribute VALUES</a:t>
            </a:r>
            <a:endParaRPr lang="en-US" sz="2000" i="1" dirty="0"/>
          </a:p>
        </p:txBody>
      </p:sp>
      <p:sp>
        <p:nvSpPr>
          <p:cNvPr id="58" name="TextBox 57"/>
          <p:cNvSpPr txBox="1"/>
          <p:nvPr/>
        </p:nvSpPr>
        <p:spPr>
          <a:xfrm>
            <a:off x="5882914" y="5867400"/>
            <a:ext cx="3261086" cy="400110"/>
          </a:xfrm>
          <a:prstGeom prst="rect">
            <a:avLst/>
          </a:prstGeom>
          <a:noFill/>
        </p:spPr>
        <p:txBody>
          <a:bodyPr wrap="none" rtlCol="0">
            <a:spAutoFit/>
          </a:bodyPr>
          <a:lstStyle/>
          <a:p>
            <a:r>
              <a:rPr lang="en-US" sz="2000" dirty="0" smtClean="0"/>
              <a:t>Leaves are </a:t>
            </a:r>
            <a:r>
              <a:rPr lang="en-US" sz="2000" i="1" dirty="0" smtClean="0"/>
              <a:t>class-label VALUES</a:t>
            </a:r>
            <a:endParaRPr lang="en-US" sz="2000" i="1" dirty="0"/>
          </a:p>
        </p:txBody>
      </p:sp>
      <p:cxnSp>
        <p:nvCxnSpPr>
          <p:cNvPr id="59" name="Straight Arrow Connector 58"/>
          <p:cNvCxnSpPr>
            <a:stCxn id="58" idx="1"/>
            <a:endCxn id="16" idx="6"/>
          </p:cNvCxnSpPr>
          <p:nvPr/>
        </p:nvCxnSpPr>
        <p:spPr>
          <a:xfrm rot="10800000" flipV="1">
            <a:off x="5334000" y="6067454"/>
            <a:ext cx="548914" cy="2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1"/>
            <a:endCxn id="45" idx="3"/>
          </p:cNvCxnSpPr>
          <p:nvPr/>
        </p:nvCxnSpPr>
        <p:spPr>
          <a:xfrm rot="10800000" flipV="1">
            <a:off x="5029200" y="4162454"/>
            <a:ext cx="752020" cy="2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914400"/>
            <a:ext cx="9144000" cy="5943600"/>
          </a:xfrm>
        </p:spPr>
        <p:txBody>
          <a:bodyPr>
            <a:normAutofit fontScale="92500" lnSpcReduction="20000"/>
          </a:bodyPr>
          <a:lstStyle/>
          <a:p>
            <a:pPr>
              <a:buNone/>
            </a:pPr>
            <a:r>
              <a:rPr lang="en-US" dirty="0" smtClean="0"/>
              <a:t>			</a:t>
            </a:r>
          </a:p>
          <a:p>
            <a:pPr>
              <a:buNone/>
            </a:pPr>
            <a:endParaRPr lang="en-US" dirty="0" smtClean="0"/>
          </a:p>
          <a:p>
            <a:pPr>
              <a:buNone/>
            </a:pPr>
            <a:r>
              <a:rPr lang="en-US" dirty="0" smtClean="0"/>
              <a:t>= -[ 5/14 * log(5/14)   +   9/14 * log(9/14)]</a:t>
            </a:r>
          </a:p>
          <a:p>
            <a:pPr>
              <a:buNone/>
            </a:pPr>
            <a:r>
              <a:rPr lang="en-US" dirty="0" smtClean="0"/>
              <a:t>= -[ .3571 * -1.4854   +   .6428 * -.6374] </a:t>
            </a:r>
          </a:p>
          <a:p>
            <a:pPr>
              <a:buNone/>
            </a:pPr>
            <a:r>
              <a:rPr lang="en-US" dirty="0" smtClean="0"/>
              <a:t>= -[ -.5304  +   -.4097] = </a:t>
            </a:r>
            <a:r>
              <a:rPr lang="en-US" b="1" dirty="0" smtClean="0"/>
              <a:t>.9400 bits</a:t>
            </a:r>
          </a:p>
          <a:p>
            <a:pPr>
              <a:buNone/>
            </a:pPr>
            <a:endParaRPr lang="en-US" b="1" dirty="0" smtClean="0"/>
          </a:p>
          <a:p>
            <a:pPr>
              <a:buNone/>
            </a:pPr>
            <a:r>
              <a:rPr lang="en-US" b="1" dirty="0" smtClean="0"/>
              <a:t>Extremes:    </a:t>
            </a:r>
          </a:p>
          <a:p>
            <a:pPr>
              <a:buNone/>
            </a:pPr>
            <a:r>
              <a:rPr lang="en-US" dirty="0" smtClean="0"/>
              <a:t>= -[ 7/14 * log(7/14)   +   7/14 * log(7/14)] = </a:t>
            </a:r>
            <a:r>
              <a:rPr lang="en-US" b="1" dirty="0" smtClean="0"/>
              <a:t>1 bit</a:t>
            </a:r>
          </a:p>
          <a:p>
            <a:pPr>
              <a:buNone/>
            </a:pPr>
            <a:endParaRPr lang="en-US" dirty="0" smtClean="0"/>
          </a:p>
          <a:p>
            <a:pPr>
              <a:buNone/>
            </a:pPr>
            <a:r>
              <a:rPr lang="en-US" dirty="0" smtClean="0"/>
              <a:t>= -[ 1/14 * log(1/14)   +   13/14 * log(13/14)] = </a:t>
            </a:r>
            <a:r>
              <a:rPr lang="en-US" b="1" dirty="0" smtClean="0"/>
              <a:t>.3712 bits</a:t>
            </a:r>
            <a:endParaRPr lang="en-US" dirty="0" smtClean="0"/>
          </a:p>
          <a:p>
            <a:pPr>
              <a:buNone/>
            </a:pPr>
            <a:endParaRPr lang="en-US" dirty="0" smtClean="0"/>
          </a:p>
          <a:p>
            <a:pPr>
              <a:buNone/>
            </a:pPr>
            <a:r>
              <a:rPr lang="en-US" dirty="0" smtClean="0"/>
              <a:t>= -[ 0/14 * log(0/14)   +   14/14 * log(14/14)] = </a:t>
            </a:r>
            <a:r>
              <a:rPr lang="en-US" b="1" dirty="0" smtClean="0"/>
              <a:t>0 bits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00200" y="152400"/>
            <a:ext cx="5478930" cy="14478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9"/>
          <p:cNvSpPr>
            <a:spLocks noGrp="1"/>
          </p:cNvSpPr>
          <p:nvPr>
            <p:ph type="title"/>
          </p:nvPr>
        </p:nvSpPr>
        <p:spPr/>
        <p:txBody>
          <a:bodyPr/>
          <a:lstStyle/>
          <a:p>
            <a:r>
              <a:rPr lang="en-US" u="sng" dirty="0" smtClean="0"/>
              <a:t>Entropy for D split by A</a:t>
            </a:r>
            <a:endParaRPr lang="en-US" u="sng" dirty="0"/>
          </a:p>
        </p:txBody>
      </p:sp>
      <p:sp>
        <p:nvSpPr>
          <p:cNvPr id="11" name="Content Placeholder 10"/>
          <p:cNvSpPr>
            <a:spLocks noGrp="1"/>
          </p:cNvSpPr>
          <p:nvPr>
            <p:ph idx="1"/>
          </p:nvPr>
        </p:nvSpPr>
        <p:spPr>
          <a:xfrm>
            <a:off x="457200" y="1295400"/>
            <a:ext cx="8229600" cy="5105400"/>
          </a:xfrm>
        </p:spPr>
        <p:txBody>
          <a:bodyPr/>
          <a:lstStyle/>
          <a:p>
            <a:pPr>
              <a:buNone/>
            </a:pPr>
            <a:r>
              <a:rPr lang="en-US" dirty="0" smtClean="0"/>
              <a:t>A = attribute to split D on		E.g.  age</a:t>
            </a:r>
          </a:p>
          <a:p>
            <a:pPr>
              <a:buNone/>
            </a:pPr>
            <a:r>
              <a:rPr lang="en-US" dirty="0" smtClean="0"/>
              <a:t>v = distinct values of A		E.g. youth, 					middle_aged, senior</a:t>
            </a:r>
          </a:p>
          <a:p>
            <a:pPr>
              <a:buNone/>
            </a:pPr>
            <a:r>
              <a:rPr lang="en-US" dirty="0" smtClean="0"/>
              <a:t>j = 1,…,v</a:t>
            </a:r>
          </a:p>
          <a:p>
            <a:pPr>
              <a:buNone/>
            </a:pPr>
            <a:r>
              <a:rPr lang="en-US" dirty="0" smtClean="0"/>
              <a:t>D</a:t>
            </a:r>
            <a:r>
              <a:rPr lang="en-US" baseline="-25000" dirty="0" smtClean="0"/>
              <a:t>j </a:t>
            </a:r>
            <a:r>
              <a:rPr lang="en-US" dirty="0" smtClean="0"/>
              <a:t>= subset of D where A=j		E.g. All tuples           					where age=youth</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1936" y="5181600"/>
            <a:ext cx="6958641" cy="1524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Content Placeholder 10"/>
          <p:cNvSpPr>
            <a:spLocks noGrp="1"/>
          </p:cNvSpPr>
          <p:nvPr>
            <p:ph idx="1"/>
          </p:nvPr>
        </p:nvSpPr>
        <p:spPr>
          <a:xfrm>
            <a:off x="0" y="1600200"/>
            <a:ext cx="9144000" cy="5105400"/>
          </a:xfrm>
        </p:spPr>
        <p:txBody>
          <a:bodyPr>
            <a:normAutofit fontScale="55000" lnSpcReduction="20000"/>
          </a:bodyPr>
          <a:lstStyle/>
          <a:p>
            <a:pPr>
              <a:buNone/>
            </a:pPr>
            <a:r>
              <a:rPr lang="en-US" sz="3600" b="1" dirty="0" smtClean="0"/>
              <a:t>Entropy</a:t>
            </a:r>
            <a:r>
              <a:rPr lang="en-US" sz="3600" b="1" baseline="-25000" dirty="0" smtClean="0"/>
              <a:t>age</a:t>
            </a:r>
            <a:r>
              <a:rPr lang="en-US" sz="3600" b="1" dirty="0" smtClean="0"/>
              <a:t> (D)</a:t>
            </a:r>
            <a:r>
              <a:rPr lang="en-US" sz="3600" dirty="0" smtClean="0"/>
              <a:t>= </a:t>
            </a:r>
            <a:r>
              <a:rPr lang="en-US" dirty="0" smtClean="0"/>
              <a:t>5/14 * -[0/5*log(0/5) + 5/5*log(5/5)]</a:t>
            </a:r>
          </a:p>
          <a:p>
            <a:pPr>
              <a:buNone/>
            </a:pPr>
            <a:r>
              <a:rPr lang="en-US" dirty="0" smtClean="0"/>
              <a:t>                         + 4/14 * -[2/4*log(2/4) + 2/4*log(2/4)]</a:t>
            </a:r>
          </a:p>
          <a:p>
            <a:pPr>
              <a:buNone/>
            </a:pPr>
            <a:r>
              <a:rPr lang="en-US" dirty="0" smtClean="0"/>
              <a:t>                         + 5/14 * -[3/5*log(3/5) + 2/5*log(2/5)]</a:t>
            </a:r>
          </a:p>
          <a:p>
            <a:pPr>
              <a:buNone/>
            </a:pPr>
            <a:r>
              <a:rPr lang="en-US" dirty="0" smtClean="0"/>
              <a:t>                         </a:t>
            </a:r>
            <a:r>
              <a:rPr lang="en-US" sz="3600" dirty="0" smtClean="0"/>
              <a:t>= </a:t>
            </a:r>
            <a:r>
              <a:rPr lang="en-US" sz="3600" b="1" dirty="0" smtClean="0"/>
              <a:t>.6324 bits</a:t>
            </a:r>
            <a:endParaRPr lang="en-US" b="1" dirty="0" smtClean="0"/>
          </a:p>
          <a:p>
            <a:pPr>
              <a:buNone/>
            </a:pPr>
            <a:endParaRPr lang="en-US" dirty="0" smtClean="0"/>
          </a:p>
          <a:p>
            <a:pPr>
              <a:buNone/>
            </a:pPr>
            <a:r>
              <a:rPr lang="en-US" sz="3600" b="1" dirty="0" err="1" smtClean="0"/>
              <a:t>Entropy</a:t>
            </a:r>
            <a:r>
              <a:rPr lang="en-US" sz="3600" b="1" baseline="-25000" dirty="0" err="1" smtClean="0"/>
              <a:t>income</a:t>
            </a:r>
            <a:r>
              <a:rPr lang="en-US" sz="3600" b="1" dirty="0" smtClean="0"/>
              <a:t> (D)</a:t>
            </a:r>
            <a:r>
              <a:rPr lang="en-US" sz="3600" dirty="0" smtClean="0"/>
              <a:t>= </a:t>
            </a:r>
            <a:r>
              <a:rPr lang="en-US" dirty="0" smtClean="0"/>
              <a:t>7/14 * -[2/7*log(2/7) + 5/7*log(5/7)]</a:t>
            </a:r>
          </a:p>
          <a:p>
            <a:pPr>
              <a:buNone/>
            </a:pPr>
            <a:r>
              <a:rPr lang="en-US" dirty="0" smtClean="0"/>
              <a:t>                              + 4/14 * -[2/4*log(2/4) + 2/4*log(2/4)]</a:t>
            </a:r>
          </a:p>
          <a:p>
            <a:pPr>
              <a:buNone/>
            </a:pPr>
            <a:r>
              <a:rPr lang="en-US" dirty="0" smtClean="0"/>
              <a:t>                              + 3/14 * -[1/3*log(1/3) + 2/3*log(2/3)]</a:t>
            </a:r>
          </a:p>
          <a:p>
            <a:pPr>
              <a:buNone/>
            </a:pPr>
            <a:r>
              <a:rPr lang="en-US" dirty="0" smtClean="0"/>
              <a:t>                              </a:t>
            </a:r>
            <a:r>
              <a:rPr lang="en-US" sz="3600" dirty="0" smtClean="0"/>
              <a:t>= </a:t>
            </a:r>
            <a:r>
              <a:rPr lang="en-US" sz="3600" b="1" dirty="0" smtClean="0"/>
              <a:t>.9140 bits</a:t>
            </a:r>
            <a:endParaRPr lang="en-US" b="1" dirty="0" smtClean="0"/>
          </a:p>
          <a:p>
            <a:pPr>
              <a:buNone/>
            </a:pPr>
            <a:endParaRPr lang="en-US" dirty="0" smtClean="0"/>
          </a:p>
          <a:p>
            <a:pPr>
              <a:buNone/>
            </a:pPr>
            <a:r>
              <a:rPr lang="en-US" sz="3600" b="1" dirty="0" err="1" smtClean="0"/>
              <a:t>Entropy</a:t>
            </a:r>
            <a:r>
              <a:rPr lang="en-US" sz="3600" b="1" baseline="-25000" dirty="0" err="1" smtClean="0"/>
              <a:t>veteran</a:t>
            </a:r>
            <a:r>
              <a:rPr lang="en-US" sz="3600" b="1" dirty="0" smtClean="0"/>
              <a:t> (D)</a:t>
            </a:r>
            <a:r>
              <a:rPr lang="en-US" sz="3600" dirty="0" smtClean="0"/>
              <a:t>= </a:t>
            </a:r>
            <a:r>
              <a:rPr lang="en-US" dirty="0" smtClean="0"/>
              <a:t>3/14 * -[2/3*log(2/3) + 1/3*log(1/3)]</a:t>
            </a:r>
          </a:p>
          <a:p>
            <a:pPr>
              <a:buNone/>
            </a:pPr>
            <a:r>
              <a:rPr lang="en-US" dirty="0" smtClean="0"/>
              <a:t>                              + 11/14 * -[3/11*log(3/11) + 8/11*log(8/11)]</a:t>
            </a:r>
          </a:p>
          <a:p>
            <a:pPr>
              <a:buNone/>
            </a:pPr>
            <a:r>
              <a:rPr lang="en-US" dirty="0" smtClean="0"/>
              <a:t>                              </a:t>
            </a:r>
            <a:r>
              <a:rPr lang="en-US" sz="3600" dirty="0" smtClean="0"/>
              <a:t>= </a:t>
            </a:r>
            <a:r>
              <a:rPr lang="en-US" sz="3600" b="1" dirty="0" smtClean="0"/>
              <a:t>.8609 bits</a:t>
            </a:r>
            <a:endParaRPr lang="en-US" b="1" dirty="0" smtClean="0"/>
          </a:p>
          <a:p>
            <a:pPr>
              <a:buNone/>
            </a:pPr>
            <a:endParaRPr lang="en-US" dirty="0" smtClean="0"/>
          </a:p>
          <a:p>
            <a:pPr>
              <a:buNone/>
            </a:pPr>
            <a:r>
              <a:rPr lang="en-US" sz="3600" b="1" dirty="0" err="1" smtClean="0"/>
              <a:t>Entropy</a:t>
            </a:r>
            <a:r>
              <a:rPr lang="en-US" sz="3600" b="1" baseline="-25000" dirty="0" err="1" smtClean="0"/>
              <a:t>college_educated</a:t>
            </a:r>
            <a:r>
              <a:rPr lang="en-US" sz="3600" b="1" dirty="0" smtClean="0"/>
              <a:t> (D)</a:t>
            </a:r>
            <a:r>
              <a:rPr lang="en-US" sz="3600" dirty="0" smtClean="0"/>
              <a:t>= </a:t>
            </a:r>
            <a:r>
              <a:rPr lang="en-US" dirty="0" smtClean="0"/>
              <a:t>8/14 * -[6/8*log(6/8) + 2/8*log(2/8)]</a:t>
            </a:r>
          </a:p>
          <a:p>
            <a:pPr>
              <a:buNone/>
            </a:pPr>
            <a:r>
              <a:rPr lang="en-US" dirty="0" smtClean="0"/>
              <a:t>                                           + 6/14 * -[3/6*log(3/6) + 3/6*log(3/6)]</a:t>
            </a:r>
          </a:p>
          <a:p>
            <a:pPr>
              <a:buNone/>
            </a:pPr>
            <a:r>
              <a:rPr lang="en-US" dirty="0" smtClean="0"/>
              <a:t>                                           </a:t>
            </a:r>
            <a:r>
              <a:rPr lang="en-US" sz="3600" dirty="0" smtClean="0"/>
              <a:t>= </a:t>
            </a:r>
            <a:r>
              <a:rPr lang="en-US" sz="3600" b="1" dirty="0" smtClean="0"/>
              <a:t>.8921 bits</a:t>
            </a:r>
            <a:endParaRPr lang="en-US" b="1" dirty="0" smtClean="0"/>
          </a:p>
          <a:p>
            <a:pPr>
              <a:buNone/>
            </a:pPr>
            <a:endParaRPr lang="en-US" dirty="0" smtClean="0"/>
          </a:p>
          <a:p>
            <a:pPr>
              <a:buNone/>
            </a:pPr>
            <a:endParaRPr lang="en-US"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152400"/>
            <a:ext cx="6958641" cy="1524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9"/>
          <p:cNvSpPr>
            <a:spLocks noGrp="1"/>
          </p:cNvSpPr>
          <p:nvPr>
            <p:ph type="title"/>
          </p:nvPr>
        </p:nvSpPr>
        <p:spPr/>
        <p:txBody>
          <a:bodyPr/>
          <a:lstStyle/>
          <a:p>
            <a:r>
              <a:rPr lang="en-US" u="sng" dirty="0" smtClean="0"/>
              <a:t>Information Gain</a:t>
            </a:r>
            <a:endParaRPr lang="en-US" u="sng" dirty="0"/>
          </a:p>
        </p:txBody>
      </p:sp>
      <p:sp>
        <p:nvSpPr>
          <p:cNvPr id="11" name="Content Placeholder 10"/>
          <p:cNvSpPr>
            <a:spLocks noGrp="1"/>
          </p:cNvSpPr>
          <p:nvPr>
            <p:ph idx="1"/>
          </p:nvPr>
        </p:nvSpPr>
        <p:spPr>
          <a:xfrm>
            <a:off x="457200" y="1600200"/>
            <a:ext cx="8229600" cy="5105400"/>
          </a:xfrm>
        </p:spPr>
        <p:txBody>
          <a:bodyPr/>
          <a:lstStyle/>
          <a:p>
            <a:pPr>
              <a:buNone/>
            </a:pPr>
            <a:endParaRPr lang="en-US" dirty="0" smtClean="0"/>
          </a:p>
          <a:p>
            <a:pPr>
              <a:buNone/>
            </a:pPr>
            <a:r>
              <a:rPr lang="en-US" dirty="0" smtClean="0"/>
              <a:t>Gain(A) = Entropy(D) - </a:t>
            </a:r>
            <a:r>
              <a:rPr lang="en-US" dirty="0" err="1" smtClean="0"/>
              <a:t>Entropy</a:t>
            </a:r>
            <a:r>
              <a:rPr lang="en-US" baseline="-25000" dirty="0" err="1" smtClean="0"/>
              <a:t>A</a:t>
            </a:r>
            <a:r>
              <a:rPr lang="en-US" baseline="-25000" dirty="0" smtClean="0"/>
              <a:t> </a:t>
            </a:r>
            <a:r>
              <a:rPr lang="en-US" dirty="0" smtClean="0"/>
              <a:t>(D)</a:t>
            </a:r>
          </a:p>
          <a:p>
            <a:pPr>
              <a:buNone/>
            </a:pPr>
            <a:endParaRPr lang="en-US" dirty="0" smtClean="0"/>
          </a:p>
          <a:p>
            <a:pPr>
              <a:buNone/>
            </a:pPr>
            <a:r>
              <a:rPr lang="en-US" dirty="0" smtClean="0"/>
              <a:t>         Set of tuples D        Subset of D split on</a:t>
            </a:r>
          </a:p>
          <a:p>
            <a:pPr>
              <a:buNone/>
            </a:pPr>
            <a:r>
              <a:rPr lang="en-US" dirty="0" smtClean="0"/>
              <a:t>                                              attribute A </a:t>
            </a:r>
          </a:p>
          <a:p>
            <a:pPr>
              <a:buNone/>
            </a:pPr>
            <a:endParaRPr lang="en-US" dirty="0" smtClean="0"/>
          </a:p>
          <a:p>
            <a:pPr>
              <a:buNone/>
            </a:pPr>
            <a:r>
              <a:rPr lang="en-US" dirty="0" smtClean="0"/>
              <a:t>Choose the A with the highest Gain.</a:t>
            </a:r>
          </a:p>
          <a:p>
            <a:pPr>
              <a:buNone/>
            </a:pPr>
            <a:r>
              <a:rPr lang="en-US" dirty="0" smtClean="0"/>
              <a:t>                                decreases Entropy</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Left Brace 6"/>
          <p:cNvSpPr/>
          <p:nvPr/>
        </p:nvSpPr>
        <p:spPr>
          <a:xfrm rot="16200000">
            <a:off x="2781300" y="2095500"/>
            <a:ext cx="533400" cy="18288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16200000">
            <a:off x="4991100" y="2019300"/>
            <a:ext cx="533400" cy="19812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Arrow 8"/>
          <p:cNvSpPr/>
          <p:nvPr/>
        </p:nvSpPr>
        <p:spPr>
          <a:xfrm rot="5400000">
            <a:off x="2876550" y="5886450"/>
            <a:ext cx="571500"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Content Placeholder 10"/>
          <p:cNvSpPr>
            <a:spLocks noGrp="1"/>
          </p:cNvSpPr>
          <p:nvPr>
            <p:ph idx="1"/>
          </p:nvPr>
        </p:nvSpPr>
        <p:spPr>
          <a:xfrm>
            <a:off x="0" y="152400"/>
            <a:ext cx="9144000" cy="6553200"/>
          </a:xfrm>
        </p:spPr>
        <p:txBody>
          <a:bodyPr>
            <a:normAutofit/>
          </a:bodyPr>
          <a:lstStyle/>
          <a:p>
            <a:pPr algn="ctr">
              <a:buNone/>
            </a:pPr>
            <a:r>
              <a:rPr lang="en-US" sz="4400" u="sng" dirty="0" smtClean="0"/>
              <a:t>Gain(A) = Entropy(D) - </a:t>
            </a:r>
            <a:r>
              <a:rPr lang="en-US" sz="4400" u="sng" dirty="0" err="1" smtClean="0"/>
              <a:t>Entropy</a:t>
            </a:r>
            <a:r>
              <a:rPr lang="en-US" sz="4400" u="sng" baseline="-25000" dirty="0" err="1" smtClean="0"/>
              <a:t>A</a:t>
            </a:r>
            <a:r>
              <a:rPr lang="en-US" sz="4400" u="sng" baseline="-25000" dirty="0" smtClean="0"/>
              <a:t> </a:t>
            </a:r>
            <a:r>
              <a:rPr lang="en-US" sz="4400" u="sng" dirty="0" smtClean="0"/>
              <a:t>(D)</a:t>
            </a:r>
          </a:p>
          <a:p>
            <a:pPr>
              <a:buNone/>
            </a:pPr>
            <a:endParaRPr lang="en-US" sz="3600" b="1" dirty="0" smtClean="0"/>
          </a:p>
          <a:p>
            <a:pPr>
              <a:buNone/>
            </a:pPr>
            <a:r>
              <a:rPr lang="en-US" sz="3600" b="1" dirty="0" smtClean="0"/>
              <a:t>Gain(age) </a:t>
            </a:r>
            <a:r>
              <a:rPr lang="en-US" sz="3600" dirty="0" smtClean="0"/>
              <a:t>= Entropy(D) - Entropy</a:t>
            </a:r>
            <a:r>
              <a:rPr lang="en-US" sz="3600" baseline="-25000" dirty="0" smtClean="0"/>
              <a:t>age</a:t>
            </a:r>
            <a:r>
              <a:rPr lang="en-US" sz="3600" dirty="0" smtClean="0"/>
              <a:t> (D)</a:t>
            </a:r>
          </a:p>
          <a:p>
            <a:pPr>
              <a:buNone/>
            </a:pPr>
            <a:r>
              <a:rPr lang="en-US" sz="3600" dirty="0" smtClean="0"/>
              <a:t>                  = .9400 - .6324 = </a:t>
            </a:r>
            <a:r>
              <a:rPr lang="en-US" sz="3600" b="1" dirty="0" smtClean="0"/>
              <a:t>.3076 bits</a:t>
            </a:r>
            <a:endParaRPr lang="en-US" b="1" dirty="0" smtClean="0"/>
          </a:p>
          <a:p>
            <a:pPr>
              <a:buNone/>
            </a:pPr>
            <a:endParaRPr lang="en-US" dirty="0" smtClean="0"/>
          </a:p>
          <a:p>
            <a:pPr>
              <a:buNone/>
            </a:pPr>
            <a:r>
              <a:rPr lang="en-US" sz="3600" b="1" dirty="0" smtClean="0"/>
              <a:t>Gain(income) </a:t>
            </a:r>
            <a:r>
              <a:rPr lang="en-US" sz="3600" dirty="0" smtClean="0"/>
              <a:t>= .0259 bits</a:t>
            </a:r>
            <a:endParaRPr lang="en-US" dirty="0" smtClean="0"/>
          </a:p>
          <a:p>
            <a:pPr>
              <a:buNone/>
            </a:pPr>
            <a:endParaRPr lang="en-US" dirty="0" smtClean="0"/>
          </a:p>
          <a:p>
            <a:pPr>
              <a:buNone/>
            </a:pPr>
            <a:r>
              <a:rPr lang="en-US" sz="3600" b="1" dirty="0" smtClean="0"/>
              <a:t>Gain(veteran) </a:t>
            </a:r>
            <a:r>
              <a:rPr lang="en-US" sz="3600" dirty="0" smtClean="0"/>
              <a:t>= .0790 bits</a:t>
            </a:r>
            <a:endParaRPr lang="en-US" dirty="0" smtClean="0"/>
          </a:p>
          <a:p>
            <a:pPr>
              <a:buNone/>
            </a:pPr>
            <a:endParaRPr lang="en-US" dirty="0" smtClean="0"/>
          </a:p>
          <a:p>
            <a:pPr>
              <a:buNone/>
            </a:pPr>
            <a:r>
              <a:rPr lang="en-US" sz="3600" b="1" dirty="0" smtClean="0"/>
              <a:t>Gain(</a:t>
            </a:r>
            <a:r>
              <a:rPr lang="en-US" sz="3600" b="1" dirty="0" err="1" smtClean="0"/>
              <a:t>college_educated</a:t>
            </a:r>
            <a:r>
              <a:rPr lang="en-US" sz="3600" b="1" dirty="0" smtClean="0"/>
              <a:t>) </a:t>
            </a:r>
            <a:r>
              <a:rPr lang="en-US" sz="3600" dirty="0" smtClean="0"/>
              <a:t>= .0479 bits</a:t>
            </a:r>
            <a:endParaRPr lang="en-US" dirty="0" smtClean="0"/>
          </a:p>
          <a:p>
            <a:pPr>
              <a:buNone/>
            </a:pPr>
            <a:endParaRPr lang="en-US" dirty="0" smtClean="0"/>
          </a:p>
          <a:p>
            <a:pPr>
              <a:buNone/>
            </a:pPr>
            <a:endParaRPr lang="en-US"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9"/>
          <p:cNvSpPr>
            <a:spLocks noGrp="1"/>
          </p:cNvSpPr>
          <p:nvPr>
            <p:ph type="title"/>
          </p:nvPr>
        </p:nvSpPr>
        <p:spPr/>
        <p:txBody>
          <a:bodyPr>
            <a:normAutofit/>
          </a:bodyPr>
          <a:lstStyle/>
          <a:p>
            <a:r>
              <a:rPr lang="en-US" u="sng" dirty="0" smtClean="0"/>
              <a:t>Entropy with values &gt;2</a:t>
            </a:r>
            <a:endParaRPr lang="en-US" u="sng"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1" name="Group 80"/>
          <p:cNvGrpSpPr/>
          <p:nvPr/>
        </p:nvGrpSpPr>
        <p:grpSpPr>
          <a:xfrm>
            <a:off x="457200" y="4114800"/>
            <a:ext cx="6858000" cy="1295400"/>
            <a:chOff x="533400" y="4800600"/>
            <a:chExt cx="6858000" cy="1295400"/>
          </a:xfrm>
        </p:grpSpPr>
        <p:grpSp>
          <p:nvGrpSpPr>
            <p:cNvPr id="78" name="Group 77"/>
            <p:cNvGrpSpPr/>
            <p:nvPr/>
          </p:nvGrpSpPr>
          <p:grpSpPr>
            <a:xfrm>
              <a:off x="2286000" y="4800600"/>
              <a:ext cx="1600200" cy="1295400"/>
              <a:chOff x="2286000" y="4800600"/>
              <a:chExt cx="1600200" cy="1295400"/>
            </a:xfrm>
          </p:grpSpPr>
          <p:sp>
            <p:nvSpPr>
              <p:cNvPr id="49" name="Oval 48"/>
              <p:cNvSpPr/>
              <p:nvPr/>
            </p:nvSpPr>
            <p:spPr>
              <a:xfrm>
                <a:off x="2590800" y="4876800"/>
                <a:ext cx="304800" cy="3048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286000" y="4800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5791200" y="4800600"/>
              <a:ext cx="1600200" cy="1295400"/>
              <a:chOff x="5791200" y="4800600"/>
              <a:chExt cx="1600200" cy="1295400"/>
            </a:xfrm>
          </p:grpSpPr>
          <p:sp>
            <p:nvSpPr>
              <p:cNvPr id="51" name="Rectangle 50"/>
              <p:cNvSpPr/>
              <p:nvPr/>
            </p:nvSpPr>
            <p:spPr>
              <a:xfrm>
                <a:off x="5791200" y="4800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5867400" y="4876800"/>
                <a:ext cx="381000" cy="381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33400" y="4800600"/>
              <a:ext cx="1600200" cy="1295400"/>
              <a:chOff x="533400" y="4800600"/>
              <a:chExt cx="1600200" cy="1295400"/>
            </a:xfrm>
          </p:grpSpPr>
          <p:sp>
            <p:nvSpPr>
              <p:cNvPr id="46" name="Rectangle 45"/>
              <p:cNvSpPr/>
              <p:nvPr/>
            </p:nvSpPr>
            <p:spPr>
              <a:xfrm>
                <a:off x="533400" y="4800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a:off x="609600" y="48768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Triangle 53"/>
              <p:cNvSpPr/>
              <p:nvPr/>
            </p:nvSpPr>
            <p:spPr>
              <a:xfrm>
                <a:off x="990600" y="48768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ight Triangle 54"/>
              <p:cNvSpPr/>
              <p:nvPr/>
            </p:nvSpPr>
            <p:spPr>
              <a:xfrm>
                <a:off x="609600" y="53340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ight Triangle 59"/>
              <p:cNvSpPr/>
              <p:nvPr/>
            </p:nvSpPr>
            <p:spPr>
              <a:xfrm>
                <a:off x="1752600" y="48768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ight Triangle 60"/>
              <p:cNvSpPr/>
              <p:nvPr/>
            </p:nvSpPr>
            <p:spPr>
              <a:xfrm>
                <a:off x="1447800" y="48768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4038600" y="4800600"/>
              <a:ext cx="1600200" cy="1295400"/>
              <a:chOff x="4038600" y="4800600"/>
              <a:chExt cx="1600200" cy="1295400"/>
            </a:xfrm>
          </p:grpSpPr>
          <p:sp>
            <p:nvSpPr>
              <p:cNvPr id="47" name="Rectangle 46"/>
              <p:cNvSpPr/>
              <p:nvPr/>
            </p:nvSpPr>
            <p:spPr>
              <a:xfrm>
                <a:off x="4038600" y="4800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4114800" y="48768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4876800" y="49530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4267200" y="51816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4343400" y="55626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5029200" y="53340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4876800" y="56388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457200" y="1371600"/>
            <a:ext cx="6858000" cy="1295400"/>
            <a:chOff x="381000" y="1447800"/>
            <a:chExt cx="6858000" cy="1295400"/>
          </a:xfrm>
        </p:grpSpPr>
        <p:grpSp>
          <p:nvGrpSpPr>
            <p:cNvPr id="72" name="Group 71"/>
            <p:cNvGrpSpPr/>
            <p:nvPr/>
          </p:nvGrpSpPr>
          <p:grpSpPr>
            <a:xfrm>
              <a:off x="381000" y="1447800"/>
              <a:ext cx="1600200" cy="1295400"/>
              <a:chOff x="381000" y="1447800"/>
              <a:chExt cx="1600200" cy="1295400"/>
            </a:xfrm>
          </p:grpSpPr>
          <p:sp>
            <p:nvSpPr>
              <p:cNvPr id="14" name="Rectangle 13"/>
              <p:cNvSpPr/>
              <p:nvPr/>
            </p:nvSpPr>
            <p:spPr>
              <a:xfrm>
                <a:off x="381000" y="14478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a:off x="457200" y="15240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Triangle 22"/>
              <p:cNvSpPr/>
              <p:nvPr/>
            </p:nvSpPr>
            <p:spPr>
              <a:xfrm>
                <a:off x="838200" y="15240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Triangle 23"/>
              <p:cNvSpPr/>
              <p:nvPr/>
            </p:nvSpPr>
            <p:spPr>
              <a:xfrm>
                <a:off x="457200" y="19812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p:cNvSpPr/>
              <p:nvPr/>
            </p:nvSpPr>
            <p:spPr>
              <a:xfrm>
                <a:off x="1219200" y="18288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a:off x="1295400" y="22098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Triangle 28"/>
              <p:cNvSpPr/>
              <p:nvPr/>
            </p:nvSpPr>
            <p:spPr>
              <a:xfrm>
                <a:off x="762000" y="23622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a:off x="1295400" y="1524000"/>
                <a:ext cx="304800" cy="304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p:cNvGrpSpPr/>
            <p:nvPr/>
          </p:nvGrpSpPr>
          <p:grpSpPr>
            <a:xfrm>
              <a:off x="2133600" y="1447800"/>
              <a:ext cx="1600200" cy="1295400"/>
              <a:chOff x="2133600" y="1447800"/>
              <a:chExt cx="1600200" cy="1295400"/>
            </a:xfrm>
          </p:grpSpPr>
          <p:sp>
            <p:nvSpPr>
              <p:cNvPr id="18" name="Oval 17"/>
              <p:cNvSpPr/>
              <p:nvPr/>
            </p:nvSpPr>
            <p:spPr>
              <a:xfrm>
                <a:off x="2438400" y="1524000"/>
                <a:ext cx="304800" cy="3048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33600" y="14478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743200" y="1905000"/>
                <a:ext cx="304800" cy="304800"/>
              </a:xfrm>
              <a:prstGeom prst="ellipse">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886200" y="1447800"/>
              <a:ext cx="1600200" cy="1295400"/>
              <a:chOff x="3886200" y="1447800"/>
              <a:chExt cx="1600200" cy="1295400"/>
            </a:xfrm>
          </p:grpSpPr>
          <p:sp>
            <p:nvSpPr>
              <p:cNvPr id="15" name="Rectangle 14"/>
              <p:cNvSpPr/>
              <p:nvPr/>
            </p:nvSpPr>
            <p:spPr>
              <a:xfrm>
                <a:off x="3886200" y="14478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3962400" y="15240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p:cNvSpPr/>
              <p:nvPr/>
            </p:nvSpPr>
            <p:spPr>
              <a:xfrm>
                <a:off x="4267200" y="1981200"/>
                <a:ext cx="381000" cy="3048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5638800" y="1447800"/>
              <a:ext cx="1600200" cy="1295400"/>
              <a:chOff x="5638800" y="1447800"/>
              <a:chExt cx="1600200" cy="1295400"/>
            </a:xfrm>
          </p:grpSpPr>
          <p:sp>
            <p:nvSpPr>
              <p:cNvPr id="20" name="Rectangle 19"/>
              <p:cNvSpPr/>
              <p:nvPr/>
            </p:nvSpPr>
            <p:spPr>
              <a:xfrm>
                <a:off x="5638800" y="14478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6324600" y="1752600"/>
                <a:ext cx="381000" cy="381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p:nvPr/>
            </p:nvSpPr>
            <p:spPr>
              <a:xfrm>
                <a:off x="5867400" y="1676400"/>
                <a:ext cx="381000" cy="381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TextBox 70"/>
          <p:cNvSpPr txBox="1"/>
          <p:nvPr/>
        </p:nvSpPr>
        <p:spPr>
          <a:xfrm>
            <a:off x="228600" y="2895600"/>
            <a:ext cx="8438785" cy="707886"/>
          </a:xfrm>
          <a:prstGeom prst="rect">
            <a:avLst/>
          </a:prstGeom>
          <a:noFill/>
        </p:spPr>
        <p:txBody>
          <a:bodyPr wrap="none" rtlCol="0">
            <a:spAutoFit/>
          </a:bodyPr>
          <a:lstStyle/>
          <a:p>
            <a:r>
              <a:rPr lang="en-US" sz="2000" dirty="0" smtClean="0"/>
              <a:t>Entropy = -[7/13*log(7/13) + 2/13*log(2/13) + 2/13*log(2/13) + 2/13*log(2/13)]</a:t>
            </a:r>
          </a:p>
          <a:p>
            <a:r>
              <a:rPr lang="en-US" sz="2000" dirty="0" smtClean="0"/>
              <a:t>                = </a:t>
            </a:r>
            <a:r>
              <a:rPr lang="en-US" sz="2000" b="1" dirty="0" smtClean="0"/>
              <a:t>1.7272 bits</a:t>
            </a:r>
            <a:endParaRPr lang="en-US" sz="2000" b="1" dirty="0"/>
          </a:p>
        </p:txBody>
      </p:sp>
      <p:sp>
        <p:nvSpPr>
          <p:cNvPr id="82" name="TextBox 81"/>
          <p:cNvSpPr txBox="1"/>
          <p:nvPr/>
        </p:nvSpPr>
        <p:spPr>
          <a:xfrm>
            <a:off x="381000" y="5715000"/>
            <a:ext cx="8438785" cy="707886"/>
          </a:xfrm>
          <a:prstGeom prst="rect">
            <a:avLst/>
          </a:prstGeom>
          <a:noFill/>
        </p:spPr>
        <p:txBody>
          <a:bodyPr wrap="none" rtlCol="0">
            <a:spAutoFit/>
          </a:bodyPr>
          <a:lstStyle/>
          <a:p>
            <a:r>
              <a:rPr lang="en-US" sz="2000" dirty="0" smtClean="0"/>
              <a:t>Entropy = -[5/13*log(5/13) + 1/13*log(1/13) + 6/13*log(6/13) + 1/13*log(1/13)]</a:t>
            </a:r>
          </a:p>
          <a:p>
            <a:r>
              <a:rPr lang="en-US" sz="2000" dirty="0" smtClean="0"/>
              <a:t>                = </a:t>
            </a:r>
            <a:r>
              <a:rPr lang="en-US" sz="2000" b="1" dirty="0" smtClean="0"/>
              <a:t>1.6143 bits</a:t>
            </a:r>
            <a:endParaRPr lang="en-US" sz="2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228600" y="1143000"/>
          <a:ext cx="8763000" cy="5486406"/>
        </p:xfrm>
        <a:graphic>
          <a:graphicData uri="http://schemas.openxmlformats.org/drawingml/2006/table">
            <a:tbl>
              <a:tblPr firstRow="1" bandRow="1">
                <a:tableStyleId>{5C22544A-7EE6-4342-B048-85BDC9FD1C3A}</a:tableStyleId>
              </a:tblPr>
              <a:tblGrid>
                <a:gridCol w="1752600"/>
                <a:gridCol w="1600200"/>
                <a:gridCol w="1524000"/>
                <a:gridCol w="1219200"/>
                <a:gridCol w="1447800"/>
                <a:gridCol w="1219200"/>
              </a:tblGrid>
              <a:tr h="738008">
                <a:tc>
                  <a:txBody>
                    <a:bodyPr/>
                    <a:lstStyle/>
                    <a:p>
                      <a:pPr algn="l" fontAlgn="b"/>
                      <a:r>
                        <a:rPr lang="en-US" sz="2000" b="0" i="0" u="none" strike="noStrike" dirty="0" smtClean="0">
                          <a:solidFill>
                            <a:srgbClr val="000000"/>
                          </a:solidFill>
                          <a:latin typeface="Calibri"/>
                        </a:rPr>
                        <a:t>ss</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age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income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veteran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14651">
                <a:tc>
                  <a:txBody>
                    <a:bodyPr/>
                    <a:lstStyle/>
                    <a:p>
                      <a:pPr algn="l" fontAlgn="b"/>
                      <a:r>
                        <a:rPr lang="en-US" sz="2000" b="0" i="0" u="none" strike="noStrike" dirty="0" smtClean="0">
                          <a:solidFill>
                            <a:srgbClr val="000000"/>
                          </a:solidFill>
                          <a:latin typeface="Calibri"/>
                        </a:rPr>
                        <a:t>215-98-9343</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r>
              <a:tr h="314651">
                <a:tc>
                  <a:txBody>
                    <a:bodyPr/>
                    <a:lstStyle/>
                    <a:p>
                      <a:pPr algn="l" fontAlgn="b"/>
                      <a:r>
                        <a:rPr lang="en-US" sz="2000" b="0" i="0" u="none" strike="noStrike" dirty="0" smtClean="0">
                          <a:solidFill>
                            <a:srgbClr val="000000"/>
                          </a:solidFill>
                          <a:latin typeface="Calibri"/>
                        </a:rPr>
                        <a:t>238-34-3493</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youth</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1865">
                <a:tc>
                  <a:txBody>
                    <a:bodyPr/>
                    <a:lstStyle/>
                    <a:p>
                      <a:pPr algn="l" fontAlgn="b"/>
                      <a:r>
                        <a:rPr lang="en-US" sz="2000" b="0" i="0" u="none" strike="noStrike" dirty="0" smtClean="0">
                          <a:solidFill>
                            <a:srgbClr val="000000"/>
                          </a:solidFill>
                          <a:latin typeface="Calibri"/>
                        </a:rPr>
                        <a:t>234-28-2434</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r>
              <a:tr h="314651">
                <a:tc>
                  <a:txBody>
                    <a:bodyPr/>
                    <a:lstStyle/>
                    <a:p>
                      <a:pPr algn="l" fontAlgn="b"/>
                      <a:r>
                        <a:rPr lang="en-US" sz="2000" b="0" i="0" u="none" strike="noStrike" dirty="0" smtClean="0">
                          <a:solidFill>
                            <a:srgbClr val="000000"/>
                          </a:solidFill>
                          <a:latin typeface="Calibri"/>
                        </a:rPr>
                        <a:t>243-24-2343</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71865">
                <a:tc>
                  <a:txBody>
                    <a:bodyPr/>
                    <a:lstStyle/>
                    <a:p>
                      <a:pPr algn="l" fontAlgn="b"/>
                      <a:r>
                        <a:rPr lang="en-US" sz="2000" b="0" i="0" u="none" strike="noStrike" dirty="0" smtClean="0">
                          <a:solidFill>
                            <a:srgbClr val="000000"/>
                          </a:solidFill>
                          <a:latin typeface="Calibri"/>
                        </a:rPr>
                        <a:t>634-35-2345</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1865">
                <a:tc>
                  <a:txBody>
                    <a:bodyPr/>
                    <a:lstStyle/>
                    <a:p>
                      <a:pPr algn="l" fontAlgn="b"/>
                      <a:r>
                        <a:rPr lang="en-US" sz="2000" b="0" i="0" u="none" strike="noStrike" dirty="0" smtClean="0">
                          <a:solidFill>
                            <a:srgbClr val="000000"/>
                          </a:solidFill>
                          <a:latin typeface="Calibri"/>
                        </a:rPr>
                        <a:t>553-32-2323</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r>
              <a:tr h="371865">
                <a:tc>
                  <a:txBody>
                    <a:bodyPr/>
                    <a:lstStyle/>
                    <a:p>
                      <a:pPr algn="l" fontAlgn="b"/>
                      <a:r>
                        <a:rPr lang="en-US" sz="2000" b="0" i="0" u="none" strike="noStrike" dirty="0" smtClean="0">
                          <a:solidFill>
                            <a:srgbClr val="000000"/>
                          </a:solidFill>
                          <a:latin typeface="Calibri"/>
                        </a:rPr>
                        <a:t>554-23-4324</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14651">
                <a:tc>
                  <a:txBody>
                    <a:bodyPr/>
                    <a:lstStyle/>
                    <a:p>
                      <a:pPr algn="l" fontAlgn="b"/>
                      <a:r>
                        <a:rPr lang="en-US" sz="2000" b="0" i="0" u="none" strike="noStrike" dirty="0" smtClean="0">
                          <a:solidFill>
                            <a:srgbClr val="000000"/>
                          </a:solidFill>
                          <a:latin typeface="Calibri"/>
                        </a:rPr>
                        <a:t>523-43-2343</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14651">
                <a:tc>
                  <a:txBody>
                    <a:bodyPr/>
                    <a:lstStyle/>
                    <a:p>
                      <a:pPr algn="l" fontAlgn="b"/>
                      <a:r>
                        <a:rPr lang="en-US" sz="2000" b="0" i="0" u="none" strike="noStrike" dirty="0" smtClean="0">
                          <a:solidFill>
                            <a:srgbClr val="000000"/>
                          </a:solidFill>
                          <a:latin typeface="Calibri"/>
                        </a:rPr>
                        <a:t>553-23-1223</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14651">
                <a:tc>
                  <a:txBody>
                    <a:bodyPr/>
                    <a:lstStyle/>
                    <a:p>
                      <a:pPr algn="l" fontAlgn="b"/>
                      <a:r>
                        <a:rPr lang="en-US" sz="2000" b="0" i="0" u="none" strike="noStrike" dirty="0" smtClean="0">
                          <a:solidFill>
                            <a:srgbClr val="000000"/>
                          </a:solidFill>
                          <a:latin typeface="Calibri"/>
                        </a:rPr>
                        <a:t>344-23-2321</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dirty="0">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14651">
                <a:tc>
                  <a:txBody>
                    <a:bodyPr/>
                    <a:lstStyle/>
                    <a:p>
                      <a:pPr algn="l" fontAlgn="b"/>
                      <a:r>
                        <a:rPr lang="en-US" sz="2000" b="0" i="0" u="none" strike="noStrike" dirty="0" smtClean="0">
                          <a:solidFill>
                            <a:srgbClr val="000000"/>
                          </a:solidFill>
                          <a:latin typeface="Calibri"/>
                        </a:rPr>
                        <a:t>212-23-1232</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a:solidFill>
                            <a:srgbClr val="000000"/>
                          </a:solidFill>
                          <a:latin typeface="Calibri"/>
                        </a:rPr>
                        <a:t>youth</a:t>
                      </a:r>
                    </a:p>
                  </a:txBody>
                  <a:tcPr marL="9525" marR="9525" marT="9525" marB="0" anchor="b"/>
                </a:tc>
                <a:tc>
                  <a:txBody>
                    <a:bodyPr/>
                    <a:lstStyle/>
                    <a:p>
                      <a:pPr algn="l" fontAlgn="b"/>
                      <a:r>
                        <a:rPr lang="en-US" sz="2000" b="0" i="0" u="none" strike="noStrike">
                          <a:solidFill>
                            <a:srgbClr val="000000"/>
                          </a:solidFill>
                          <a:latin typeface="Calibri"/>
                        </a:rPr>
                        <a:t>low</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1865">
                <a:tc>
                  <a:txBody>
                    <a:bodyPr/>
                    <a:lstStyle/>
                    <a:p>
                      <a:pPr algn="l" fontAlgn="b"/>
                      <a:r>
                        <a:rPr lang="en-US" sz="2000" b="0" i="0" u="none" strike="noStrike" dirty="0" smtClean="0">
                          <a:solidFill>
                            <a:srgbClr val="000000"/>
                          </a:solidFill>
                          <a:latin typeface="Calibri"/>
                        </a:rPr>
                        <a:t>112-12-4521</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no</a:t>
                      </a:r>
                    </a:p>
                  </a:txBody>
                  <a:tcPr marL="9525" marR="9525" marT="9525" marB="0" anchor="b"/>
                </a:tc>
              </a:tr>
              <a:tr h="371865">
                <a:tc>
                  <a:txBody>
                    <a:bodyPr/>
                    <a:lstStyle/>
                    <a:p>
                      <a:pPr algn="l" fontAlgn="b"/>
                      <a:r>
                        <a:rPr lang="en-US" sz="2000" b="0" i="0" u="none" strike="noStrike" dirty="0" smtClean="0">
                          <a:solidFill>
                            <a:srgbClr val="000000"/>
                          </a:solidFill>
                          <a:latin typeface="Calibri"/>
                        </a:rPr>
                        <a:t>423-13-3425</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middle_aged</a:t>
                      </a:r>
                    </a:p>
                  </a:txBody>
                  <a:tcPr marL="9525" marR="9525" marT="9525" marB="0" anchor="b"/>
                </a:tc>
                <a:tc>
                  <a:txBody>
                    <a:bodyPr/>
                    <a:lstStyle/>
                    <a:p>
                      <a:pPr algn="l" fontAlgn="b"/>
                      <a:r>
                        <a:rPr lang="en-US" sz="2000" b="0" i="0" u="none" strike="noStrike">
                          <a:solidFill>
                            <a:srgbClr val="000000"/>
                          </a:solidFill>
                          <a:latin typeface="Calibri"/>
                        </a:rPr>
                        <a:t>medium</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r>
              <a:tr h="314651">
                <a:tc>
                  <a:txBody>
                    <a:bodyPr/>
                    <a:lstStyle/>
                    <a:p>
                      <a:pPr algn="l" fontAlgn="b"/>
                      <a:r>
                        <a:rPr lang="en-US" sz="2000" b="0" i="0" u="none" strike="noStrike" dirty="0" smtClean="0">
                          <a:solidFill>
                            <a:srgbClr val="000000"/>
                          </a:solidFill>
                          <a:latin typeface="Calibri"/>
                        </a:rPr>
                        <a:t>423-53-4817</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senior</a:t>
                      </a:r>
                    </a:p>
                  </a:txBody>
                  <a:tcPr marL="9525" marR="9525" marT="9525" marB="0" anchor="b"/>
                </a:tc>
                <a:tc>
                  <a:txBody>
                    <a:bodyPr/>
                    <a:lstStyle/>
                    <a:p>
                      <a:pPr algn="l" fontAlgn="b"/>
                      <a:r>
                        <a:rPr lang="en-US" sz="2000" b="0" i="0" u="none" strike="noStrike">
                          <a:solidFill>
                            <a:srgbClr val="000000"/>
                          </a:solidFill>
                          <a:latin typeface="Calibri"/>
                        </a:rPr>
                        <a:t>high</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a:solidFill>
                            <a:srgbClr val="000000"/>
                          </a:solidFill>
                          <a:latin typeface="Calibri"/>
                        </a:rPr>
                        <a:t>yes</a:t>
                      </a: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r>
            </a:tbl>
          </a:graphicData>
        </a:graphic>
      </p:graphicFrame>
      <p:sp>
        <p:nvSpPr>
          <p:cNvPr id="5" name="TextBox 4"/>
          <p:cNvSpPr txBox="1"/>
          <p:nvPr/>
        </p:nvSpPr>
        <p:spPr>
          <a:xfrm>
            <a:off x="1752600" y="457200"/>
            <a:ext cx="3878113" cy="369332"/>
          </a:xfrm>
          <a:prstGeom prst="rect">
            <a:avLst/>
          </a:prstGeom>
          <a:solidFill>
            <a:srgbClr val="FFFF00"/>
          </a:solidFill>
        </p:spPr>
        <p:txBody>
          <a:bodyPr wrap="none" rtlCol="0">
            <a:spAutoFit/>
          </a:bodyPr>
          <a:lstStyle/>
          <a:p>
            <a:r>
              <a:rPr lang="en-US" dirty="0" smtClean="0"/>
              <a:t>Added social security number attribute</a:t>
            </a:r>
            <a:endParaRPr lang="en-US" dirty="0"/>
          </a:p>
        </p:txBody>
      </p:sp>
      <p:cxnSp>
        <p:nvCxnSpPr>
          <p:cNvPr id="7" name="Straight Arrow Connector 6"/>
          <p:cNvCxnSpPr>
            <a:stCxn id="5" idx="1"/>
          </p:cNvCxnSpPr>
          <p:nvPr/>
        </p:nvCxnSpPr>
        <p:spPr>
          <a:xfrm rot="10800000" flipV="1">
            <a:off x="1066800" y="641866"/>
            <a:ext cx="685800" cy="773668"/>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6800" y="1447800"/>
            <a:ext cx="6709429" cy="3124200"/>
            <a:chOff x="1066800" y="4343400"/>
            <a:chExt cx="6709429" cy="3124200"/>
          </a:xfrm>
        </p:grpSpPr>
        <p:grpSp>
          <p:nvGrpSpPr>
            <p:cNvPr id="3" name="Group 16"/>
            <p:cNvGrpSpPr/>
            <p:nvPr/>
          </p:nvGrpSpPr>
          <p:grpSpPr>
            <a:xfrm>
              <a:off x="1066800" y="4343400"/>
              <a:ext cx="6709429" cy="3124200"/>
              <a:chOff x="1143000" y="3810000"/>
              <a:chExt cx="6709429" cy="3124200"/>
            </a:xfrm>
          </p:grpSpPr>
          <p:cxnSp>
            <p:nvCxnSpPr>
              <p:cNvPr id="7" name="Straight Connector 6"/>
              <p:cNvCxnSpPr>
                <a:stCxn id="12" idx="4"/>
                <a:endCxn id="77" idx="0"/>
              </p:cNvCxnSpPr>
              <p:nvPr/>
            </p:nvCxnSpPr>
            <p:spPr>
              <a:xfrm rot="5400000">
                <a:off x="3333750" y="5581650"/>
                <a:ext cx="2209800" cy="495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 idx="5"/>
                <a:endCxn id="84" idx="1"/>
              </p:cNvCxnSpPr>
              <p:nvPr/>
            </p:nvCxnSpPr>
            <p:spPr>
              <a:xfrm rot="16200000" flipH="1">
                <a:off x="5678650" y="4163894"/>
                <a:ext cx="1747185" cy="2600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 idx="2"/>
                <a:endCxn id="79" idx="6"/>
              </p:cNvCxnSpPr>
              <p:nvPr/>
            </p:nvCxnSpPr>
            <p:spPr>
              <a:xfrm rot="10800000" flipV="1">
                <a:off x="1143000" y="4267200"/>
                <a:ext cx="2743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886200" y="38100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ss</a:t>
                </a:r>
                <a:endParaRPr lang="en-US" sz="2800" dirty="0"/>
              </a:p>
            </p:txBody>
          </p:sp>
        </p:grpSp>
        <p:sp>
          <p:nvSpPr>
            <p:cNvPr id="6" name="Rectangle 5"/>
            <p:cNvSpPr/>
            <p:nvPr/>
          </p:nvSpPr>
          <p:spPr>
            <a:xfrm>
              <a:off x="49530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cxnSp>
        <p:nvCxnSpPr>
          <p:cNvPr id="18" name="Straight Connector 17"/>
          <p:cNvCxnSpPr>
            <a:stCxn id="12" idx="4"/>
            <a:endCxn id="76" idx="0"/>
          </p:cNvCxnSpPr>
          <p:nvPr/>
        </p:nvCxnSpPr>
        <p:spPr>
          <a:xfrm rot="16200000" flipH="1">
            <a:off x="3790950" y="3181350"/>
            <a:ext cx="2209800"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4"/>
            <a:endCxn id="75" idx="0"/>
          </p:cNvCxnSpPr>
          <p:nvPr/>
        </p:nvCxnSpPr>
        <p:spPr>
          <a:xfrm rot="16200000" flipH="1">
            <a:off x="4362450" y="2609850"/>
            <a:ext cx="2133600" cy="1638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a:endCxn id="74" idx="0"/>
          </p:cNvCxnSpPr>
          <p:nvPr/>
        </p:nvCxnSpPr>
        <p:spPr>
          <a:xfrm rot="16200000" flipH="1">
            <a:off x="4972050" y="2000250"/>
            <a:ext cx="1981200" cy="2705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5"/>
            <a:endCxn id="85" idx="1"/>
          </p:cNvCxnSpPr>
          <p:nvPr/>
        </p:nvCxnSpPr>
        <p:spPr>
          <a:xfrm rot="16200000" flipH="1">
            <a:off x="6097750" y="1306394"/>
            <a:ext cx="985185" cy="28289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6"/>
            <a:endCxn id="73" idx="2"/>
          </p:cNvCxnSpPr>
          <p:nvPr/>
        </p:nvCxnSpPr>
        <p:spPr>
          <a:xfrm>
            <a:off x="5410200" y="1905000"/>
            <a:ext cx="26670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2" idx="6"/>
            <a:endCxn id="56" idx="2"/>
          </p:cNvCxnSpPr>
          <p:nvPr/>
        </p:nvCxnSpPr>
        <p:spPr>
          <a:xfrm>
            <a:off x="5410200" y="1905000"/>
            <a:ext cx="26670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077200" y="17526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cxnSp>
        <p:nvCxnSpPr>
          <p:cNvPr id="57" name="Straight Connector 56"/>
          <p:cNvCxnSpPr>
            <a:stCxn id="12" idx="3"/>
            <a:endCxn id="80" idx="7"/>
          </p:cNvCxnSpPr>
          <p:nvPr/>
        </p:nvCxnSpPr>
        <p:spPr>
          <a:xfrm rot="5400000">
            <a:off x="2022966" y="1344495"/>
            <a:ext cx="1137585" cy="2905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2" idx="3"/>
            <a:endCxn id="81" idx="0"/>
          </p:cNvCxnSpPr>
          <p:nvPr/>
        </p:nvCxnSpPr>
        <p:spPr>
          <a:xfrm rot="5400000">
            <a:off x="1802817" y="1644672"/>
            <a:ext cx="1657911" cy="2825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2" idx="3"/>
            <a:endCxn id="82" idx="0"/>
          </p:cNvCxnSpPr>
          <p:nvPr/>
        </p:nvCxnSpPr>
        <p:spPr>
          <a:xfrm rot="5400000">
            <a:off x="1917117" y="2216172"/>
            <a:ext cx="21151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2" idx="3"/>
            <a:endCxn id="78" idx="0"/>
          </p:cNvCxnSpPr>
          <p:nvPr/>
        </p:nvCxnSpPr>
        <p:spPr>
          <a:xfrm rot="5400000">
            <a:off x="2336217" y="2863872"/>
            <a:ext cx="2343711" cy="1072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2" idx="2"/>
            <a:endCxn id="83" idx="6"/>
          </p:cNvCxnSpPr>
          <p:nvPr/>
        </p:nvCxnSpPr>
        <p:spPr>
          <a:xfrm rot="10800000" flipV="1">
            <a:off x="1066800" y="1905000"/>
            <a:ext cx="274320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8077200" y="24384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74" name="Oval 73"/>
          <p:cNvSpPr/>
          <p:nvPr/>
        </p:nvSpPr>
        <p:spPr>
          <a:xfrm>
            <a:off x="6781800" y="43434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75" name="Oval 74"/>
          <p:cNvSpPr/>
          <p:nvPr/>
        </p:nvSpPr>
        <p:spPr>
          <a:xfrm>
            <a:off x="5715000" y="44958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6" name="Oval 75"/>
          <p:cNvSpPr/>
          <p:nvPr/>
        </p:nvSpPr>
        <p:spPr>
          <a:xfrm>
            <a:off x="4648200" y="45720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7" name="Oval 76"/>
          <p:cNvSpPr/>
          <p:nvPr/>
        </p:nvSpPr>
        <p:spPr>
          <a:xfrm>
            <a:off x="3581400" y="45720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Oval 77"/>
          <p:cNvSpPr/>
          <p:nvPr/>
        </p:nvSpPr>
        <p:spPr>
          <a:xfrm>
            <a:off x="2438400" y="45720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79" name="Oval 78"/>
          <p:cNvSpPr/>
          <p:nvPr/>
        </p:nvSpPr>
        <p:spPr>
          <a:xfrm>
            <a:off x="0" y="25908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0" name="Oval 79"/>
          <p:cNvSpPr/>
          <p:nvPr/>
        </p:nvSpPr>
        <p:spPr>
          <a:xfrm>
            <a:off x="228600" y="32766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81" name="Oval 80"/>
          <p:cNvSpPr/>
          <p:nvPr/>
        </p:nvSpPr>
        <p:spPr>
          <a:xfrm>
            <a:off x="685800" y="38862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82" name="Oval 81"/>
          <p:cNvSpPr/>
          <p:nvPr/>
        </p:nvSpPr>
        <p:spPr>
          <a:xfrm>
            <a:off x="1371600" y="43434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3" name="Oval 82"/>
          <p:cNvSpPr/>
          <p:nvPr/>
        </p:nvSpPr>
        <p:spPr>
          <a:xfrm>
            <a:off x="0" y="19050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4" name="Oval 83"/>
          <p:cNvSpPr/>
          <p:nvPr/>
        </p:nvSpPr>
        <p:spPr>
          <a:xfrm>
            <a:off x="7620000" y="38862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5" name="Oval 84"/>
          <p:cNvSpPr/>
          <p:nvPr/>
        </p:nvSpPr>
        <p:spPr>
          <a:xfrm>
            <a:off x="7848600" y="31242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143" name="Rectangle 142"/>
          <p:cNvSpPr/>
          <p:nvPr/>
        </p:nvSpPr>
        <p:spPr>
          <a:xfrm>
            <a:off x="2743200" y="2438400"/>
            <a:ext cx="396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US" sz="2400" dirty="0" smtClean="0">
                <a:solidFill>
                  <a:srgbClr val="000000"/>
                </a:solidFill>
              </a:rPr>
              <a:t>215-98-9343……..423-53-4817</a:t>
            </a:r>
            <a:endParaRPr lang="en-US" sz="2400" dirty="0">
              <a:solidFill>
                <a:srgbClr val="000000"/>
              </a:solidFill>
            </a:endParaRPr>
          </a:p>
        </p:txBody>
      </p:sp>
      <p:sp>
        <p:nvSpPr>
          <p:cNvPr id="36" name="TextBox 35"/>
          <p:cNvSpPr txBox="1"/>
          <p:nvPr/>
        </p:nvSpPr>
        <p:spPr>
          <a:xfrm>
            <a:off x="762000" y="381000"/>
            <a:ext cx="7051033" cy="707886"/>
          </a:xfrm>
          <a:prstGeom prst="rect">
            <a:avLst/>
          </a:prstGeom>
          <a:noFill/>
        </p:spPr>
        <p:txBody>
          <a:bodyPr wrap="none" rtlCol="0">
            <a:spAutoFit/>
          </a:bodyPr>
          <a:lstStyle/>
          <a:p>
            <a:r>
              <a:rPr lang="en-US" sz="4000" dirty="0" smtClean="0"/>
              <a:t>Will Information Gain split on </a:t>
            </a:r>
            <a:r>
              <a:rPr lang="en-US" sz="4000" dirty="0" err="1" smtClean="0"/>
              <a:t>ss</a:t>
            </a:r>
            <a:r>
              <a:rPr lang="en-US" sz="4000" dirty="0" smtClean="0"/>
              <a:t>?</a:t>
            </a:r>
            <a:endParaRPr lang="en-US" sz="4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6800" y="1447800"/>
            <a:ext cx="6709429" cy="3124200"/>
            <a:chOff x="1066800" y="4343400"/>
            <a:chExt cx="6709429" cy="3124200"/>
          </a:xfrm>
        </p:grpSpPr>
        <p:grpSp>
          <p:nvGrpSpPr>
            <p:cNvPr id="3" name="Group 16"/>
            <p:cNvGrpSpPr/>
            <p:nvPr/>
          </p:nvGrpSpPr>
          <p:grpSpPr>
            <a:xfrm>
              <a:off x="1066800" y="4343400"/>
              <a:ext cx="6709429" cy="3124200"/>
              <a:chOff x="1143000" y="3810000"/>
              <a:chExt cx="6709429" cy="3124200"/>
            </a:xfrm>
          </p:grpSpPr>
          <p:cxnSp>
            <p:nvCxnSpPr>
              <p:cNvPr id="7" name="Straight Connector 6"/>
              <p:cNvCxnSpPr>
                <a:stCxn id="12" idx="4"/>
                <a:endCxn id="77" idx="0"/>
              </p:cNvCxnSpPr>
              <p:nvPr/>
            </p:nvCxnSpPr>
            <p:spPr>
              <a:xfrm rot="5400000">
                <a:off x="3333750" y="5581650"/>
                <a:ext cx="2209800" cy="495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 idx="5"/>
                <a:endCxn id="84" idx="1"/>
              </p:cNvCxnSpPr>
              <p:nvPr/>
            </p:nvCxnSpPr>
            <p:spPr>
              <a:xfrm rot="16200000" flipH="1">
                <a:off x="5678650" y="4163894"/>
                <a:ext cx="1747185" cy="2600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 idx="2"/>
                <a:endCxn id="79" idx="6"/>
              </p:cNvCxnSpPr>
              <p:nvPr/>
            </p:nvCxnSpPr>
            <p:spPr>
              <a:xfrm rot="10800000" flipV="1">
                <a:off x="1143000" y="4267200"/>
                <a:ext cx="2743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886200" y="38100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ss</a:t>
                </a:r>
                <a:endParaRPr lang="en-US" sz="2800" dirty="0"/>
              </a:p>
            </p:txBody>
          </p:sp>
        </p:grpSp>
        <p:sp>
          <p:nvSpPr>
            <p:cNvPr id="6" name="Rectangle 5"/>
            <p:cNvSpPr/>
            <p:nvPr/>
          </p:nvSpPr>
          <p:spPr>
            <a:xfrm>
              <a:off x="4953000" y="58674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cxnSp>
        <p:nvCxnSpPr>
          <p:cNvPr id="18" name="Straight Connector 17"/>
          <p:cNvCxnSpPr>
            <a:stCxn id="12" idx="4"/>
            <a:endCxn id="76" idx="0"/>
          </p:cNvCxnSpPr>
          <p:nvPr/>
        </p:nvCxnSpPr>
        <p:spPr>
          <a:xfrm rot="16200000" flipH="1">
            <a:off x="3790950" y="3181350"/>
            <a:ext cx="2209800"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4"/>
            <a:endCxn id="75" idx="0"/>
          </p:cNvCxnSpPr>
          <p:nvPr/>
        </p:nvCxnSpPr>
        <p:spPr>
          <a:xfrm rot="16200000" flipH="1">
            <a:off x="4362450" y="2609850"/>
            <a:ext cx="2133600" cy="1638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a:endCxn id="74" idx="0"/>
          </p:cNvCxnSpPr>
          <p:nvPr/>
        </p:nvCxnSpPr>
        <p:spPr>
          <a:xfrm rot="16200000" flipH="1">
            <a:off x="4972050" y="2000250"/>
            <a:ext cx="1981200" cy="2705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5"/>
            <a:endCxn id="85" idx="1"/>
          </p:cNvCxnSpPr>
          <p:nvPr/>
        </p:nvCxnSpPr>
        <p:spPr>
          <a:xfrm rot="16200000" flipH="1">
            <a:off x="6097750" y="1306394"/>
            <a:ext cx="985185" cy="28289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6"/>
            <a:endCxn id="73" idx="2"/>
          </p:cNvCxnSpPr>
          <p:nvPr/>
        </p:nvCxnSpPr>
        <p:spPr>
          <a:xfrm>
            <a:off x="5410200" y="1905000"/>
            <a:ext cx="26670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2" idx="6"/>
            <a:endCxn id="56" idx="2"/>
          </p:cNvCxnSpPr>
          <p:nvPr/>
        </p:nvCxnSpPr>
        <p:spPr>
          <a:xfrm>
            <a:off x="5410200" y="1905000"/>
            <a:ext cx="26670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077200" y="17526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cxnSp>
        <p:nvCxnSpPr>
          <p:cNvPr id="57" name="Straight Connector 56"/>
          <p:cNvCxnSpPr>
            <a:stCxn id="12" idx="3"/>
            <a:endCxn id="80" idx="7"/>
          </p:cNvCxnSpPr>
          <p:nvPr/>
        </p:nvCxnSpPr>
        <p:spPr>
          <a:xfrm rot="5400000">
            <a:off x="2022966" y="1344495"/>
            <a:ext cx="1137585" cy="2905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2" idx="3"/>
            <a:endCxn id="81" idx="0"/>
          </p:cNvCxnSpPr>
          <p:nvPr/>
        </p:nvCxnSpPr>
        <p:spPr>
          <a:xfrm rot="5400000">
            <a:off x="1802817" y="1644672"/>
            <a:ext cx="1657911" cy="2825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2" idx="3"/>
            <a:endCxn id="82" idx="0"/>
          </p:cNvCxnSpPr>
          <p:nvPr/>
        </p:nvCxnSpPr>
        <p:spPr>
          <a:xfrm rot="5400000">
            <a:off x="1917117" y="2216172"/>
            <a:ext cx="2115111" cy="2139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2" idx="3"/>
            <a:endCxn id="78" idx="0"/>
          </p:cNvCxnSpPr>
          <p:nvPr/>
        </p:nvCxnSpPr>
        <p:spPr>
          <a:xfrm rot="5400000">
            <a:off x="2336217" y="2863872"/>
            <a:ext cx="2343711" cy="1072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2" idx="2"/>
            <a:endCxn id="83" idx="6"/>
          </p:cNvCxnSpPr>
          <p:nvPr/>
        </p:nvCxnSpPr>
        <p:spPr>
          <a:xfrm rot="10800000" flipV="1">
            <a:off x="1066800" y="1905000"/>
            <a:ext cx="274320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8077200" y="24384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74" name="Oval 73"/>
          <p:cNvSpPr/>
          <p:nvPr/>
        </p:nvSpPr>
        <p:spPr>
          <a:xfrm>
            <a:off x="6781800" y="43434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75" name="Oval 74"/>
          <p:cNvSpPr/>
          <p:nvPr/>
        </p:nvSpPr>
        <p:spPr>
          <a:xfrm>
            <a:off x="5715000" y="44958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6" name="Oval 75"/>
          <p:cNvSpPr/>
          <p:nvPr/>
        </p:nvSpPr>
        <p:spPr>
          <a:xfrm>
            <a:off x="4648200" y="45720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7" name="Oval 76"/>
          <p:cNvSpPr/>
          <p:nvPr/>
        </p:nvSpPr>
        <p:spPr>
          <a:xfrm>
            <a:off x="3581400" y="45720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78" name="Oval 77"/>
          <p:cNvSpPr/>
          <p:nvPr/>
        </p:nvSpPr>
        <p:spPr>
          <a:xfrm>
            <a:off x="2438400" y="45720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79" name="Oval 78"/>
          <p:cNvSpPr/>
          <p:nvPr/>
        </p:nvSpPr>
        <p:spPr>
          <a:xfrm>
            <a:off x="0" y="25908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0" name="Oval 79"/>
          <p:cNvSpPr/>
          <p:nvPr/>
        </p:nvSpPr>
        <p:spPr>
          <a:xfrm>
            <a:off x="228600" y="32766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81" name="Oval 80"/>
          <p:cNvSpPr/>
          <p:nvPr/>
        </p:nvSpPr>
        <p:spPr>
          <a:xfrm>
            <a:off x="685800" y="3886200"/>
            <a:ext cx="1066800" cy="609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sp>
        <p:nvSpPr>
          <p:cNvPr id="82" name="Oval 81"/>
          <p:cNvSpPr/>
          <p:nvPr/>
        </p:nvSpPr>
        <p:spPr>
          <a:xfrm>
            <a:off x="1371600" y="43434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3" name="Oval 82"/>
          <p:cNvSpPr/>
          <p:nvPr/>
        </p:nvSpPr>
        <p:spPr>
          <a:xfrm>
            <a:off x="0" y="19050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4" name="Oval 83"/>
          <p:cNvSpPr/>
          <p:nvPr/>
        </p:nvSpPr>
        <p:spPr>
          <a:xfrm>
            <a:off x="7620000" y="38862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85" name="Oval 84"/>
          <p:cNvSpPr/>
          <p:nvPr/>
        </p:nvSpPr>
        <p:spPr>
          <a:xfrm>
            <a:off x="7848600" y="3124200"/>
            <a:ext cx="1066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143" name="Rectangle 142"/>
          <p:cNvSpPr/>
          <p:nvPr/>
        </p:nvSpPr>
        <p:spPr>
          <a:xfrm>
            <a:off x="2743200" y="2438400"/>
            <a:ext cx="396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US" sz="2400" dirty="0" smtClean="0">
                <a:solidFill>
                  <a:srgbClr val="000000"/>
                </a:solidFill>
              </a:rPr>
              <a:t>215-98-9343……..423-53-4817</a:t>
            </a:r>
            <a:endParaRPr lang="en-US" sz="2400" dirty="0">
              <a:solidFill>
                <a:srgbClr val="000000"/>
              </a:solidFill>
            </a:endParaRPr>
          </a:p>
        </p:txBody>
      </p:sp>
      <p:sp>
        <p:nvSpPr>
          <p:cNvPr id="36" name="TextBox 35"/>
          <p:cNvSpPr txBox="1"/>
          <p:nvPr/>
        </p:nvSpPr>
        <p:spPr>
          <a:xfrm>
            <a:off x="762000" y="381000"/>
            <a:ext cx="7051033" cy="707886"/>
          </a:xfrm>
          <a:prstGeom prst="rect">
            <a:avLst/>
          </a:prstGeom>
          <a:noFill/>
        </p:spPr>
        <p:txBody>
          <a:bodyPr wrap="none" rtlCol="0">
            <a:spAutoFit/>
          </a:bodyPr>
          <a:lstStyle/>
          <a:p>
            <a:r>
              <a:rPr lang="en-US" sz="4000" dirty="0" smtClean="0"/>
              <a:t>Will Information Gain split on </a:t>
            </a:r>
            <a:r>
              <a:rPr lang="en-US" sz="4000" dirty="0" err="1" smtClean="0"/>
              <a:t>ss</a:t>
            </a:r>
            <a:r>
              <a:rPr lang="en-US" sz="4000" dirty="0" smtClean="0"/>
              <a:t>?</a:t>
            </a:r>
            <a:endParaRPr lang="en-US" sz="4000" dirty="0"/>
          </a:p>
        </p:txBody>
      </p:sp>
      <p:sp>
        <p:nvSpPr>
          <p:cNvPr id="37" name="TextBox 36"/>
          <p:cNvSpPr txBox="1"/>
          <p:nvPr/>
        </p:nvSpPr>
        <p:spPr>
          <a:xfrm>
            <a:off x="381000" y="5562600"/>
            <a:ext cx="8928855" cy="1323439"/>
          </a:xfrm>
          <a:prstGeom prst="rect">
            <a:avLst/>
          </a:prstGeom>
          <a:noFill/>
        </p:spPr>
        <p:txBody>
          <a:bodyPr wrap="none" rtlCol="0">
            <a:spAutoFit/>
          </a:bodyPr>
          <a:lstStyle/>
          <a:p>
            <a:r>
              <a:rPr lang="en-US" sz="4000" dirty="0" smtClean="0"/>
              <a:t>Yes, because Entropy</a:t>
            </a:r>
            <a:r>
              <a:rPr lang="en-US" sz="4000" baseline="-25000" dirty="0" smtClean="0"/>
              <a:t>ss </a:t>
            </a:r>
            <a:r>
              <a:rPr lang="en-US" sz="4000" dirty="0" smtClean="0"/>
              <a:t>(D) = 0.</a:t>
            </a:r>
          </a:p>
          <a:p>
            <a:endParaRPr lang="en-US" sz="2000" dirty="0" smtClean="0"/>
          </a:p>
          <a:p>
            <a:r>
              <a:rPr lang="en-US" sz="2000" dirty="0" smtClean="0"/>
              <a:t>                                                                       *</a:t>
            </a:r>
            <a:r>
              <a:rPr lang="en-US" sz="1600" dirty="0" smtClean="0"/>
              <a:t>Entropy</a:t>
            </a:r>
            <a:r>
              <a:rPr lang="en-US" sz="1600" baseline="-25000" dirty="0" smtClean="0"/>
              <a:t>ss </a:t>
            </a:r>
            <a:r>
              <a:rPr lang="en-US" sz="1600" dirty="0" smtClean="0"/>
              <a:t>(D) = 1/14 * -14[1/1*log(1/1) + 0/1*log(0/1)]</a:t>
            </a:r>
            <a:endParaRPr lang="en-US"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Gain ratio</a:t>
            </a:r>
            <a:endParaRPr lang="en-US" u="sng" dirty="0"/>
          </a:p>
        </p:txBody>
      </p:sp>
      <p:sp>
        <p:nvSpPr>
          <p:cNvPr id="3" name="Content Placeholder 2"/>
          <p:cNvSpPr>
            <a:spLocks noGrp="1"/>
          </p:cNvSpPr>
          <p:nvPr>
            <p:ph idx="1"/>
          </p:nvPr>
        </p:nvSpPr>
        <p:spPr/>
        <p:txBody>
          <a:bodyPr/>
          <a:lstStyle/>
          <a:p>
            <a:pPr>
              <a:buNone/>
            </a:pPr>
            <a:endParaRPr lang="en-US" dirty="0" smtClean="0"/>
          </a:p>
          <a:p>
            <a:r>
              <a:rPr lang="en-US" dirty="0" smtClean="0"/>
              <a:t>C4.5, a successor of ID3, uses this heuristic.</a:t>
            </a:r>
          </a:p>
          <a:p>
            <a:endParaRPr lang="en-US" dirty="0" smtClean="0"/>
          </a:p>
          <a:p>
            <a:r>
              <a:rPr lang="en-US" dirty="0" smtClean="0"/>
              <a:t>Attempts to overcome Information Gain’s bias in favor of attributes with large number of values.</a:t>
            </a:r>
          </a:p>
          <a:p>
            <a:endParaRPr lang="en-US" dirty="0" smtClean="0"/>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Example</a:t>
            </a:r>
            <a:endParaRPr lang="en-US" dirty="0"/>
          </a:p>
        </p:txBody>
      </p:sp>
      <p:graphicFrame>
        <p:nvGraphicFramePr>
          <p:cNvPr id="4" name="Content Placeholder 3"/>
          <p:cNvGraphicFramePr>
            <a:graphicFrameLocks noGrp="1"/>
          </p:cNvGraphicFramePr>
          <p:nvPr>
            <p:ph idx="1"/>
          </p:nvPr>
        </p:nvGraphicFramePr>
        <p:xfrm>
          <a:off x="457200" y="685800"/>
          <a:ext cx="8229600" cy="989965"/>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l" fontAlgn="b"/>
                      <a:r>
                        <a:rPr lang="en-US" sz="2000" b="0" i="0" u="none" strike="noStrike" dirty="0">
                          <a:solidFill>
                            <a:srgbClr val="000000"/>
                          </a:solidFill>
                          <a:latin typeface="Calibri"/>
                        </a:rPr>
                        <a:t>a</a:t>
                      </a:r>
                      <a:r>
                        <a:rPr lang="en-US" sz="2000" b="0" i="0" u="none" strike="noStrike" dirty="0" smtClean="0">
                          <a:solidFill>
                            <a:srgbClr val="000000"/>
                          </a:solidFill>
                          <a:latin typeface="Calibri"/>
                        </a:rPr>
                        <a:t>ge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i</a:t>
                      </a:r>
                      <a:r>
                        <a:rPr lang="en-US" sz="2000" b="0" i="0" u="none" strike="noStrike" dirty="0" smtClean="0">
                          <a:solidFill>
                            <a:srgbClr val="000000"/>
                          </a:solidFill>
                          <a:latin typeface="Calibri"/>
                        </a:rPr>
                        <a:t>ncome</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v</a:t>
                      </a:r>
                      <a:r>
                        <a:rPr lang="en-US" sz="2000" b="0" i="0" u="none" strike="noStrike" dirty="0" smtClean="0">
                          <a:solidFill>
                            <a:srgbClr val="000000"/>
                          </a:solidFill>
                          <a:latin typeface="Calibri"/>
                        </a:rPr>
                        <a:t>eteran</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college_</a:t>
                      </a:r>
                    </a:p>
                    <a:p>
                      <a:pPr algn="l" fontAlgn="b"/>
                      <a:r>
                        <a:rPr lang="en-US" sz="2000" b="0" i="0" u="none" strike="noStrike" dirty="0" smtClean="0">
                          <a:solidFill>
                            <a:srgbClr val="000000"/>
                          </a:solidFill>
                          <a:latin typeface="Calibri"/>
                        </a:rPr>
                        <a:t>educated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support_</a:t>
                      </a:r>
                    </a:p>
                    <a:p>
                      <a:pPr algn="l" fontAlgn="b"/>
                      <a:r>
                        <a:rPr lang="en-US" sz="2000" b="0" i="0" u="none" strike="noStrike" dirty="0" smtClean="0">
                          <a:solidFill>
                            <a:srgbClr val="000000"/>
                          </a:solidFill>
                          <a:latin typeface="Calibri"/>
                        </a:rPr>
                        <a:t>hillary</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2000" b="0" i="0" u="none" strike="noStrike" dirty="0" smtClean="0">
                          <a:solidFill>
                            <a:srgbClr val="000000"/>
                          </a:solidFill>
                          <a:latin typeface="Calibri"/>
                        </a:rPr>
                        <a:t>middle_aged</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smtClean="0">
                          <a:solidFill>
                            <a:srgbClr val="000000"/>
                          </a:solidFill>
                          <a:latin typeface="Calibri"/>
                        </a:rPr>
                        <a:t>medium</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0" i="0" u="none" strike="noStrike" dirty="0">
                          <a:solidFill>
                            <a:srgbClr val="000000"/>
                          </a:solidFill>
                          <a:latin typeface="Calibri"/>
                        </a:rPr>
                        <a:t>no</a:t>
                      </a:r>
                    </a:p>
                  </a:txBody>
                  <a:tcPr marL="9525" marR="9525" marT="9525" marB="0" anchor="b"/>
                </a:tc>
                <a:tc>
                  <a:txBody>
                    <a:bodyPr/>
                    <a:lstStyle/>
                    <a:p>
                      <a:pPr algn="l" fontAlgn="b"/>
                      <a:r>
                        <a:rPr lang="en-US" sz="2000" b="0" i="0" u="none" strike="noStrike" dirty="0" smtClean="0">
                          <a:solidFill>
                            <a:srgbClr val="000000"/>
                          </a:solidFill>
                          <a:latin typeface="Calibri"/>
                        </a:rPr>
                        <a:t>no</a:t>
                      </a:r>
                      <a:endParaRPr lang="en-US" sz="2000" b="0" i="0" u="none" strike="noStrike" dirty="0">
                        <a:solidFill>
                          <a:srgbClr val="000000"/>
                        </a:solidFill>
                        <a:latin typeface="Calibri"/>
                      </a:endParaRPr>
                    </a:p>
                  </a:txBody>
                  <a:tcPr marL="9525" marR="9525" marT="9525" marB="0" anchor="b"/>
                </a:tc>
                <a:tc>
                  <a:txBody>
                    <a:bodyPr/>
                    <a:lstStyle/>
                    <a:p>
                      <a:pPr algn="l" fontAlgn="b"/>
                      <a:r>
                        <a:rPr lang="en-US" sz="2000" b="1" i="0" u="none" strike="noStrike" dirty="0" smtClean="0">
                          <a:solidFill>
                            <a:srgbClr val="000000"/>
                          </a:solidFill>
                          <a:latin typeface="Calibri"/>
                        </a:rPr>
                        <a:t>yes</a:t>
                      </a:r>
                      <a:r>
                        <a:rPr lang="en-US" sz="2000" b="1" i="0" u="none" strike="noStrike" baseline="0" dirty="0" smtClean="0">
                          <a:solidFill>
                            <a:srgbClr val="000000"/>
                          </a:solidFill>
                          <a:latin typeface="Calibri"/>
                        </a:rPr>
                        <a:t> (predicted)</a:t>
                      </a:r>
                      <a:endParaRPr lang="en-US" sz="2000" b="1" i="0" u="none" strike="noStrike" dirty="0">
                        <a:solidFill>
                          <a:srgbClr val="000000"/>
                        </a:solidFill>
                        <a:latin typeface="Calibri"/>
                      </a:endParaRPr>
                    </a:p>
                  </a:txBody>
                  <a:tcPr marL="9525" marR="9525" marT="9525" marB="0" anchor="b"/>
                </a:tc>
              </a:tr>
            </a:tbl>
          </a:graphicData>
        </a:graphic>
      </p:graphicFrame>
      <p:grpSp>
        <p:nvGrpSpPr>
          <p:cNvPr id="3" name="Group 89"/>
          <p:cNvGrpSpPr/>
          <p:nvPr/>
        </p:nvGrpSpPr>
        <p:grpSpPr>
          <a:xfrm>
            <a:off x="914400" y="1828800"/>
            <a:ext cx="5181600" cy="4724400"/>
            <a:chOff x="1600200" y="228600"/>
            <a:chExt cx="5181600" cy="4724400"/>
          </a:xfrm>
        </p:grpSpPr>
        <p:grpSp>
          <p:nvGrpSpPr>
            <p:cNvPr id="5" name="Group 103"/>
            <p:cNvGrpSpPr/>
            <p:nvPr/>
          </p:nvGrpSpPr>
          <p:grpSpPr>
            <a:xfrm>
              <a:off x="1600200" y="228600"/>
              <a:ext cx="5181600" cy="4724400"/>
              <a:chOff x="1675403" y="1752600"/>
              <a:chExt cx="5181600" cy="4724400"/>
            </a:xfrm>
          </p:grpSpPr>
          <p:grpSp>
            <p:nvGrpSpPr>
              <p:cNvPr id="6" name="Group 48"/>
              <p:cNvGrpSpPr/>
              <p:nvPr/>
            </p:nvGrpSpPr>
            <p:grpSpPr>
              <a:xfrm>
                <a:off x="1675403" y="1752600"/>
                <a:ext cx="5181600" cy="4724400"/>
                <a:chOff x="1675403" y="1981200"/>
                <a:chExt cx="5181600" cy="4724400"/>
              </a:xfrm>
            </p:grpSpPr>
            <p:grpSp>
              <p:nvGrpSpPr>
                <p:cNvPr id="7" name="Group 92"/>
                <p:cNvGrpSpPr/>
                <p:nvPr/>
              </p:nvGrpSpPr>
              <p:grpSpPr>
                <a:xfrm>
                  <a:off x="1675403" y="1981200"/>
                  <a:ext cx="5181600" cy="3810000"/>
                  <a:chOff x="1675403" y="2514600"/>
                  <a:chExt cx="5181600" cy="3810000"/>
                </a:xfrm>
              </p:grpSpPr>
              <p:grpSp>
                <p:nvGrpSpPr>
                  <p:cNvPr id="8" name="Group 90"/>
                  <p:cNvGrpSpPr/>
                  <p:nvPr/>
                </p:nvGrpSpPr>
                <p:grpSpPr>
                  <a:xfrm>
                    <a:off x="1675403" y="2514600"/>
                    <a:ext cx="5181600" cy="3810000"/>
                    <a:chOff x="1675403" y="2514600"/>
                    <a:chExt cx="5181600" cy="3810000"/>
                  </a:xfrm>
                </p:grpSpPr>
                <p:cxnSp>
                  <p:nvCxnSpPr>
                    <p:cNvPr id="19" name="Straight Connector 18"/>
                    <p:cNvCxnSpPr>
                      <a:stCxn id="25" idx="4"/>
                      <a:endCxn id="35" idx="0"/>
                    </p:cNvCxnSpPr>
                    <p:nvPr/>
                  </p:nvCxnSpPr>
                  <p:spPr>
                    <a:xfrm rot="5400000">
                      <a:off x="4094753" y="3600450"/>
                      <a:ext cx="381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5" idx="5"/>
                      <a:endCxn id="36" idx="0"/>
                    </p:cNvCxnSpPr>
                    <p:nvPr/>
                  </p:nvCxnSpPr>
                  <p:spPr>
                    <a:xfrm rot="16200000" flipH="1">
                      <a:off x="5206026" y="2959122"/>
                      <a:ext cx="514911" cy="118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5" idx="3"/>
                      <a:endCxn id="22" idx="0"/>
                    </p:cNvCxnSpPr>
                    <p:nvPr/>
                  </p:nvCxnSpPr>
                  <p:spPr>
                    <a:xfrm rot="5400000">
                      <a:off x="2849570" y="2921022"/>
                      <a:ext cx="514911" cy="1263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75403" y="38100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25" name="Oval 24"/>
                    <p:cNvSpPr/>
                    <p:nvPr/>
                  </p:nvSpPr>
                  <p:spPr>
                    <a:xfrm>
                      <a:off x="3504203"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26" name="Rectangle 25"/>
                    <p:cNvSpPr/>
                    <p:nvPr/>
                  </p:nvSpPr>
                  <p:spPr>
                    <a:xfrm>
                      <a:off x="2513603" y="3429000"/>
                      <a:ext cx="914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27" name="Rectangle 26"/>
                    <p:cNvSpPr/>
                    <p:nvPr/>
                  </p:nvSpPr>
                  <p:spPr>
                    <a:xfrm>
                      <a:off x="3504203" y="35052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34" name="Oval 33"/>
                    <p:cNvSpPr/>
                    <p:nvPr/>
                  </p:nvSpPr>
                  <p:spPr>
                    <a:xfrm>
                      <a:off x="3428003" y="51054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college_</a:t>
                      </a:r>
                    </a:p>
                    <a:p>
                      <a:pPr algn="ctr"/>
                      <a:r>
                        <a:rPr lang="en-US" sz="2000" dirty="0" smtClean="0"/>
                        <a:t>educated</a:t>
                      </a:r>
                      <a:endParaRPr lang="en-US" sz="2000" dirty="0"/>
                    </a:p>
                  </p:txBody>
                </p:sp>
                <p:sp>
                  <p:nvSpPr>
                    <p:cNvPr id="35" name="Oval 34"/>
                    <p:cNvSpPr/>
                    <p:nvPr/>
                  </p:nvSpPr>
                  <p:spPr>
                    <a:xfrm>
                      <a:off x="3428003" y="3810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sp>
                  <p:nvSpPr>
                    <p:cNvPr id="36" name="Oval 35"/>
                    <p:cNvSpPr/>
                    <p:nvPr/>
                  </p:nvSpPr>
                  <p:spPr>
                    <a:xfrm>
                      <a:off x="5256803" y="3810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cxnSp>
                  <p:nvCxnSpPr>
                    <p:cNvPr id="37" name="Straight Connector 36"/>
                    <p:cNvCxnSpPr>
                      <a:stCxn id="34" idx="3"/>
                      <a:endCxn id="15" idx="0"/>
                    </p:cNvCxnSpPr>
                    <p:nvPr/>
                  </p:nvCxnSpPr>
                  <p:spPr>
                    <a:xfrm rot="5400000">
                      <a:off x="3274250" y="5925343"/>
                      <a:ext cx="438711" cy="359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199403" y="6019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39" name="Straight Connector 38"/>
                    <p:cNvCxnSpPr>
                      <a:stCxn id="34" idx="5"/>
                      <a:endCxn id="16" idx="0"/>
                    </p:cNvCxnSpPr>
                    <p:nvPr/>
                  </p:nvCxnSpPr>
                  <p:spPr>
                    <a:xfrm rot="16200000" flipH="1">
                      <a:off x="4857546" y="5887242"/>
                      <a:ext cx="438711" cy="436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3"/>
                      <a:endCxn id="65" idx="0"/>
                    </p:cNvCxnSpPr>
                    <p:nvPr/>
                  </p:nvCxnSpPr>
                  <p:spPr>
                    <a:xfrm rot="5400000">
                      <a:off x="2817050" y="4248943"/>
                      <a:ext cx="514911" cy="1198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666003" y="48006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42" name="Straight Connector 41"/>
                    <p:cNvCxnSpPr>
                      <a:stCxn id="35" idx="4"/>
                      <a:endCxn id="34" idx="0"/>
                    </p:cNvCxnSpPr>
                    <p:nvPr/>
                  </p:nvCxnSpPr>
                  <p:spPr>
                    <a:xfrm rot="5400000">
                      <a:off x="4075703" y="4914900"/>
                      <a:ext cx="38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80403" y="4800600"/>
                      <a:ext cx="1219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44" name="Straight Connector 43"/>
                    <p:cNvCxnSpPr>
                      <a:stCxn id="35" idx="5"/>
                      <a:endCxn id="10" idx="0"/>
                    </p:cNvCxnSpPr>
                    <p:nvPr/>
                  </p:nvCxnSpPr>
                  <p:spPr>
                    <a:xfrm rot="16200000" flipH="1">
                      <a:off x="5200446" y="4248942"/>
                      <a:ext cx="514911" cy="1198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028203" y="48006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6" name="Rectangle 45"/>
                    <p:cNvSpPr/>
                    <p:nvPr/>
                  </p:nvSpPr>
                  <p:spPr>
                    <a:xfrm>
                      <a:off x="4799603" y="60198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18" name="Rectangle 17"/>
                  <p:cNvSpPr/>
                  <p:nvPr/>
                </p:nvSpPr>
                <p:spPr>
                  <a:xfrm>
                    <a:off x="5256803" y="34290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15" name="Oval 14"/>
                <p:cNvSpPr/>
                <p:nvPr/>
              </p:nvSpPr>
              <p:spPr>
                <a:xfrm>
                  <a:off x="2513603" y="57912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16" name="Oval 15"/>
                <p:cNvSpPr/>
                <p:nvPr/>
              </p:nvSpPr>
              <p:spPr>
                <a:xfrm>
                  <a:off x="4494803" y="57912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sp>
            <p:nvSpPr>
              <p:cNvPr id="10" name="Oval 9"/>
              <p:cNvSpPr/>
              <p:nvPr/>
            </p:nvSpPr>
            <p:spPr>
              <a:xfrm>
                <a:off x="5256803" y="43434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grpSp>
        <p:sp>
          <p:nvSpPr>
            <p:cNvPr id="65" name="Oval 64"/>
            <p:cNvSpPr/>
            <p:nvPr/>
          </p:nvSpPr>
          <p:spPr>
            <a:xfrm>
              <a:off x="1600200" y="2819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cxnSp>
        <p:nvCxnSpPr>
          <p:cNvPr id="52" name="Straight Arrow Connector 51"/>
          <p:cNvCxnSpPr>
            <a:stCxn id="56" idx="1"/>
            <a:endCxn id="25" idx="6"/>
          </p:cNvCxnSpPr>
          <p:nvPr/>
        </p:nvCxnSpPr>
        <p:spPr>
          <a:xfrm rot="10800000" flipV="1">
            <a:off x="4343401" y="2257454"/>
            <a:ext cx="1663203" cy="2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006603" y="2057400"/>
            <a:ext cx="3137397" cy="400110"/>
          </a:xfrm>
          <a:prstGeom prst="rect">
            <a:avLst/>
          </a:prstGeom>
          <a:noFill/>
        </p:spPr>
        <p:txBody>
          <a:bodyPr wrap="none" rtlCol="0">
            <a:spAutoFit/>
          </a:bodyPr>
          <a:lstStyle/>
          <a:p>
            <a:r>
              <a:rPr lang="en-US" sz="2000" dirty="0" smtClean="0"/>
              <a:t>Inner nodes are </a:t>
            </a:r>
            <a:r>
              <a:rPr lang="en-US" sz="2000" i="1" dirty="0" smtClean="0"/>
              <a:t>ATTRIBUTES</a:t>
            </a:r>
            <a:endParaRPr lang="en-US" sz="2000" i="1" dirty="0"/>
          </a:p>
        </p:txBody>
      </p:sp>
      <p:sp>
        <p:nvSpPr>
          <p:cNvPr id="57" name="TextBox 56"/>
          <p:cNvSpPr txBox="1"/>
          <p:nvPr/>
        </p:nvSpPr>
        <p:spPr>
          <a:xfrm>
            <a:off x="5781220" y="3962400"/>
            <a:ext cx="3362780" cy="400110"/>
          </a:xfrm>
          <a:prstGeom prst="rect">
            <a:avLst/>
          </a:prstGeom>
          <a:noFill/>
        </p:spPr>
        <p:txBody>
          <a:bodyPr wrap="none" rtlCol="0">
            <a:spAutoFit/>
          </a:bodyPr>
          <a:lstStyle/>
          <a:p>
            <a:r>
              <a:rPr lang="en-US" sz="2000" dirty="0" smtClean="0"/>
              <a:t>Branches are </a:t>
            </a:r>
            <a:r>
              <a:rPr lang="en-US" sz="2000" i="1" dirty="0" smtClean="0"/>
              <a:t>attribute VALUES</a:t>
            </a:r>
            <a:endParaRPr lang="en-US" sz="2000" i="1" dirty="0"/>
          </a:p>
        </p:txBody>
      </p:sp>
      <p:sp>
        <p:nvSpPr>
          <p:cNvPr id="58" name="TextBox 57"/>
          <p:cNvSpPr txBox="1"/>
          <p:nvPr/>
        </p:nvSpPr>
        <p:spPr>
          <a:xfrm>
            <a:off x="5882914" y="5867400"/>
            <a:ext cx="3261086" cy="400110"/>
          </a:xfrm>
          <a:prstGeom prst="rect">
            <a:avLst/>
          </a:prstGeom>
          <a:noFill/>
        </p:spPr>
        <p:txBody>
          <a:bodyPr wrap="none" rtlCol="0">
            <a:spAutoFit/>
          </a:bodyPr>
          <a:lstStyle/>
          <a:p>
            <a:r>
              <a:rPr lang="en-US" sz="2000" dirty="0" smtClean="0"/>
              <a:t>Leaves are </a:t>
            </a:r>
            <a:r>
              <a:rPr lang="en-US" sz="2000" i="1" dirty="0" smtClean="0"/>
              <a:t>class-label VALUES</a:t>
            </a:r>
            <a:endParaRPr lang="en-US" sz="2000" i="1" dirty="0"/>
          </a:p>
        </p:txBody>
      </p:sp>
      <p:cxnSp>
        <p:nvCxnSpPr>
          <p:cNvPr id="59" name="Straight Arrow Connector 58"/>
          <p:cNvCxnSpPr>
            <a:stCxn id="58" idx="1"/>
            <a:endCxn id="16" idx="6"/>
          </p:cNvCxnSpPr>
          <p:nvPr/>
        </p:nvCxnSpPr>
        <p:spPr>
          <a:xfrm rot="10800000" flipV="1">
            <a:off x="5334000" y="6067454"/>
            <a:ext cx="548914" cy="2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1"/>
            <a:endCxn id="45" idx="3"/>
          </p:cNvCxnSpPr>
          <p:nvPr/>
        </p:nvCxnSpPr>
        <p:spPr>
          <a:xfrm rot="10800000" flipV="1">
            <a:off x="5029200" y="4162454"/>
            <a:ext cx="752020" cy="2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181600" y="6334780"/>
            <a:ext cx="2118924" cy="523220"/>
            <a:chOff x="6172200" y="5943600"/>
            <a:chExt cx="2118924" cy="523220"/>
          </a:xfrm>
        </p:grpSpPr>
        <p:cxnSp>
          <p:nvCxnSpPr>
            <p:cNvPr id="48" name="Straight Arrow Connector 47"/>
            <p:cNvCxnSpPr>
              <a:stCxn id="49" idx="1"/>
            </p:cNvCxnSpPr>
            <p:nvPr/>
          </p:nvCxnSpPr>
          <p:spPr>
            <a:xfrm rot="10800000">
              <a:off x="6172200" y="6096000"/>
              <a:ext cx="609600" cy="10921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81800" y="5943600"/>
              <a:ext cx="1509324" cy="523220"/>
            </a:xfrm>
            <a:prstGeom prst="rect">
              <a:avLst/>
            </a:prstGeom>
            <a:noFill/>
          </p:spPr>
          <p:txBody>
            <a:bodyPr wrap="none" rtlCol="0">
              <a:spAutoFit/>
            </a:bodyPr>
            <a:lstStyle/>
            <a:p>
              <a:r>
                <a:rPr lang="en-US" sz="2800" b="1" dirty="0" smtClean="0"/>
                <a:t>ANSWER</a:t>
              </a:r>
              <a:endParaRPr lang="en-US" sz="2800" b="1"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u="sng" dirty="0" smtClean="0"/>
              <a:t>Gain ratio</a:t>
            </a:r>
            <a:endParaRPr lang="en-US" u="sng"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1371600"/>
            <a:ext cx="5187461" cy="1143000"/>
          </a:xfrm>
          <a:prstGeom prst="rect">
            <a:avLst/>
          </a:prstGeom>
          <a:noFill/>
        </p:spPr>
      </p:pic>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76400" y="2819400"/>
            <a:ext cx="5727940" cy="1219200"/>
          </a:xfrm>
          <a:prstGeom prst="rect">
            <a:avLst/>
          </a:prstGeom>
          <a:noFill/>
        </p:spPr>
      </p:pic>
      <p:pic>
        <p:nvPicPr>
          <p:cNvPr id="9"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09800" y="4267200"/>
            <a:ext cx="4572000" cy="1208145"/>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Gain ratio</a:t>
            </a:r>
            <a:endParaRPr lang="en-US" u="sng" dirty="0"/>
          </a:p>
        </p:txBody>
      </p:sp>
      <p:sp>
        <p:nvSpPr>
          <p:cNvPr id="3" name="Content Placeholder 2"/>
          <p:cNvSpPr>
            <a:spLocks noGrp="1"/>
          </p:cNvSpPr>
          <p:nvPr>
            <p:ph sz="half" idx="1"/>
          </p:nvPr>
        </p:nvSpPr>
        <p:spPr/>
        <p:txBody>
          <a:bodyPr/>
          <a:lstStyle/>
          <a:p>
            <a:pPr>
              <a:buNone/>
            </a:pPr>
            <a:endParaRPr lang="en-US" dirty="0" smtClean="0"/>
          </a:p>
          <a:p>
            <a:pPr>
              <a:buNone/>
            </a:pPr>
            <a:r>
              <a:rPr lang="en-US" dirty="0" smtClean="0"/>
              <a:t>Gain(</a:t>
            </a:r>
            <a:r>
              <a:rPr lang="en-US" dirty="0" err="1" smtClean="0"/>
              <a:t>ss</a:t>
            </a:r>
            <a:r>
              <a:rPr lang="en-US" dirty="0" smtClean="0"/>
              <a:t>) = .9400</a:t>
            </a:r>
          </a:p>
          <a:p>
            <a:pPr>
              <a:buNone/>
            </a:pPr>
            <a:endParaRPr lang="en-US" dirty="0" smtClean="0"/>
          </a:p>
          <a:p>
            <a:pPr>
              <a:buNone/>
            </a:pPr>
            <a:r>
              <a:rPr lang="en-US" dirty="0" err="1" smtClean="0"/>
              <a:t>SplitInfo</a:t>
            </a:r>
            <a:r>
              <a:rPr lang="en-US" baseline="-25000" dirty="0" err="1" smtClean="0"/>
              <a:t>ss</a:t>
            </a:r>
            <a:r>
              <a:rPr lang="en-US" baseline="-25000" dirty="0" smtClean="0"/>
              <a:t> </a:t>
            </a:r>
            <a:r>
              <a:rPr lang="en-US" dirty="0" smtClean="0"/>
              <a:t>(D) = 3.9068</a:t>
            </a:r>
          </a:p>
          <a:p>
            <a:pPr>
              <a:buNone/>
            </a:pPr>
            <a:endParaRPr lang="en-US" dirty="0" smtClean="0"/>
          </a:p>
          <a:p>
            <a:pPr>
              <a:buNone/>
            </a:pPr>
            <a:r>
              <a:rPr lang="en-US" dirty="0" err="1" smtClean="0"/>
              <a:t>GainRatio</a:t>
            </a:r>
            <a:r>
              <a:rPr lang="en-US" dirty="0" smtClean="0"/>
              <a:t>(</a:t>
            </a:r>
            <a:r>
              <a:rPr lang="en-US" dirty="0" err="1" smtClean="0"/>
              <a:t>ss</a:t>
            </a:r>
            <a:r>
              <a:rPr lang="en-US" dirty="0" smtClean="0"/>
              <a:t>) = .2406</a:t>
            </a:r>
          </a:p>
          <a:p>
            <a:endParaRPr lang="en-US" dirty="0" smtClean="0"/>
          </a:p>
          <a:p>
            <a:endParaRPr lang="en-US" dirty="0" smtClean="0"/>
          </a:p>
          <a:p>
            <a:pPr>
              <a:buNone/>
            </a:pPr>
            <a:endParaRPr lang="en-US" dirty="0" smtClean="0"/>
          </a:p>
        </p:txBody>
      </p:sp>
      <p:sp>
        <p:nvSpPr>
          <p:cNvPr id="4" name="Content Placeholder 3"/>
          <p:cNvSpPr>
            <a:spLocks noGrp="1"/>
          </p:cNvSpPr>
          <p:nvPr>
            <p:ph sz="half" idx="2"/>
          </p:nvPr>
        </p:nvSpPr>
        <p:spPr/>
        <p:txBody>
          <a:bodyPr/>
          <a:lstStyle/>
          <a:p>
            <a:endParaRPr lang="en-US" dirty="0" smtClean="0"/>
          </a:p>
          <a:p>
            <a:pPr>
              <a:buNone/>
            </a:pPr>
            <a:r>
              <a:rPr lang="en-US" dirty="0" smtClean="0"/>
              <a:t>Gain(age) = .3076</a:t>
            </a:r>
          </a:p>
          <a:p>
            <a:pPr>
              <a:buNone/>
            </a:pPr>
            <a:endParaRPr lang="en-US" dirty="0" smtClean="0"/>
          </a:p>
          <a:p>
            <a:pPr>
              <a:buNone/>
            </a:pPr>
            <a:r>
              <a:rPr lang="en-US" dirty="0" err="1" smtClean="0"/>
              <a:t>SplitInfo</a:t>
            </a:r>
            <a:r>
              <a:rPr lang="en-US" baseline="-25000" dirty="0" err="1" smtClean="0"/>
              <a:t>age</a:t>
            </a:r>
            <a:r>
              <a:rPr lang="en-US" baseline="-25000" dirty="0" smtClean="0"/>
              <a:t> </a:t>
            </a:r>
            <a:r>
              <a:rPr lang="en-US" dirty="0" smtClean="0"/>
              <a:t>(D) = 1.5849</a:t>
            </a:r>
          </a:p>
          <a:p>
            <a:pPr>
              <a:buNone/>
            </a:pPr>
            <a:endParaRPr lang="en-US" dirty="0" smtClean="0"/>
          </a:p>
          <a:p>
            <a:pPr>
              <a:buNone/>
            </a:pPr>
            <a:r>
              <a:rPr lang="en-US" dirty="0" err="1" smtClean="0"/>
              <a:t>GainRatio</a:t>
            </a:r>
            <a:r>
              <a:rPr lang="en-US" dirty="0" smtClean="0"/>
              <a:t>(age) = .1940</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Gini Index</a:t>
            </a:r>
            <a:endParaRPr lang="en-US" u="sng" dirty="0"/>
          </a:p>
        </p:txBody>
      </p:sp>
      <p:sp>
        <p:nvSpPr>
          <p:cNvPr id="3" name="Content Placeholder 2"/>
          <p:cNvSpPr>
            <a:spLocks noGrp="1"/>
          </p:cNvSpPr>
          <p:nvPr>
            <p:ph idx="1"/>
          </p:nvPr>
        </p:nvSpPr>
        <p:spPr>
          <a:xfrm>
            <a:off x="457200" y="990600"/>
            <a:ext cx="8229600" cy="5867400"/>
          </a:xfrm>
        </p:spPr>
        <p:txBody>
          <a:bodyPr>
            <a:normAutofit/>
          </a:bodyPr>
          <a:lstStyle/>
          <a:p>
            <a:endParaRPr lang="en-US" dirty="0" smtClean="0"/>
          </a:p>
          <a:p>
            <a:r>
              <a:rPr lang="en-US" dirty="0" smtClean="0"/>
              <a:t>CART uses this heuristic.</a:t>
            </a:r>
          </a:p>
          <a:p>
            <a:endParaRPr lang="en-US" dirty="0" smtClean="0"/>
          </a:p>
          <a:p>
            <a:r>
              <a:rPr lang="en-US" dirty="0" smtClean="0"/>
              <a:t>Binary splits.</a:t>
            </a:r>
          </a:p>
          <a:p>
            <a:endParaRPr lang="en-US" dirty="0" smtClean="0"/>
          </a:p>
          <a:p>
            <a:endParaRPr lang="en-US" dirty="0" smtClean="0"/>
          </a:p>
          <a:p>
            <a:endParaRPr lang="en-US" dirty="0" smtClean="0"/>
          </a:p>
          <a:p>
            <a:endParaRPr lang="en-US" dirty="0" smtClean="0"/>
          </a:p>
          <a:p>
            <a:r>
              <a:rPr lang="en-US" dirty="0" smtClean="0"/>
              <a:t>Not biased toward multi-value attributes like Info Gain.</a:t>
            </a:r>
          </a:p>
          <a:p>
            <a:endParaRPr lang="en-US" dirty="0" smtClean="0"/>
          </a:p>
          <a:p>
            <a:endParaRPr lang="en-US" dirty="0" smtClean="0"/>
          </a:p>
        </p:txBody>
      </p:sp>
      <p:sp>
        <p:nvSpPr>
          <p:cNvPr id="1198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8" name="Group 37"/>
          <p:cNvGrpSpPr/>
          <p:nvPr/>
        </p:nvGrpSpPr>
        <p:grpSpPr>
          <a:xfrm>
            <a:off x="914400" y="3505200"/>
            <a:ext cx="2590801" cy="1981200"/>
            <a:chOff x="5334000" y="3886200"/>
            <a:chExt cx="2590801" cy="1981200"/>
          </a:xfrm>
        </p:grpSpPr>
        <p:grpSp>
          <p:nvGrpSpPr>
            <p:cNvPr id="37" name="Group 36"/>
            <p:cNvGrpSpPr/>
            <p:nvPr/>
          </p:nvGrpSpPr>
          <p:grpSpPr>
            <a:xfrm>
              <a:off x="5334000" y="3886200"/>
              <a:ext cx="2590801" cy="1981200"/>
              <a:chOff x="5334000" y="3886200"/>
              <a:chExt cx="2590801" cy="1981200"/>
            </a:xfrm>
          </p:grpSpPr>
          <p:sp>
            <p:nvSpPr>
              <p:cNvPr id="10" name="Oval 9"/>
              <p:cNvSpPr/>
              <p:nvPr/>
            </p:nvSpPr>
            <p:spPr>
              <a:xfrm>
                <a:off x="5715000" y="3886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cxnSp>
            <p:nvCxnSpPr>
              <p:cNvPr id="13" name="Straight Connector 12"/>
              <p:cNvCxnSpPr>
                <a:endCxn id="10" idx="3"/>
              </p:cNvCxnSpPr>
              <p:nvPr/>
            </p:nvCxnSpPr>
            <p:spPr>
              <a:xfrm rot="5400000" flipH="1" flipV="1">
                <a:off x="5117517" y="4883173"/>
                <a:ext cx="1048311" cy="615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0" idx="4"/>
              </p:cNvCxnSpPr>
              <p:nvPr/>
            </p:nvCxnSpPr>
            <p:spPr>
              <a:xfrm rot="16200000" flipV="1">
                <a:off x="6000750" y="5314950"/>
                <a:ext cx="10668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0" idx="5"/>
              </p:cNvCxnSpPr>
              <p:nvPr/>
            </p:nvCxnSpPr>
            <p:spPr>
              <a:xfrm rot="16200000" flipV="1">
                <a:off x="7016773" y="4730773"/>
                <a:ext cx="972111" cy="843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34000" y="4953000"/>
                <a:ext cx="914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27" name="Rectangle 26"/>
              <p:cNvSpPr/>
              <p:nvPr/>
            </p:nvSpPr>
            <p:spPr>
              <a:xfrm>
                <a:off x="5638800" y="5257800"/>
                <a:ext cx="1828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grpSp>
        <p:sp>
          <p:nvSpPr>
            <p:cNvPr id="28" name="Rectangle 27"/>
            <p:cNvSpPr/>
            <p:nvPr/>
          </p:nvSpPr>
          <p:spPr>
            <a:xfrm>
              <a:off x="6858000" y="4953000"/>
              <a:ext cx="990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senior</a:t>
              </a:r>
              <a:endParaRPr lang="en-US" sz="2400" dirty="0">
                <a:solidFill>
                  <a:schemeClr val="tx1"/>
                </a:solidFill>
              </a:endParaRPr>
            </a:p>
          </p:txBody>
        </p:sp>
      </p:grpSp>
      <p:grpSp>
        <p:nvGrpSpPr>
          <p:cNvPr id="40" name="Group 39"/>
          <p:cNvGrpSpPr/>
          <p:nvPr/>
        </p:nvGrpSpPr>
        <p:grpSpPr>
          <a:xfrm>
            <a:off x="4419600" y="3581400"/>
            <a:ext cx="3505200" cy="1828800"/>
            <a:chOff x="304800" y="4114800"/>
            <a:chExt cx="3505200" cy="1828800"/>
          </a:xfrm>
        </p:grpSpPr>
        <p:grpSp>
          <p:nvGrpSpPr>
            <p:cNvPr id="36" name="Group 35"/>
            <p:cNvGrpSpPr/>
            <p:nvPr/>
          </p:nvGrpSpPr>
          <p:grpSpPr>
            <a:xfrm>
              <a:off x="1143001" y="4114800"/>
              <a:ext cx="2666999" cy="1828800"/>
              <a:chOff x="5486401" y="4038600"/>
              <a:chExt cx="2666999" cy="1828800"/>
            </a:xfrm>
          </p:grpSpPr>
          <p:sp>
            <p:nvSpPr>
              <p:cNvPr id="29" name="Oval 28"/>
              <p:cNvSpPr/>
              <p:nvPr/>
            </p:nvSpPr>
            <p:spPr>
              <a:xfrm>
                <a:off x="5867400" y="4038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cxnSp>
            <p:nvCxnSpPr>
              <p:cNvPr id="30" name="Straight Connector 29"/>
              <p:cNvCxnSpPr>
                <a:endCxn id="29" idx="3"/>
              </p:cNvCxnSpPr>
              <p:nvPr/>
            </p:nvCxnSpPr>
            <p:spPr>
              <a:xfrm rot="5400000" flipH="1" flipV="1">
                <a:off x="5269917" y="5035573"/>
                <a:ext cx="1048311" cy="615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9" idx="5"/>
              </p:cNvCxnSpPr>
              <p:nvPr/>
            </p:nvCxnSpPr>
            <p:spPr>
              <a:xfrm rot="16200000" flipV="1">
                <a:off x="7169173" y="4883173"/>
                <a:ext cx="972111" cy="843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62800" y="5105400"/>
                <a:ext cx="990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senior</a:t>
                </a:r>
                <a:endParaRPr lang="en-US" sz="2400" dirty="0">
                  <a:solidFill>
                    <a:schemeClr val="tx1"/>
                  </a:solidFill>
                </a:endParaRPr>
              </a:p>
            </p:txBody>
          </p:sp>
        </p:grpSp>
        <p:sp>
          <p:nvSpPr>
            <p:cNvPr id="39" name="Rectangle 38"/>
            <p:cNvSpPr/>
            <p:nvPr/>
          </p:nvSpPr>
          <p:spPr>
            <a:xfrm>
              <a:off x="304800" y="5257800"/>
              <a:ext cx="2286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youth, </a:t>
              </a:r>
            </a:p>
            <a:p>
              <a:pPr algn="ctr"/>
              <a:r>
                <a:rPr lang="en-US" sz="2400" dirty="0" smtClean="0">
                  <a:solidFill>
                    <a:schemeClr val="tx1"/>
                  </a:solidFill>
                </a:rPr>
                <a:t>middle_aged</a:t>
              </a:r>
              <a:endParaRPr lang="en-US" sz="2400" dirty="0">
                <a:solidFill>
                  <a:schemeClr val="tx1"/>
                </a:solidFil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Gini Index</a:t>
            </a:r>
            <a:endParaRPr lang="en-US" u="sng"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dirty="0" smtClean="0"/>
              <a:t>For the attribute </a:t>
            </a:r>
            <a:r>
              <a:rPr lang="en-US" i="1" dirty="0" smtClean="0"/>
              <a:t>age</a:t>
            </a:r>
            <a:r>
              <a:rPr lang="en-US" dirty="0" smtClean="0"/>
              <a:t> the possible subsets are: </a:t>
            </a:r>
          </a:p>
          <a:p>
            <a:pPr>
              <a:buNone/>
            </a:pPr>
            <a:endParaRPr lang="en-US" dirty="0" smtClean="0"/>
          </a:p>
          <a:p>
            <a:pPr>
              <a:buNone/>
            </a:pPr>
            <a:r>
              <a:rPr lang="en-US" dirty="0" smtClean="0"/>
              <a:t>	{youth, middle_aged, senior}, </a:t>
            </a:r>
          </a:p>
          <a:p>
            <a:pPr>
              <a:buNone/>
            </a:pPr>
            <a:r>
              <a:rPr lang="en-US" dirty="0" smtClean="0"/>
              <a:t>    {youth, middle_aged},  {youth, senior}, {middle_aged, senior}, {youth}, {middle_aged}, {senior} and {}. </a:t>
            </a:r>
          </a:p>
          <a:p>
            <a:pPr>
              <a:buNone/>
            </a:pPr>
            <a:endParaRPr lang="en-US" dirty="0" smtClean="0"/>
          </a:p>
          <a:p>
            <a:pPr>
              <a:buNone/>
            </a:pPr>
            <a:r>
              <a:rPr lang="en-US" dirty="0" smtClean="0"/>
              <a:t>We exclude the </a:t>
            </a:r>
            <a:r>
              <a:rPr lang="en-US" dirty="0" err="1" smtClean="0"/>
              <a:t>powerset</a:t>
            </a:r>
            <a:r>
              <a:rPr lang="en-US" dirty="0" smtClean="0"/>
              <a:t> and the empty set.</a:t>
            </a:r>
          </a:p>
          <a:p>
            <a:pPr>
              <a:buNone/>
            </a:pPr>
            <a:endParaRPr lang="en-US" dirty="0" smtClean="0"/>
          </a:p>
          <a:p>
            <a:pPr>
              <a:buNone/>
            </a:pPr>
            <a:r>
              <a:rPr lang="en-US" dirty="0" smtClean="0"/>
              <a:t>So we have to examine 2</a:t>
            </a:r>
            <a:r>
              <a:rPr lang="en-US" baseline="30000" dirty="0" smtClean="0"/>
              <a:t>v</a:t>
            </a:r>
            <a:r>
              <a:rPr lang="en-US" dirty="0" smtClean="0"/>
              <a:t> – 2 subsets.</a:t>
            </a:r>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p:txBody>
      </p:sp>
      <p:sp>
        <p:nvSpPr>
          <p:cNvPr id="1198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Gini Index</a:t>
            </a:r>
            <a:endParaRPr lang="en-US" u="sng"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dirty="0" smtClean="0"/>
              <a:t>For the attribute </a:t>
            </a:r>
            <a:r>
              <a:rPr lang="en-US" i="1" dirty="0" smtClean="0"/>
              <a:t>age</a:t>
            </a:r>
            <a:r>
              <a:rPr lang="en-US" dirty="0" smtClean="0"/>
              <a:t> the possible subsets are: </a:t>
            </a:r>
          </a:p>
          <a:p>
            <a:pPr>
              <a:buNone/>
            </a:pPr>
            <a:endParaRPr lang="en-US" dirty="0" smtClean="0"/>
          </a:p>
          <a:p>
            <a:pPr>
              <a:buNone/>
            </a:pPr>
            <a:r>
              <a:rPr lang="en-US" dirty="0" smtClean="0"/>
              <a:t>	{youth, middle_aged, senior}, </a:t>
            </a:r>
          </a:p>
          <a:p>
            <a:pPr>
              <a:buNone/>
            </a:pPr>
            <a:r>
              <a:rPr lang="en-US" dirty="0" smtClean="0"/>
              <a:t>    </a:t>
            </a:r>
            <a:r>
              <a:rPr lang="en-US" b="1" dirty="0" smtClean="0"/>
              <a:t>{youth, middle_aged},  {youth, senior}, {middle_aged, senior}, {youth}, {middle_aged}, {senior} </a:t>
            </a:r>
            <a:r>
              <a:rPr lang="en-US" dirty="0" smtClean="0"/>
              <a:t>and {}. </a:t>
            </a:r>
          </a:p>
          <a:p>
            <a:pPr>
              <a:buNone/>
            </a:pPr>
            <a:endParaRPr lang="en-US" dirty="0" smtClean="0"/>
          </a:p>
          <a:p>
            <a:pPr>
              <a:buNone/>
            </a:pPr>
            <a:r>
              <a:rPr lang="en-US" dirty="0" smtClean="0"/>
              <a:t>We exclude the </a:t>
            </a:r>
            <a:r>
              <a:rPr lang="en-US" dirty="0" err="1" smtClean="0"/>
              <a:t>powerset</a:t>
            </a:r>
            <a:r>
              <a:rPr lang="en-US" dirty="0" smtClean="0"/>
              <a:t> and the empty set.</a:t>
            </a:r>
          </a:p>
          <a:p>
            <a:pPr>
              <a:buNone/>
            </a:pPr>
            <a:endParaRPr lang="en-US" dirty="0" smtClean="0"/>
          </a:p>
          <a:p>
            <a:pPr>
              <a:buNone/>
            </a:pPr>
            <a:r>
              <a:rPr lang="en-US" dirty="0" smtClean="0"/>
              <a:t>So we have to examine 2</a:t>
            </a:r>
            <a:r>
              <a:rPr lang="en-US" baseline="30000" dirty="0" smtClean="0"/>
              <a:t>v</a:t>
            </a:r>
            <a:r>
              <a:rPr lang="en-US" dirty="0" smtClean="0"/>
              <a:t> – 2 subsets.</a:t>
            </a:r>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p:txBody>
      </p:sp>
      <p:sp>
        <p:nvSpPr>
          <p:cNvPr id="1198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8" name="Straight Arrow Connector 7"/>
          <p:cNvCxnSpPr/>
          <p:nvPr/>
        </p:nvCxnSpPr>
        <p:spPr>
          <a:xfrm rot="10800000">
            <a:off x="6324602" y="3505200"/>
            <a:ext cx="457199" cy="30480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685" y="3810000"/>
            <a:ext cx="2631682" cy="707886"/>
          </a:xfrm>
          <a:prstGeom prst="rect">
            <a:avLst/>
          </a:prstGeom>
          <a:solidFill>
            <a:srgbClr val="FFFF00"/>
          </a:solidFill>
        </p:spPr>
        <p:txBody>
          <a:bodyPr wrap="none" rtlCol="0">
            <a:spAutoFit/>
          </a:bodyPr>
          <a:lstStyle/>
          <a:p>
            <a:r>
              <a:rPr lang="en-US" sz="2000" b="1" dirty="0" smtClean="0"/>
              <a:t>CALCULATE GINI INDEX</a:t>
            </a:r>
          </a:p>
          <a:p>
            <a:r>
              <a:rPr lang="en-US" sz="2000" b="1" dirty="0" smtClean="0"/>
              <a:t> ON EACH SUBSET</a:t>
            </a:r>
            <a:endParaRPr lang="en-US" sz="20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Gini Index</a:t>
            </a:r>
            <a:endParaRPr lang="en-US" u="sng"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endParaRPr lang="en-US" dirty="0" smtClean="0"/>
          </a:p>
          <a:p>
            <a:pPr>
              <a:buNone/>
            </a:pPr>
            <a:endParaRPr lang="en-US" dirty="0" smtClean="0"/>
          </a:p>
        </p:txBody>
      </p:sp>
      <p:sp>
        <p:nvSpPr>
          <p:cNvPr id="1198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980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1295400"/>
            <a:ext cx="2891118" cy="1143000"/>
          </a:xfrm>
          <a:prstGeom prst="rect">
            <a:avLst/>
          </a:prstGeom>
          <a:noFill/>
        </p:spPr>
      </p:pic>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981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66800" y="3124200"/>
            <a:ext cx="6477000" cy="990600"/>
          </a:xfrm>
          <a:prstGeom prst="rect">
            <a:avLst/>
          </a:prstGeom>
          <a:noFill/>
        </p:spPr>
      </p:pic>
      <p:sp>
        <p:nvSpPr>
          <p:cNvPr id="1198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9813"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524000" y="5181600"/>
            <a:ext cx="6035040" cy="6096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Miscellaneous thoughts</a:t>
            </a:r>
            <a:endParaRPr lang="en-US" dirty="0"/>
          </a:p>
        </p:txBody>
      </p:sp>
      <p:sp>
        <p:nvSpPr>
          <p:cNvPr id="3" name="Content Placeholder 2"/>
          <p:cNvSpPr>
            <a:spLocks noGrp="1"/>
          </p:cNvSpPr>
          <p:nvPr>
            <p:ph idx="1"/>
          </p:nvPr>
        </p:nvSpPr>
        <p:spPr/>
        <p:txBody>
          <a:bodyPr>
            <a:normAutofit lnSpcReduction="10000"/>
          </a:bodyPr>
          <a:lstStyle/>
          <a:p>
            <a:r>
              <a:rPr lang="en-US" dirty="0" smtClean="0"/>
              <a:t>Widely applicable to data exploration, classification and scoring tasks</a:t>
            </a:r>
          </a:p>
          <a:p>
            <a:r>
              <a:rPr lang="en-US" dirty="0" smtClean="0"/>
              <a:t>Generate understandable rules</a:t>
            </a:r>
          </a:p>
          <a:p>
            <a:r>
              <a:rPr lang="en-US" dirty="0" smtClean="0"/>
              <a:t>Better for predicting discrete outcomes than continuous </a:t>
            </a:r>
            <a:r>
              <a:rPr lang="en-US" smtClean="0"/>
              <a:t>(lumpy)</a:t>
            </a:r>
            <a:endParaRPr lang="en-US" dirty="0" smtClean="0"/>
          </a:p>
          <a:p>
            <a:r>
              <a:rPr lang="en-US" dirty="0" smtClean="0"/>
              <a:t>Error-prone when # of training examples for a class is small</a:t>
            </a:r>
          </a:p>
          <a:p>
            <a:r>
              <a:rPr lang="en-US" dirty="0" smtClean="0"/>
              <a:t>Most business cases trying to predict few broad categories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914400" y="609600"/>
            <a:ext cx="7067550" cy="53911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Example</a:t>
            </a:r>
            <a:endParaRPr lang="en-US" dirty="0"/>
          </a:p>
        </p:txBody>
      </p:sp>
      <p:grpSp>
        <p:nvGrpSpPr>
          <p:cNvPr id="3" name="Group 89"/>
          <p:cNvGrpSpPr/>
          <p:nvPr/>
        </p:nvGrpSpPr>
        <p:grpSpPr>
          <a:xfrm>
            <a:off x="152400" y="685800"/>
            <a:ext cx="5181600" cy="4724400"/>
            <a:chOff x="1600200" y="228600"/>
            <a:chExt cx="5181600" cy="4724400"/>
          </a:xfrm>
        </p:grpSpPr>
        <p:grpSp>
          <p:nvGrpSpPr>
            <p:cNvPr id="5" name="Group 103"/>
            <p:cNvGrpSpPr/>
            <p:nvPr/>
          </p:nvGrpSpPr>
          <p:grpSpPr>
            <a:xfrm>
              <a:off x="1600200" y="228600"/>
              <a:ext cx="5181600" cy="4724400"/>
              <a:chOff x="1675403" y="1752600"/>
              <a:chExt cx="5181600" cy="4724400"/>
            </a:xfrm>
          </p:grpSpPr>
          <p:grpSp>
            <p:nvGrpSpPr>
              <p:cNvPr id="6" name="Group 48"/>
              <p:cNvGrpSpPr/>
              <p:nvPr/>
            </p:nvGrpSpPr>
            <p:grpSpPr>
              <a:xfrm>
                <a:off x="1675403" y="1752600"/>
                <a:ext cx="5181600" cy="4724400"/>
                <a:chOff x="1675403" y="1981200"/>
                <a:chExt cx="5181600" cy="4724400"/>
              </a:xfrm>
            </p:grpSpPr>
            <p:grpSp>
              <p:nvGrpSpPr>
                <p:cNvPr id="7" name="Group 92"/>
                <p:cNvGrpSpPr/>
                <p:nvPr/>
              </p:nvGrpSpPr>
              <p:grpSpPr>
                <a:xfrm>
                  <a:off x="1675403" y="1981200"/>
                  <a:ext cx="5181600" cy="3810000"/>
                  <a:chOff x="1675403" y="2514600"/>
                  <a:chExt cx="5181600" cy="3810000"/>
                </a:xfrm>
              </p:grpSpPr>
              <p:grpSp>
                <p:nvGrpSpPr>
                  <p:cNvPr id="8" name="Group 90"/>
                  <p:cNvGrpSpPr/>
                  <p:nvPr/>
                </p:nvGrpSpPr>
                <p:grpSpPr>
                  <a:xfrm>
                    <a:off x="1675403" y="2514600"/>
                    <a:ext cx="5181600" cy="3810000"/>
                    <a:chOff x="1675403" y="2514600"/>
                    <a:chExt cx="5181600" cy="3810000"/>
                  </a:xfrm>
                </p:grpSpPr>
                <p:cxnSp>
                  <p:nvCxnSpPr>
                    <p:cNvPr id="19" name="Straight Connector 18"/>
                    <p:cNvCxnSpPr>
                      <a:stCxn id="25" idx="4"/>
                      <a:endCxn id="35" idx="0"/>
                    </p:cNvCxnSpPr>
                    <p:nvPr/>
                  </p:nvCxnSpPr>
                  <p:spPr>
                    <a:xfrm rot="5400000">
                      <a:off x="4094753" y="3600450"/>
                      <a:ext cx="381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5" idx="5"/>
                      <a:endCxn id="36" idx="0"/>
                    </p:cNvCxnSpPr>
                    <p:nvPr/>
                  </p:nvCxnSpPr>
                  <p:spPr>
                    <a:xfrm rot="16200000" flipH="1">
                      <a:off x="5206026" y="2959122"/>
                      <a:ext cx="514911" cy="118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5" idx="3"/>
                      <a:endCxn id="22" idx="0"/>
                    </p:cNvCxnSpPr>
                    <p:nvPr/>
                  </p:nvCxnSpPr>
                  <p:spPr>
                    <a:xfrm rot="5400000">
                      <a:off x="2849570" y="2921022"/>
                      <a:ext cx="514911" cy="1263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75403" y="38100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25" name="Oval 24"/>
                    <p:cNvSpPr/>
                    <p:nvPr/>
                  </p:nvSpPr>
                  <p:spPr>
                    <a:xfrm>
                      <a:off x="3504203" y="2514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26" name="Rectangle 25"/>
                    <p:cNvSpPr/>
                    <p:nvPr/>
                  </p:nvSpPr>
                  <p:spPr>
                    <a:xfrm>
                      <a:off x="2513603" y="3429000"/>
                      <a:ext cx="914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27" name="Rectangle 26"/>
                    <p:cNvSpPr/>
                    <p:nvPr/>
                  </p:nvSpPr>
                  <p:spPr>
                    <a:xfrm>
                      <a:off x="3504203" y="35052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34" name="Oval 33"/>
                    <p:cNvSpPr/>
                    <p:nvPr/>
                  </p:nvSpPr>
                  <p:spPr>
                    <a:xfrm>
                      <a:off x="3428003" y="51054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en-US" sz="2000" dirty="0" smtClean="0"/>
                        <a:t>ollege_</a:t>
                      </a:r>
                    </a:p>
                    <a:p>
                      <a:pPr algn="ctr"/>
                      <a:r>
                        <a:rPr lang="en-US" sz="2000" dirty="0" smtClean="0"/>
                        <a:t>educated</a:t>
                      </a:r>
                      <a:endParaRPr lang="en-US" sz="2000" dirty="0"/>
                    </a:p>
                  </p:txBody>
                </p:sp>
                <p:sp>
                  <p:nvSpPr>
                    <p:cNvPr id="35" name="Oval 34"/>
                    <p:cNvSpPr/>
                    <p:nvPr/>
                  </p:nvSpPr>
                  <p:spPr>
                    <a:xfrm>
                      <a:off x="3428003" y="381000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a:t>
                      </a:r>
                      <a:r>
                        <a:rPr lang="en-US" sz="2000" dirty="0" smtClean="0"/>
                        <a:t>ncome</a:t>
                      </a:r>
                      <a:endParaRPr lang="en-US" sz="2000" dirty="0"/>
                    </a:p>
                  </p:txBody>
                </p:sp>
                <p:sp>
                  <p:nvSpPr>
                    <p:cNvPr id="36" name="Oval 35"/>
                    <p:cNvSpPr/>
                    <p:nvPr/>
                  </p:nvSpPr>
                  <p:spPr>
                    <a:xfrm>
                      <a:off x="5256803" y="38100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cxnSp>
                  <p:nvCxnSpPr>
                    <p:cNvPr id="37" name="Straight Connector 36"/>
                    <p:cNvCxnSpPr>
                      <a:stCxn id="34" idx="3"/>
                      <a:endCxn id="15" idx="0"/>
                    </p:cNvCxnSpPr>
                    <p:nvPr/>
                  </p:nvCxnSpPr>
                  <p:spPr>
                    <a:xfrm rot="5400000">
                      <a:off x="3274250" y="5925343"/>
                      <a:ext cx="438711" cy="359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199403" y="601980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yes</a:t>
                      </a:r>
                      <a:endParaRPr lang="en-US" sz="2400" dirty="0">
                        <a:solidFill>
                          <a:schemeClr val="tx1"/>
                        </a:solidFill>
                      </a:endParaRPr>
                    </a:p>
                  </p:txBody>
                </p:sp>
                <p:cxnSp>
                  <p:nvCxnSpPr>
                    <p:cNvPr id="39" name="Straight Connector 38"/>
                    <p:cNvCxnSpPr>
                      <a:stCxn id="34" idx="5"/>
                      <a:endCxn id="16" idx="0"/>
                    </p:cNvCxnSpPr>
                    <p:nvPr/>
                  </p:nvCxnSpPr>
                  <p:spPr>
                    <a:xfrm rot="16200000" flipH="1">
                      <a:off x="4857546" y="5887242"/>
                      <a:ext cx="438711" cy="436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3"/>
                      <a:endCxn id="65" idx="0"/>
                    </p:cNvCxnSpPr>
                    <p:nvPr/>
                  </p:nvCxnSpPr>
                  <p:spPr>
                    <a:xfrm rot="5400000">
                      <a:off x="2817050" y="4248943"/>
                      <a:ext cx="514911" cy="1198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666003" y="4800600"/>
                      <a:ext cx="685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low</a:t>
                      </a:r>
                      <a:endParaRPr lang="en-US" sz="2400" dirty="0">
                        <a:solidFill>
                          <a:schemeClr val="tx1"/>
                        </a:solidFill>
                      </a:endParaRPr>
                    </a:p>
                  </p:txBody>
                </p:sp>
                <p:cxnSp>
                  <p:nvCxnSpPr>
                    <p:cNvPr id="42" name="Straight Connector 41"/>
                    <p:cNvCxnSpPr>
                      <a:stCxn id="35" idx="4"/>
                      <a:endCxn id="34" idx="0"/>
                    </p:cNvCxnSpPr>
                    <p:nvPr/>
                  </p:nvCxnSpPr>
                  <p:spPr>
                    <a:xfrm rot="5400000">
                      <a:off x="4075703" y="4914900"/>
                      <a:ext cx="38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80403" y="4800600"/>
                      <a:ext cx="1219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medium</a:t>
                      </a:r>
                      <a:endParaRPr lang="en-US" sz="2400" dirty="0">
                        <a:solidFill>
                          <a:schemeClr val="tx1"/>
                        </a:solidFill>
                      </a:endParaRPr>
                    </a:p>
                  </p:txBody>
                </p:sp>
                <p:cxnSp>
                  <p:nvCxnSpPr>
                    <p:cNvPr id="44" name="Straight Connector 43"/>
                    <p:cNvCxnSpPr>
                      <a:stCxn id="35" idx="5"/>
                      <a:endCxn id="10" idx="0"/>
                    </p:cNvCxnSpPr>
                    <p:nvPr/>
                  </p:nvCxnSpPr>
                  <p:spPr>
                    <a:xfrm rot="16200000" flipH="1">
                      <a:off x="5200446" y="4248942"/>
                      <a:ext cx="514911" cy="1198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028203" y="4800600"/>
                      <a:ext cx="76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a:t>
                      </a:r>
                      <a:endParaRPr lang="en-US" sz="2400" dirty="0">
                        <a:solidFill>
                          <a:schemeClr val="tx1"/>
                        </a:solidFill>
                      </a:endParaRPr>
                    </a:p>
                  </p:txBody>
                </p:sp>
                <p:sp>
                  <p:nvSpPr>
                    <p:cNvPr id="46" name="Rectangle 45"/>
                    <p:cNvSpPr/>
                    <p:nvPr/>
                  </p:nvSpPr>
                  <p:spPr>
                    <a:xfrm>
                      <a:off x="4799603" y="60198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a:t>
                      </a:r>
                      <a:endParaRPr lang="en-US" sz="2400" dirty="0">
                        <a:solidFill>
                          <a:schemeClr val="tx1"/>
                        </a:solidFill>
                      </a:endParaRPr>
                    </a:p>
                  </p:txBody>
                </p:sp>
              </p:grpSp>
              <p:sp>
                <p:nvSpPr>
                  <p:cNvPr id="18" name="Rectangle 17"/>
                  <p:cNvSpPr/>
                  <p:nvPr/>
                </p:nvSpPr>
                <p:spPr>
                  <a:xfrm>
                    <a:off x="5256803" y="3429000"/>
                    <a:ext cx="990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
              <p:nvSpPr>
                <p:cNvPr id="15" name="Oval 14"/>
                <p:cNvSpPr/>
                <p:nvPr/>
              </p:nvSpPr>
              <p:spPr>
                <a:xfrm>
                  <a:off x="2513603" y="57912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sp>
              <p:nvSpPr>
                <p:cNvPr id="16" name="Oval 15"/>
                <p:cNvSpPr/>
                <p:nvPr/>
              </p:nvSpPr>
              <p:spPr>
                <a:xfrm>
                  <a:off x="4494803" y="57912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sp>
            <p:nvSpPr>
              <p:cNvPr id="10" name="Oval 9"/>
              <p:cNvSpPr/>
              <p:nvPr/>
            </p:nvSpPr>
            <p:spPr>
              <a:xfrm>
                <a:off x="5256803" y="4343400"/>
                <a:ext cx="16002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no</a:t>
                </a:r>
                <a:endParaRPr lang="en-US" sz="2800" dirty="0"/>
              </a:p>
            </p:txBody>
          </p:sp>
        </p:grpSp>
        <p:sp>
          <p:nvSpPr>
            <p:cNvPr id="65" name="Oval 64"/>
            <p:cNvSpPr/>
            <p:nvPr/>
          </p:nvSpPr>
          <p:spPr>
            <a:xfrm>
              <a:off x="1600200" y="2819400"/>
              <a:ext cx="16002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yes</a:t>
              </a:r>
              <a:endParaRPr lang="en-US" sz="2800" dirty="0"/>
            </a:p>
          </p:txBody>
        </p:sp>
      </p:grpSp>
      <p:sp>
        <p:nvSpPr>
          <p:cNvPr id="51" name="TextBox 50"/>
          <p:cNvSpPr txBox="1"/>
          <p:nvPr/>
        </p:nvSpPr>
        <p:spPr>
          <a:xfrm>
            <a:off x="5562600" y="457200"/>
            <a:ext cx="3352800" cy="6986528"/>
          </a:xfrm>
          <a:prstGeom prst="rect">
            <a:avLst/>
          </a:prstGeom>
          <a:noFill/>
        </p:spPr>
        <p:txBody>
          <a:bodyPr wrap="square" rtlCol="0">
            <a:spAutoFit/>
          </a:bodyPr>
          <a:lstStyle/>
          <a:p>
            <a:r>
              <a:rPr lang="en-US" sz="2800" b="1" dirty="0" smtClean="0"/>
              <a:t>Induced Rules:</a:t>
            </a:r>
          </a:p>
          <a:p>
            <a:endParaRPr lang="en-US" sz="2800" b="1" dirty="0" smtClean="0"/>
          </a:p>
          <a:p>
            <a:r>
              <a:rPr lang="en-US" sz="2800" b="1" dirty="0" smtClean="0"/>
              <a:t>The youth do not support Hillary.</a:t>
            </a:r>
          </a:p>
          <a:p>
            <a:endParaRPr lang="en-US" sz="2800" b="1" dirty="0" smtClean="0"/>
          </a:p>
          <a:p>
            <a:r>
              <a:rPr lang="en-US" sz="2800" b="1" dirty="0" smtClean="0"/>
              <a:t>All who are middle-aged and low-income support Hillary.</a:t>
            </a:r>
          </a:p>
          <a:p>
            <a:endParaRPr lang="en-US" sz="2800" b="1" dirty="0" smtClean="0"/>
          </a:p>
          <a:p>
            <a:r>
              <a:rPr lang="en-US" sz="2800" b="1" dirty="0" smtClean="0"/>
              <a:t>Seniors support Hillary.</a:t>
            </a:r>
          </a:p>
          <a:p>
            <a:endParaRPr lang="en-US" sz="2800" b="1" dirty="0" smtClean="0"/>
          </a:p>
          <a:p>
            <a:r>
              <a:rPr lang="en-US" sz="2800" b="1" dirty="0" smtClean="0"/>
              <a:t>Etc…A rule is generated for each leaf.</a:t>
            </a:r>
          </a:p>
          <a:p>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Example</a:t>
            </a:r>
            <a:endParaRPr lang="en-US" dirty="0"/>
          </a:p>
        </p:txBody>
      </p:sp>
      <p:sp>
        <p:nvSpPr>
          <p:cNvPr id="51" name="TextBox 50"/>
          <p:cNvSpPr txBox="1"/>
          <p:nvPr/>
        </p:nvSpPr>
        <p:spPr>
          <a:xfrm>
            <a:off x="228600" y="838200"/>
            <a:ext cx="3962400" cy="4832092"/>
          </a:xfrm>
          <a:prstGeom prst="rect">
            <a:avLst/>
          </a:prstGeom>
          <a:noFill/>
        </p:spPr>
        <p:txBody>
          <a:bodyPr wrap="square" rtlCol="0">
            <a:spAutoFit/>
          </a:bodyPr>
          <a:lstStyle/>
          <a:p>
            <a:r>
              <a:rPr lang="en-US" sz="2800" b="1" dirty="0" smtClean="0"/>
              <a:t>Induced Rules:</a:t>
            </a:r>
          </a:p>
          <a:p>
            <a:endParaRPr lang="en-US" sz="2800" b="1" dirty="0" smtClean="0"/>
          </a:p>
          <a:p>
            <a:r>
              <a:rPr lang="en-US" sz="2800" b="1" dirty="0" smtClean="0"/>
              <a:t>The youth do not support Hillary.</a:t>
            </a:r>
          </a:p>
          <a:p>
            <a:endParaRPr lang="en-US" sz="2800" b="1" dirty="0" smtClean="0"/>
          </a:p>
          <a:p>
            <a:r>
              <a:rPr lang="en-US" sz="2800" b="1" dirty="0" smtClean="0"/>
              <a:t>All who are middle-aged and low-income support Hillary.</a:t>
            </a:r>
          </a:p>
          <a:p>
            <a:endParaRPr lang="en-US" sz="2800" b="1" dirty="0" smtClean="0"/>
          </a:p>
          <a:p>
            <a:r>
              <a:rPr lang="en-US" sz="2800" b="1" dirty="0" smtClean="0"/>
              <a:t>Seniors support Hillary.</a:t>
            </a:r>
          </a:p>
          <a:p>
            <a:endParaRPr lang="en-US" sz="2800" b="1" dirty="0" smtClean="0"/>
          </a:p>
        </p:txBody>
      </p:sp>
      <p:sp>
        <p:nvSpPr>
          <p:cNvPr id="47" name="TextBox 46"/>
          <p:cNvSpPr txBox="1"/>
          <p:nvPr/>
        </p:nvSpPr>
        <p:spPr>
          <a:xfrm>
            <a:off x="4648200" y="838200"/>
            <a:ext cx="4343400" cy="5693866"/>
          </a:xfrm>
          <a:prstGeom prst="rect">
            <a:avLst/>
          </a:prstGeom>
          <a:noFill/>
        </p:spPr>
        <p:txBody>
          <a:bodyPr wrap="square" rtlCol="0">
            <a:spAutoFit/>
          </a:bodyPr>
          <a:lstStyle/>
          <a:p>
            <a:r>
              <a:rPr lang="en-US" sz="2800" b="1" dirty="0" smtClean="0"/>
              <a:t>Nested IF-THEN:</a:t>
            </a:r>
          </a:p>
          <a:p>
            <a:endParaRPr lang="en-US" sz="2800" b="1" dirty="0" smtClean="0"/>
          </a:p>
          <a:p>
            <a:r>
              <a:rPr lang="en-US" sz="2800" b="1" dirty="0" smtClean="0"/>
              <a:t>IF age == youth</a:t>
            </a:r>
          </a:p>
          <a:p>
            <a:r>
              <a:rPr lang="en-US" sz="2800" b="1" dirty="0" smtClean="0"/>
              <a:t>THEN </a:t>
            </a:r>
            <a:r>
              <a:rPr lang="en-US" sz="2800" b="1" dirty="0" err="1" smtClean="0"/>
              <a:t>support_hillary</a:t>
            </a:r>
            <a:r>
              <a:rPr lang="en-US" sz="2800" b="1" dirty="0" smtClean="0"/>
              <a:t> = no</a:t>
            </a:r>
          </a:p>
          <a:p>
            <a:endParaRPr lang="en-US" sz="2800" b="1" dirty="0" smtClean="0"/>
          </a:p>
          <a:p>
            <a:r>
              <a:rPr lang="en-US" sz="2800" b="1" dirty="0" smtClean="0"/>
              <a:t>ELSE IF age == middle_aged &amp; income == low</a:t>
            </a:r>
          </a:p>
          <a:p>
            <a:r>
              <a:rPr lang="en-US" sz="2800" b="1" dirty="0" smtClean="0"/>
              <a:t>THEN </a:t>
            </a:r>
            <a:r>
              <a:rPr lang="en-US" sz="2800" b="1" dirty="0" err="1" smtClean="0"/>
              <a:t>support_hillary</a:t>
            </a:r>
            <a:r>
              <a:rPr lang="en-US" sz="2800" b="1" dirty="0" smtClean="0"/>
              <a:t> = yes</a:t>
            </a:r>
          </a:p>
          <a:p>
            <a:endParaRPr lang="en-US" sz="2800" b="1" dirty="0" smtClean="0"/>
          </a:p>
          <a:p>
            <a:r>
              <a:rPr lang="en-US" sz="2800" b="1" dirty="0" smtClean="0"/>
              <a:t>ELSE IF age = senior</a:t>
            </a:r>
          </a:p>
          <a:p>
            <a:r>
              <a:rPr lang="en-US" sz="2800" b="1" dirty="0" smtClean="0"/>
              <a:t>THEN </a:t>
            </a:r>
            <a:r>
              <a:rPr lang="en-US" sz="2800" b="1" dirty="0" err="1" smtClean="0"/>
              <a:t>support_hillary</a:t>
            </a:r>
            <a:r>
              <a:rPr lang="en-US" sz="2800" b="1" dirty="0" smtClean="0"/>
              <a:t> = yes</a:t>
            </a:r>
          </a:p>
          <a:p>
            <a:endParaRPr lang="en-US" sz="2800" b="1" dirty="0" smtClean="0"/>
          </a:p>
          <a:p>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construct one?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514350" indent="-514350">
              <a:buAutoNum type="arabicPeriod"/>
            </a:pPr>
            <a:r>
              <a:rPr lang="en-US" dirty="0" smtClean="0"/>
              <a:t>Select an attribute to place at the root node and make one branch for each possible value.</a:t>
            </a:r>
          </a:p>
          <a:p>
            <a:pPr marL="514350" indent="-514350">
              <a:buAutoNum type="arabicPeriod"/>
            </a:pPr>
            <a:endParaRPr lang="en-US" dirty="0"/>
          </a:p>
          <a:p>
            <a:pPr marL="514350" indent="-514350">
              <a:buNone/>
            </a:pPr>
            <a:endParaRPr lang="en-US" dirty="0" smtClean="0"/>
          </a:p>
          <a:p>
            <a:pPr marL="514350" indent="-514350">
              <a:buNone/>
            </a:pPr>
            <a:endParaRPr lang="en-US" dirty="0"/>
          </a:p>
          <a:p>
            <a:pPr marL="514350" indent="-514350">
              <a:buAutoNum type="arabicPeriod"/>
            </a:pPr>
            <a:endParaRPr lang="en-US" dirty="0" smtClean="0"/>
          </a:p>
          <a:p>
            <a:pPr marL="514350" indent="-514350">
              <a:buAutoNum type="arabicPeriod"/>
            </a:pPr>
            <a:endParaRPr lang="en-US" dirty="0"/>
          </a:p>
        </p:txBody>
      </p:sp>
      <p:sp>
        <p:nvSpPr>
          <p:cNvPr id="12" name="TextBox 11"/>
          <p:cNvSpPr txBox="1"/>
          <p:nvPr/>
        </p:nvSpPr>
        <p:spPr>
          <a:xfrm>
            <a:off x="5394576" y="3124200"/>
            <a:ext cx="3749424" cy="461665"/>
          </a:xfrm>
          <a:prstGeom prst="rect">
            <a:avLst/>
          </a:prstGeom>
          <a:noFill/>
        </p:spPr>
        <p:txBody>
          <a:bodyPr wrap="none" rtlCol="0">
            <a:spAutoFit/>
          </a:bodyPr>
          <a:lstStyle/>
          <a:p>
            <a:r>
              <a:rPr lang="en-US" sz="2400" dirty="0" smtClean="0"/>
              <a:t>14 tuples; Entire Training Set</a:t>
            </a:r>
            <a:endParaRPr lang="en-US" sz="2400" dirty="0"/>
          </a:p>
        </p:txBody>
      </p:sp>
      <p:sp>
        <p:nvSpPr>
          <p:cNvPr id="14" name="TextBox 13"/>
          <p:cNvSpPr txBox="1"/>
          <p:nvPr/>
        </p:nvSpPr>
        <p:spPr>
          <a:xfrm>
            <a:off x="1524000" y="5410200"/>
            <a:ext cx="1180131" cy="461665"/>
          </a:xfrm>
          <a:prstGeom prst="rect">
            <a:avLst/>
          </a:prstGeom>
          <a:noFill/>
        </p:spPr>
        <p:txBody>
          <a:bodyPr wrap="none" rtlCol="0">
            <a:spAutoFit/>
          </a:bodyPr>
          <a:lstStyle/>
          <a:p>
            <a:r>
              <a:rPr lang="en-US" sz="2400" dirty="0" smtClean="0"/>
              <a:t>5 tuples</a:t>
            </a:r>
            <a:endParaRPr lang="en-US" sz="2400" dirty="0"/>
          </a:p>
        </p:txBody>
      </p:sp>
      <p:sp>
        <p:nvSpPr>
          <p:cNvPr id="15" name="TextBox 14"/>
          <p:cNvSpPr txBox="1"/>
          <p:nvPr/>
        </p:nvSpPr>
        <p:spPr>
          <a:xfrm>
            <a:off x="4038600" y="5410200"/>
            <a:ext cx="1180131" cy="461665"/>
          </a:xfrm>
          <a:prstGeom prst="rect">
            <a:avLst/>
          </a:prstGeom>
          <a:noFill/>
        </p:spPr>
        <p:txBody>
          <a:bodyPr wrap="none" rtlCol="0">
            <a:spAutoFit/>
          </a:bodyPr>
          <a:lstStyle/>
          <a:p>
            <a:r>
              <a:rPr lang="en-US" sz="2400" dirty="0"/>
              <a:t>4</a:t>
            </a:r>
            <a:r>
              <a:rPr lang="en-US" sz="2400" dirty="0" smtClean="0"/>
              <a:t> tuples</a:t>
            </a:r>
            <a:endParaRPr lang="en-US" sz="2400" dirty="0"/>
          </a:p>
        </p:txBody>
      </p:sp>
      <p:sp>
        <p:nvSpPr>
          <p:cNvPr id="17" name="TextBox 16"/>
          <p:cNvSpPr txBox="1"/>
          <p:nvPr/>
        </p:nvSpPr>
        <p:spPr>
          <a:xfrm>
            <a:off x="6400800" y="5410200"/>
            <a:ext cx="1180131" cy="461665"/>
          </a:xfrm>
          <a:prstGeom prst="rect">
            <a:avLst/>
          </a:prstGeom>
          <a:noFill/>
        </p:spPr>
        <p:txBody>
          <a:bodyPr wrap="none" rtlCol="0">
            <a:spAutoFit/>
          </a:bodyPr>
          <a:lstStyle/>
          <a:p>
            <a:r>
              <a:rPr lang="en-US" sz="2400" dirty="0" smtClean="0"/>
              <a:t>5 tuples</a:t>
            </a:r>
            <a:endParaRPr lang="en-US" sz="2400" dirty="0"/>
          </a:p>
        </p:txBody>
      </p:sp>
      <p:grpSp>
        <p:nvGrpSpPr>
          <p:cNvPr id="34" name="Group 33"/>
          <p:cNvGrpSpPr/>
          <p:nvPr/>
        </p:nvGrpSpPr>
        <p:grpSpPr>
          <a:xfrm>
            <a:off x="1447800" y="2895600"/>
            <a:ext cx="6248400" cy="2438400"/>
            <a:chOff x="1447800" y="2895600"/>
            <a:chExt cx="6248400" cy="2438400"/>
          </a:xfrm>
        </p:grpSpPr>
        <p:cxnSp>
          <p:nvCxnSpPr>
            <p:cNvPr id="10" name="Straight Connector 9"/>
            <p:cNvCxnSpPr>
              <a:endCxn id="20" idx="0"/>
            </p:cNvCxnSpPr>
            <p:nvPr/>
          </p:nvCxnSpPr>
          <p:spPr>
            <a:xfrm rot="16200000" flipH="1">
              <a:off x="4191000" y="4000500"/>
              <a:ext cx="762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8" idx="5"/>
              <a:endCxn id="21" idx="0"/>
            </p:cNvCxnSpPr>
            <p:nvPr/>
          </p:nvCxnSpPr>
          <p:spPr>
            <a:xfrm rot="16200000" flipH="1">
              <a:off x="5664223" y="3111522"/>
              <a:ext cx="667311" cy="1796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8" idx="3"/>
              <a:endCxn id="19" idx="0"/>
            </p:cNvCxnSpPr>
            <p:nvPr/>
          </p:nvCxnSpPr>
          <p:spPr>
            <a:xfrm rot="5400000">
              <a:off x="2736267" y="3187722"/>
              <a:ext cx="743511" cy="172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47800" y="4419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Oval 19"/>
            <p:cNvSpPr/>
            <p:nvPr/>
          </p:nvSpPr>
          <p:spPr>
            <a:xfrm>
              <a:off x="3810000" y="4419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Oval 20"/>
            <p:cNvSpPr/>
            <p:nvPr/>
          </p:nvSpPr>
          <p:spPr>
            <a:xfrm>
              <a:off x="6096000" y="43434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Oval 17"/>
            <p:cNvSpPr/>
            <p:nvPr/>
          </p:nvSpPr>
          <p:spPr>
            <a:xfrm>
              <a:off x="3733800" y="28956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r>
                <a:rPr lang="en-US" sz="2800" dirty="0" smtClean="0"/>
                <a:t>ge</a:t>
              </a:r>
              <a:endParaRPr lang="en-US" sz="2800" dirty="0"/>
            </a:p>
          </p:txBody>
        </p:sp>
        <p:sp>
          <p:nvSpPr>
            <p:cNvPr id="24" name="Rectangle 23"/>
            <p:cNvSpPr/>
            <p:nvPr/>
          </p:nvSpPr>
          <p:spPr>
            <a:xfrm>
              <a:off x="2362200" y="3962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a:t>
              </a:r>
              <a:r>
                <a:rPr lang="en-US" sz="2400" dirty="0" smtClean="0">
                  <a:solidFill>
                    <a:schemeClr val="tx1"/>
                  </a:solidFill>
                </a:rPr>
                <a:t>outh</a:t>
              </a:r>
              <a:endParaRPr lang="en-US" sz="2400" dirty="0">
                <a:solidFill>
                  <a:schemeClr val="tx1"/>
                </a:solidFill>
              </a:endParaRPr>
            </a:p>
          </p:txBody>
        </p:sp>
        <p:sp>
          <p:nvSpPr>
            <p:cNvPr id="26" name="Rectangle 25"/>
            <p:cNvSpPr/>
            <p:nvPr/>
          </p:nvSpPr>
          <p:spPr>
            <a:xfrm>
              <a:off x="3810000" y="4038600"/>
              <a:ext cx="1828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t>
              </a:r>
              <a:r>
                <a:rPr lang="en-US" sz="2400" dirty="0" smtClean="0">
                  <a:solidFill>
                    <a:schemeClr val="tx1"/>
                  </a:solidFill>
                </a:rPr>
                <a:t>iddle_aged</a:t>
              </a:r>
              <a:endParaRPr lang="en-US" sz="2400" dirty="0">
                <a:solidFill>
                  <a:schemeClr val="tx1"/>
                </a:solidFill>
              </a:endParaRPr>
            </a:p>
          </p:txBody>
        </p:sp>
        <p:sp>
          <p:nvSpPr>
            <p:cNvPr id="27" name="Rectangle 26"/>
            <p:cNvSpPr/>
            <p:nvPr/>
          </p:nvSpPr>
          <p:spPr>
            <a:xfrm>
              <a:off x="5791200" y="39624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smtClean="0">
                  <a:solidFill>
                    <a:schemeClr val="tx1"/>
                  </a:solidFill>
                </a:rPr>
                <a:t>enior</a:t>
              </a:r>
              <a:endParaRPr lang="en-US" sz="2400" dirty="0">
                <a:solidFill>
                  <a:schemeClr val="tx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construct one?</a:t>
            </a:r>
            <a:endParaRPr lang="en-US" dirty="0"/>
          </a:p>
        </p:txBody>
      </p:sp>
      <p:sp>
        <p:nvSpPr>
          <p:cNvPr id="3" name="Content Placeholder 2"/>
          <p:cNvSpPr>
            <a:spLocks noGrp="1"/>
          </p:cNvSpPr>
          <p:nvPr>
            <p:ph idx="1"/>
          </p:nvPr>
        </p:nvSpPr>
        <p:spPr/>
        <p:txBody>
          <a:bodyPr>
            <a:normAutofit/>
          </a:bodyPr>
          <a:lstStyle/>
          <a:p>
            <a:pPr marL="514350" indent="-514350">
              <a:buAutoNum type="arabicPeriod" startAt="2"/>
            </a:pPr>
            <a:r>
              <a:rPr lang="en-US" dirty="0" smtClean="0"/>
              <a:t>For each branch, recursively process the remaining training examples by choosing an attribute to split them on. The chosen attribute cannot be one used in the ancestor nodes. If at anytime all the training examples have the same class, stop processing that part of the tree.</a:t>
            </a:r>
          </a:p>
          <a:p>
            <a:pPr marL="514350" indent="-514350">
              <a:buNone/>
            </a:pPr>
            <a:endParaRPr lang="en-US" dirty="0"/>
          </a:p>
          <a:p>
            <a:pPr marL="514350" indent="-51435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2323</Words>
  <Application>Microsoft Office PowerPoint</Application>
  <PresentationFormat>On-screen Show (4:3)</PresentationFormat>
  <Paragraphs>1553</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Decision Trees in the Big Picture</vt:lpstr>
      <vt:lpstr>Example </vt:lpstr>
      <vt:lpstr>Example </vt:lpstr>
      <vt:lpstr>Example</vt:lpstr>
      <vt:lpstr>Example</vt:lpstr>
      <vt:lpstr>Example</vt:lpstr>
      <vt:lpstr>Example</vt:lpstr>
      <vt:lpstr>How do you construct one?</vt:lpstr>
      <vt:lpstr>How do you construct one?</vt:lpstr>
      <vt:lpstr>How do you construct one?</vt:lpstr>
      <vt:lpstr>How do you construct one?</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Cost to grow? </vt:lpstr>
      <vt:lpstr>Cost to grow? </vt:lpstr>
      <vt:lpstr>How do we minimize the cost?</vt:lpstr>
      <vt:lpstr>How do we minimize the cost?</vt:lpstr>
      <vt:lpstr>Slide 33</vt:lpstr>
      <vt:lpstr>How do we minimize the cost?</vt:lpstr>
      <vt:lpstr>Slide 35</vt:lpstr>
      <vt:lpstr>Three Heuristics</vt:lpstr>
      <vt:lpstr>Information Gain</vt:lpstr>
      <vt:lpstr>Slide 38</vt:lpstr>
      <vt:lpstr>Calculate Entropy for D</vt:lpstr>
      <vt:lpstr>Slide 40</vt:lpstr>
      <vt:lpstr>Entropy for D split by A</vt:lpstr>
      <vt:lpstr>Slide 42</vt:lpstr>
      <vt:lpstr>Information Gain</vt:lpstr>
      <vt:lpstr>Slide 44</vt:lpstr>
      <vt:lpstr>Entropy with values &gt;2</vt:lpstr>
      <vt:lpstr>Slide 46</vt:lpstr>
      <vt:lpstr>Slide 47</vt:lpstr>
      <vt:lpstr>Slide 48</vt:lpstr>
      <vt:lpstr>Gain ratio</vt:lpstr>
      <vt:lpstr>Gain ratio</vt:lpstr>
      <vt:lpstr>Gain ratio</vt:lpstr>
      <vt:lpstr>Gini Index</vt:lpstr>
      <vt:lpstr>Gini Index</vt:lpstr>
      <vt:lpstr>Gini Index</vt:lpstr>
      <vt:lpstr>Gini Index</vt:lpstr>
      <vt:lpstr>Miscellaneous thoughts</vt:lpstr>
      <vt:lpstr>Slide 57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Picture of Data Mining</dc:title>
  <dc:creator>Dave</dc:creator>
  <cp:lastModifiedBy>Dave</cp:lastModifiedBy>
  <cp:revision>276</cp:revision>
  <dcterms:created xsi:type="dcterms:W3CDTF">2008-04-27T16:00:04Z</dcterms:created>
  <dcterms:modified xsi:type="dcterms:W3CDTF">2008-04-29T14:03:06Z</dcterms:modified>
</cp:coreProperties>
</file>