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AA60-41A8-4E0F-837A-9CD66115E68C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115F7-FDE4-4CC6-9D89-593FEAF8B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15F7-FDE4-4CC6-9D89-593FEAF8B74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76CC-257C-4013-85F7-377FE745011D}" type="datetimeFigureOut">
              <a:rPr lang="en-US" smtClean="0"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BD07-6262-4482-96E8-D241052DE9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duke.edu/~jsv/Papers/catalog/node38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1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I/O Efficient Algorithms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Minimizing Storage Utilization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7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 a table location may hold fewer than </a:t>
            </a:r>
            <a:r>
              <a:rPr lang="pl-PL" sz="2400" i="1" dirty="0" smtClean="0"/>
              <a:t>B</a:t>
            </a:r>
            <a:r>
              <a:rPr lang="pl-PL" sz="2400" dirty="0" smtClean="0"/>
              <a:t> items, therefore they can share 	the same disk block for storing their items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a</a:t>
            </a:r>
            <a:r>
              <a:rPr lang="en-US" sz="2400" dirty="0" smtClean="0"/>
              <a:t> </a:t>
            </a:r>
            <a:r>
              <a:rPr lang="en-US" sz="2400" dirty="0"/>
              <a:t>table location shares a </a:t>
            </a:r>
            <a:r>
              <a:rPr lang="en-US" sz="2400" dirty="0" smtClean="0"/>
              <a:t>disk</a:t>
            </a:r>
            <a:r>
              <a:rPr lang="pl-PL" sz="2400" dirty="0" smtClean="0"/>
              <a:t> </a:t>
            </a:r>
            <a:r>
              <a:rPr lang="en-US" sz="2400" dirty="0" smtClean="0"/>
              <a:t>block </a:t>
            </a:r>
            <a:r>
              <a:rPr lang="en-US" sz="2400" dirty="0"/>
              <a:t>with all the other table locations </a:t>
            </a:r>
            <a:r>
              <a:rPr lang="pl-PL" sz="2400" dirty="0" smtClean="0"/>
              <a:t>	</a:t>
            </a:r>
            <a:r>
              <a:rPr lang="en-US" sz="2400" dirty="0" smtClean="0"/>
              <a:t>having </a:t>
            </a:r>
            <a:r>
              <a:rPr lang="en-US" sz="2400" dirty="0"/>
              <a:t>the same </a:t>
            </a:r>
            <a:r>
              <a:rPr lang="en-US" sz="2400" i="1" dirty="0"/>
              <a:t>k</a:t>
            </a:r>
            <a:r>
              <a:rPr lang="en-US" sz="2400" dirty="0"/>
              <a:t> least </a:t>
            </a:r>
            <a:r>
              <a:rPr lang="en-US" sz="2400" dirty="0" smtClean="0"/>
              <a:t>significant</a:t>
            </a:r>
            <a:r>
              <a:rPr lang="pl-PL" sz="2400" dirty="0" smtClean="0"/>
              <a:t> </a:t>
            </a:r>
            <a:r>
              <a:rPr lang="en-US" sz="2400" dirty="0" smtClean="0"/>
              <a:t>bits </a:t>
            </a:r>
            <a:r>
              <a:rPr lang="en-US" sz="2400" dirty="0"/>
              <a:t>in their </a:t>
            </a:r>
            <a:r>
              <a:rPr lang="en-US" sz="2400" dirty="0" smtClean="0"/>
              <a:t>address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is chosen to be </a:t>
            </a:r>
            <a:r>
              <a:rPr lang="en-US" sz="2400" dirty="0" smtClean="0"/>
              <a:t>as</a:t>
            </a:r>
            <a:r>
              <a:rPr lang="pl-PL" sz="2400" dirty="0" smtClean="0"/>
              <a:t> </a:t>
            </a:r>
            <a:r>
              <a:rPr lang="en-US" sz="2400" dirty="0" smtClean="0"/>
              <a:t>small </a:t>
            </a:r>
            <a:r>
              <a:rPr lang="en-US" sz="2400" dirty="0"/>
              <a:t>as possible so that the pooled items t into a </a:t>
            </a:r>
            <a:r>
              <a:rPr lang="pl-PL" sz="2400" dirty="0" smtClean="0"/>
              <a:t>	</a:t>
            </a:r>
            <a:r>
              <a:rPr lang="en-US" sz="2400" dirty="0" smtClean="0"/>
              <a:t>single </a:t>
            </a:r>
            <a:r>
              <a:rPr lang="en-US" sz="2400" dirty="0"/>
              <a:t>disk </a:t>
            </a:r>
            <a:r>
              <a:rPr lang="en-US" sz="2400" dirty="0" smtClean="0"/>
              <a:t>block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 dirty="0" smtClean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disk block has its own local </a:t>
            </a:r>
            <a:r>
              <a:rPr lang="en-US" sz="2400" dirty="0" smtClean="0"/>
              <a:t>depth</a:t>
            </a: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Inserting New Items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w</a:t>
            </a:r>
            <a:r>
              <a:rPr lang="en-US" sz="2400" dirty="0" smtClean="0"/>
              <a:t>hen a new item is inserted, and its disk block over</a:t>
            </a:r>
            <a:r>
              <a:rPr lang="pl-PL" sz="2400" dirty="0" smtClean="0"/>
              <a:t>fl</a:t>
            </a:r>
            <a:r>
              <a:rPr lang="en-US" sz="2400" dirty="0" err="1" smtClean="0"/>
              <a:t>ows</a:t>
            </a:r>
            <a:r>
              <a:rPr lang="en-US" sz="2400" dirty="0" smtClean="0"/>
              <a:t>, the global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depth </a:t>
            </a:r>
            <a:r>
              <a:rPr lang="en-US" sz="2400" i="1" dirty="0" smtClean="0"/>
              <a:t>d</a:t>
            </a:r>
            <a:r>
              <a:rPr lang="en-US" sz="2400" dirty="0" smtClean="0"/>
              <a:t> and the block's local depth </a:t>
            </a:r>
            <a:r>
              <a:rPr lang="en-US" sz="2400" i="1" dirty="0" smtClean="0"/>
              <a:t>k</a:t>
            </a:r>
            <a:r>
              <a:rPr lang="en-US" sz="2400" dirty="0" smtClean="0"/>
              <a:t> are recalculated so that the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invariants on </a:t>
            </a:r>
            <a:r>
              <a:rPr lang="en-US" sz="2400" i="1" dirty="0" smtClean="0"/>
              <a:t>d</a:t>
            </a:r>
            <a:r>
              <a:rPr lang="en-US" sz="2400" dirty="0" smtClean="0"/>
              <a:t> and </a:t>
            </a:r>
            <a:r>
              <a:rPr lang="en-US" sz="2400" i="1" dirty="0" smtClean="0"/>
              <a:t>k</a:t>
            </a:r>
            <a:r>
              <a:rPr lang="en-US" sz="2400" dirty="0" smtClean="0"/>
              <a:t> once again hold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this is done by </a:t>
            </a:r>
            <a:r>
              <a:rPr lang="en-US" sz="2400" dirty="0" smtClean="0"/>
              <a:t>splitting the block that over</a:t>
            </a:r>
            <a:r>
              <a:rPr lang="pl-PL" sz="2400" dirty="0" smtClean="0"/>
              <a:t>fl</a:t>
            </a:r>
            <a:r>
              <a:rPr lang="en-US" sz="2400" dirty="0" err="1" smtClean="0"/>
              <a:t>ows</a:t>
            </a:r>
            <a:r>
              <a:rPr lang="en-US" sz="2400" dirty="0" smtClean="0"/>
              <a:t> and redistributing its </a:t>
            </a:r>
            <a:r>
              <a:rPr lang="pl-PL" sz="2400" dirty="0" smtClean="0"/>
              <a:t>	</a:t>
            </a:r>
            <a:r>
              <a:rPr lang="en-US" sz="2400" dirty="0" smtClean="0"/>
              <a:t>items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en-US" sz="2400" dirty="0" smtClean="0"/>
              <a:t>global depth </a:t>
            </a:r>
            <a:r>
              <a:rPr lang="en-US" sz="2400" i="1" dirty="0" smtClean="0"/>
              <a:t>d</a:t>
            </a:r>
            <a:r>
              <a:rPr lang="en-US" sz="2400" dirty="0" smtClean="0"/>
              <a:t> is incremented by 1, the directory doubles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in size</a:t>
            </a:r>
            <a:r>
              <a:rPr lang="pl-PL" sz="2400" dirty="0" smtClean="0"/>
              <a:t> (this is how the hash is able to adapt to the growing </a:t>
            </a:r>
            <a:r>
              <a:rPr lang="pl-PL" sz="2400" i="1" dirty="0" smtClean="0"/>
              <a:t>N</a:t>
            </a:r>
            <a:r>
              <a:rPr lang="pl-PL" sz="2400" dirty="0" smtClean="0"/>
              <a:t>)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en-US" sz="2400" dirty="0" smtClean="0"/>
              <a:t>pointers </a:t>
            </a:r>
            <a:r>
              <a:rPr lang="en-US" sz="2400" dirty="0"/>
              <a:t>in the new directory are </a:t>
            </a:r>
            <a:r>
              <a:rPr lang="pl-PL" sz="2400" dirty="0" smtClean="0"/>
              <a:t>set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the appropriate</a:t>
            </a:r>
            <a:r>
              <a:rPr lang="pl-PL" sz="2400" dirty="0" smtClean="0"/>
              <a:t> </a:t>
            </a:r>
            <a:r>
              <a:rPr lang="en-US" sz="2400" dirty="0" smtClean="0"/>
              <a:t>disk blocks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 dirty="0" smtClean="0"/>
              <a:t>the disk blocks themselves do not need to be changed during doubling, 	except for the one block where the overflow has occured</a:t>
            </a:r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Inserting New Items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w</a:t>
            </a:r>
            <a:r>
              <a:rPr lang="en-US" sz="2400" dirty="0" smtClean="0"/>
              <a:t>hen a new item is inserted, and its disk block over</a:t>
            </a:r>
            <a:r>
              <a:rPr lang="pl-PL" sz="2400" dirty="0" smtClean="0"/>
              <a:t>fl</a:t>
            </a:r>
            <a:r>
              <a:rPr lang="en-US" sz="2400" dirty="0" err="1" smtClean="0"/>
              <a:t>ows</a:t>
            </a:r>
            <a:r>
              <a:rPr lang="en-US" sz="2400" dirty="0" smtClean="0"/>
              <a:t>, the global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depth </a:t>
            </a:r>
            <a:r>
              <a:rPr lang="en-US" sz="2400" i="1" dirty="0" smtClean="0"/>
              <a:t>d</a:t>
            </a:r>
            <a:r>
              <a:rPr lang="en-US" sz="2400" dirty="0" smtClean="0"/>
              <a:t> and the block's local depth </a:t>
            </a:r>
            <a:r>
              <a:rPr lang="en-US" sz="2400" i="1" dirty="0" smtClean="0"/>
              <a:t>k</a:t>
            </a:r>
            <a:r>
              <a:rPr lang="en-US" sz="2400" dirty="0" smtClean="0"/>
              <a:t> are recalculated so that the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invariants on </a:t>
            </a:r>
            <a:r>
              <a:rPr lang="en-US" sz="2400" i="1" dirty="0" smtClean="0"/>
              <a:t>d</a:t>
            </a:r>
            <a:r>
              <a:rPr lang="en-US" sz="2400" dirty="0" smtClean="0"/>
              <a:t> and </a:t>
            </a:r>
            <a:r>
              <a:rPr lang="en-US" sz="2400" i="1" dirty="0" smtClean="0"/>
              <a:t>k</a:t>
            </a:r>
            <a:r>
              <a:rPr lang="en-US" sz="2400" dirty="0" smtClean="0"/>
              <a:t> once again hold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this is done by </a:t>
            </a:r>
            <a:r>
              <a:rPr lang="en-US" sz="2400" dirty="0" smtClean="0"/>
              <a:t>splitting the block that over</a:t>
            </a:r>
            <a:r>
              <a:rPr lang="pl-PL" sz="2400" dirty="0" smtClean="0"/>
              <a:t>fl</a:t>
            </a:r>
            <a:r>
              <a:rPr lang="en-US" sz="2400" dirty="0" err="1" smtClean="0"/>
              <a:t>ows</a:t>
            </a:r>
            <a:r>
              <a:rPr lang="en-US" sz="2400" dirty="0" smtClean="0"/>
              <a:t> and redistributing its </a:t>
            </a:r>
            <a:r>
              <a:rPr lang="pl-PL" sz="2400" dirty="0" smtClean="0"/>
              <a:t>	</a:t>
            </a:r>
            <a:r>
              <a:rPr lang="en-US" sz="2400" dirty="0" smtClean="0"/>
              <a:t>items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en-US" sz="2400" dirty="0" smtClean="0"/>
              <a:t>global depth </a:t>
            </a:r>
            <a:r>
              <a:rPr lang="en-US" sz="2400" i="1" dirty="0" smtClean="0"/>
              <a:t>d</a:t>
            </a:r>
            <a:r>
              <a:rPr lang="en-US" sz="2400" dirty="0" smtClean="0"/>
              <a:t> is incremented by 1, the directory doubles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in size</a:t>
            </a:r>
            <a:r>
              <a:rPr lang="pl-PL" sz="2400" dirty="0" smtClean="0"/>
              <a:t> (this is how the hash is able to adapt to the growing </a:t>
            </a:r>
            <a:r>
              <a:rPr lang="pl-PL" sz="2400" i="1" dirty="0" smtClean="0"/>
              <a:t>N</a:t>
            </a:r>
            <a:r>
              <a:rPr lang="pl-PL" sz="2400" dirty="0" smtClean="0"/>
              <a:t>)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en-US" sz="2400" dirty="0" smtClean="0"/>
              <a:t>pointers </a:t>
            </a:r>
            <a:r>
              <a:rPr lang="en-US" sz="2400" dirty="0"/>
              <a:t>in the new directory are </a:t>
            </a:r>
            <a:r>
              <a:rPr lang="pl-PL" sz="2400" dirty="0" smtClean="0"/>
              <a:t>set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the appropriate</a:t>
            </a:r>
            <a:r>
              <a:rPr lang="pl-PL" sz="2400" dirty="0" smtClean="0"/>
              <a:t> </a:t>
            </a:r>
            <a:r>
              <a:rPr lang="en-US" sz="2400" dirty="0" smtClean="0"/>
              <a:t>disk blocks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 dirty="0" smtClean="0"/>
              <a:t>the disk blocks themselves do not need to be changed during doubling, 	except for the one block where the overflow has occured</a:t>
            </a:r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Inserting New Items contd.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95400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let </a:t>
            </a:r>
            <a:r>
              <a:rPr lang="pl-PL" sz="2400" i="1" dirty="0" smtClean="0"/>
              <a:t>hash</a:t>
            </a:r>
            <a:r>
              <a:rPr lang="pl-PL" sz="2400" i="1" baseline="-25000" dirty="0" smtClean="0"/>
              <a:t>d</a:t>
            </a:r>
            <a:r>
              <a:rPr lang="en-US" sz="2400" dirty="0" smtClean="0"/>
              <a:t> be the hash function corresponding to</a:t>
            </a:r>
            <a:r>
              <a:rPr lang="pl-PL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i="1" dirty="0" smtClean="0"/>
              <a:t>d</a:t>
            </a:r>
            <a:r>
              <a:rPr lang="en-US" sz="2400" dirty="0" smtClean="0"/>
              <a:t> least </a:t>
            </a:r>
            <a:r>
              <a:rPr lang="en-US" sz="2400" dirty="0" err="1" smtClean="0"/>
              <a:t>signi</a:t>
            </a:r>
            <a:r>
              <a:rPr lang="pl-PL" sz="2400" dirty="0" smtClean="0"/>
              <a:t>fi</a:t>
            </a:r>
            <a:r>
              <a:rPr lang="en-US" sz="2400" dirty="0" smtClean="0"/>
              <a:t>cant </a:t>
            </a:r>
            <a:r>
              <a:rPr lang="pl-PL" sz="2400" dirty="0" smtClean="0"/>
              <a:t>	</a:t>
            </a:r>
            <a:r>
              <a:rPr lang="en-US" sz="2400" dirty="0" smtClean="0"/>
              <a:t>bits of </a:t>
            </a:r>
            <a:r>
              <a:rPr lang="en-US" sz="2400" i="1" dirty="0" smtClean="0"/>
              <a:t>hash</a:t>
            </a:r>
            <a:r>
              <a:rPr lang="pl-PL" sz="2400" i="1" baseline="-25000" dirty="0" smtClean="0"/>
              <a:t> </a:t>
            </a:r>
            <a:r>
              <a:rPr lang="pl-PL" sz="2400" dirty="0" smtClean="0"/>
              <a:t>(</a:t>
            </a:r>
            <a:r>
              <a:rPr lang="en-US" sz="2400" i="1" dirty="0" smtClean="0"/>
              <a:t>hash</a:t>
            </a:r>
            <a:r>
              <a:rPr lang="pl-PL" sz="2400" i="1" baseline="-25000" dirty="0" smtClean="0"/>
              <a:t>d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= hash(</a:t>
            </a:r>
            <a:r>
              <a:rPr lang="en-US" sz="2400" i="1" dirty="0" smtClean="0"/>
              <a:t>x</a:t>
            </a:r>
            <a:r>
              <a:rPr lang="en-US" sz="2400" dirty="0" smtClean="0"/>
              <a:t>) </a:t>
            </a:r>
            <a:r>
              <a:rPr lang="pl-PL" sz="2400" dirty="0" smtClean="0"/>
              <a:t>%</a:t>
            </a:r>
            <a:r>
              <a:rPr lang="en-US" sz="2400" dirty="0" smtClean="0"/>
              <a:t> 2</a:t>
            </a:r>
            <a:r>
              <a:rPr lang="en-US" sz="2400" i="1" baseline="30000" dirty="0" smtClean="0"/>
              <a:t>d</a:t>
            </a:r>
            <a:endParaRPr lang="pl-PL" sz="2400" i="1" baseline="30000" dirty="0" smtClean="0"/>
          </a:p>
          <a:p>
            <a:pPr>
              <a:buFont typeface="Arial" pitchFamily="34" charset="0"/>
              <a:buChar char="•"/>
            </a:pPr>
            <a:r>
              <a:rPr lang="pl-PL" sz="2400" i="1" baseline="-25000" dirty="0" smtClean="0"/>
              <a:t> </a:t>
            </a:r>
            <a:r>
              <a:rPr lang="pl-PL" sz="2400" dirty="0" smtClean="0"/>
              <a:t>in</a:t>
            </a:r>
            <a:r>
              <a:rPr lang="en-US" sz="2400" dirty="0" err="1" smtClean="0"/>
              <a:t>itially</a:t>
            </a:r>
            <a:r>
              <a:rPr lang="en-US" sz="2400" dirty="0" smtClean="0"/>
              <a:t> a single disk block is created to store the data items, and all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the slots in the directory are initialized to point to the block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t</a:t>
            </a:r>
            <a:r>
              <a:rPr lang="en-US" sz="2400" dirty="0" smtClean="0"/>
              <a:t>he local</a:t>
            </a:r>
            <a:r>
              <a:rPr lang="pl-PL" sz="2400" dirty="0" smtClean="0"/>
              <a:t> </a:t>
            </a:r>
            <a:r>
              <a:rPr lang="en-US" sz="2400" dirty="0" smtClean="0"/>
              <a:t>depth </a:t>
            </a:r>
            <a:r>
              <a:rPr lang="en-US" sz="2400" i="1" dirty="0" smtClean="0"/>
              <a:t>k</a:t>
            </a:r>
            <a:r>
              <a:rPr lang="en-US" sz="2400" dirty="0" smtClean="0"/>
              <a:t> of the block is set to 0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w</a:t>
            </a:r>
            <a:r>
              <a:rPr lang="en-US" sz="2400" dirty="0" smtClean="0"/>
              <a:t>hen a</a:t>
            </a:r>
            <a:r>
              <a:rPr lang="pl-PL" sz="2400" dirty="0" smtClean="0"/>
              <a:t> </a:t>
            </a:r>
            <a:r>
              <a:rPr lang="en-US" sz="2400" dirty="0" smtClean="0"/>
              <a:t>n</a:t>
            </a:r>
            <a:r>
              <a:rPr lang="pl-PL" sz="2400" dirty="0" smtClean="0"/>
              <a:t>ew</a:t>
            </a:r>
            <a:r>
              <a:rPr lang="en-US" sz="2400" dirty="0" smtClean="0"/>
              <a:t> item with key value </a:t>
            </a:r>
            <a:r>
              <a:rPr lang="en-US" sz="2400" i="1" dirty="0" smtClean="0"/>
              <a:t>x</a:t>
            </a:r>
            <a:r>
              <a:rPr lang="en-US" sz="2400" dirty="0" smtClean="0"/>
              <a:t> is inserted, it is stored in the disk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block pointed to by directory slot </a:t>
            </a:r>
            <a:r>
              <a:rPr lang="en-US" sz="2400" i="1" dirty="0" smtClean="0"/>
              <a:t>hash</a:t>
            </a:r>
            <a:r>
              <a:rPr lang="pl-PL" sz="2400" i="1" baseline="-25000" dirty="0" smtClean="0"/>
              <a:t>d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i</a:t>
            </a:r>
            <a:r>
              <a:rPr lang="en-US" sz="2400" dirty="0" smtClean="0"/>
              <a:t>f as a result block</a:t>
            </a:r>
            <a:r>
              <a:rPr lang="pl-PL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over</a:t>
            </a:r>
            <a:r>
              <a:rPr lang="pl-PL" sz="2400" dirty="0" smtClean="0"/>
              <a:t>fl</a:t>
            </a:r>
            <a:r>
              <a:rPr lang="en-US" sz="2400" dirty="0" err="1" smtClean="0"/>
              <a:t>ows</a:t>
            </a:r>
            <a:r>
              <a:rPr lang="en-US" sz="2400" dirty="0"/>
              <a:t>, then </a:t>
            </a:r>
            <a:r>
              <a:rPr lang="en-US" sz="2400" i="1" dirty="0" smtClean="0"/>
              <a:t>b</a:t>
            </a:r>
            <a:r>
              <a:rPr lang="pl-PL" sz="2400" dirty="0" smtClean="0"/>
              <a:t> is</a:t>
            </a:r>
            <a:r>
              <a:rPr lang="en-US" sz="2400" dirty="0" smtClean="0"/>
              <a:t> split </a:t>
            </a:r>
            <a:r>
              <a:rPr lang="en-US" sz="2400" dirty="0"/>
              <a:t>into two </a:t>
            </a:r>
            <a:r>
              <a:rPr lang="en-US" sz="2400" dirty="0" smtClean="0"/>
              <a:t>blocks</a:t>
            </a:r>
            <a:r>
              <a:rPr lang="pl-PL" sz="2400" dirty="0" smtClean="0"/>
              <a:t>  - </a:t>
            </a:r>
            <a:r>
              <a:rPr lang="en-US" sz="2400" dirty="0" smtClean="0"/>
              <a:t>the</a:t>
            </a:r>
            <a:r>
              <a:rPr lang="pl-PL" sz="2400" dirty="0" smtClean="0"/>
              <a:t> 	</a:t>
            </a:r>
            <a:r>
              <a:rPr lang="en-US" sz="2400" dirty="0" smtClean="0"/>
              <a:t>original</a:t>
            </a:r>
            <a:r>
              <a:rPr lang="pl-PL" sz="2400" dirty="0" smtClean="0"/>
              <a:t> </a:t>
            </a:r>
            <a:r>
              <a:rPr lang="en-US" sz="2400" dirty="0" smtClean="0"/>
              <a:t>block </a:t>
            </a:r>
            <a:r>
              <a:rPr lang="en-US" sz="2400" i="1" dirty="0"/>
              <a:t>b</a:t>
            </a:r>
            <a:r>
              <a:rPr lang="en-US" sz="2400" dirty="0"/>
              <a:t> and a new block </a:t>
            </a:r>
            <a:r>
              <a:rPr lang="en-US" sz="2400" i="1" dirty="0" smtClean="0"/>
              <a:t>b</a:t>
            </a:r>
            <a:r>
              <a:rPr lang="pl-PL" sz="2400" i="1" dirty="0" smtClean="0"/>
              <a:t>’ </a:t>
            </a:r>
            <a:r>
              <a:rPr lang="en-US" sz="2400" dirty="0" smtClean="0"/>
              <a:t>and </a:t>
            </a:r>
            <a:r>
              <a:rPr lang="en-US" sz="2400" dirty="0"/>
              <a:t>its items are </a:t>
            </a:r>
            <a:r>
              <a:rPr lang="en-US" sz="2400" dirty="0" smtClean="0"/>
              <a:t>redistributed </a:t>
            </a:r>
            <a:r>
              <a:rPr lang="pl-PL" sz="2400" dirty="0" smtClean="0"/>
              <a:t>	</a:t>
            </a:r>
            <a:r>
              <a:rPr lang="en-US" sz="2400" dirty="0" smtClean="0"/>
              <a:t>based upon</a:t>
            </a:r>
            <a:r>
              <a:rPr lang="pl-PL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(</a:t>
            </a:r>
            <a:r>
              <a:rPr lang="en-US" sz="2400" i="1" dirty="0" smtClean="0"/>
              <a:t>b</a:t>
            </a:r>
            <a:r>
              <a:rPr lang="pl-PL" sz="2400" i="1" dirty="0" smtClean="0"/>
              <a:t>.</a:t>
            </a:r>
            <a:r>
              <a:rPr lang="en-US" sz="2400" i="1" dirty="0" smtClean="0"/>
              <a:t>k </a:t>
            </a:r>
            <a:r>
              <a:rPr lang="en-US" sz="2400" dirty="0"/>
              <a:t>+ 1)</a:t>
            </a:r>
            <a:r>
              <a:rPr lang="en-US" sz="2400" dirty="0" err="1"/>
              <a:t>st</a:t>
            </a:r>
            <a:r>
              <a:rPr lang="en-US" sz="2400" dirty="0"/>
              <a:t> least </a:t>
            </a:r>
            <a:r>
              <a:rPr lang="en-US" sz="2400" dirty="0" err="1"/>
              <a:t>signicant</a:t>
            </a:r>
            <a:r>
              <a:rPr lang="en-US" sz="2400" dirty="0"/>
              <a:t> bit of </a:t>
            </a:r>
            <a:r>
              <a:rPr lang="en-US" sz="2400" dirty="0" smtClean="0"/>
              <a:t>hash(</a:t>
            </a:r>
            <a:r>
              <a:rPr lang="en-US" sz="2400" i="1" dirty="0" smtClean="0"/>
              <a:t>x</a:t>
            </a:r>
            <a:r>
              <a:rPr lang="en-US" sz="2400" dirty="0" smtClean="0"/>
              <a:t>) </a:t>
            </a:r>
            <a:r>
              <a:rPr lang="pl-PL" sz="2400" dirty="0" smtClean="0"/>
              <a:t> (</a:t>
            </a:r>
            <a:r>
              <a:rPr lang="pl-PL" sz="2400" i="1" dirty="0" smtClean="0"/>
              <a:t>b.k</a:t>
            </a:r>
            <a:r>
              <a:rPr lang="pl-PL" sz="2400" dirty="0" smtClean="0"/>
              <a:t> = </a:t>
            </a:r>
            <a:r>
              <a:rPr lang="pl-PL" sz="2400" i="1" dirty="0" smtClean="0"/>
              <a:t>b</a:t>
            </a:r>
            <a:r>
              <a:rPr lang="pl-PL" sz="2400" dirty="0" smtClean="0"/>
              <a:t>’s 	local depth)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pl-PL" sz="2400" i="1" dirty="0" smtClean="0"/>
              <a:t>.</a:t>
            </a:r>
            <a:r>
              <a:rPr lang="en-US" sz="2400" i="1" dirty="0" smtClean="0"/>
              <a:t>k </a:t>
            </a:r>
            <a:r>
              <a:rPr lang="pl-PL" sz="2400" dirty="0" smtClean="0"/>
              <a:t>is incremented </a:t>
            </a:r>
            <a:r>
              <a:rPr lang="en-US" sz="2400" dirty="0" smtClean="0"/>
              <a:t>by </a:t>
            </a:r>
            <a:r>
              <a:rPr lang="en-US" sz="2400" dirty="0"/>
              <a:t>1 and </a:t>
            </a:r>
            <a:r>
              <a:rPr lang="en-US" sz="2400" dirty="0" smtClean="0"/>
              <a:t>that </a:t>
            </a:r>
            <a:r>
              <a:rPr lang="en-US" sz="2400" dirty="0"/>
              <a:t>value </a:t>
            </a:r>
            <a:r>
              <a:rPr lang="en-US" sz="2400" dirty="0" smtClean="0"/>
              <a:t>also</a:t>
            </a:r>
            <a:r>
              <a:rPr lang="pl-PL" sz="2400" dirty="0" smtClean="0"/>
              <a:t>stored in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pl-PL" sz="2400" i="1" dirty="0" smtClean="0"/>
              <a:t>b’.k</a:t>
            </a:r>
          </a:p>
          <a:p>
            <a:pPr>
              <a:buFont typeface="Arial" pitchFamily="34" charset="0"/>
              <a:buChar char="•"/>
            </a:pPr>
            <a:r>
              <a:rPr lang="pl-PL" sz="2400" i="1" dirty="0"/>
              <a:t> </a:t>
            </a:r>
            <a:r>
              <a:rPr lang="pl-PL" sz="2400" dirty="0" smtClean="0"/>
              <a:t>if the blocks are still overflowing the blocks are split and their sizes are 	incremented until overflow no longer occurs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endParaRPr lang="pl-PL" sz="2400" dirty="0" smtClean="0"/>
          </a:p>
          <a:p>
            <a:endParaRPr lang="pl-PL" sz="2400" baseline="-25000" dirty="0" smtClean="0"/>
          </a:p>
          <a:p>
            <a:endParaRPr lang="pl-PL" sz="2400" i="1" baseline="-250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after all splits are done, if </a:t>
            </a:r>
            <a:r>
              <a:rPr lang="en-US" sz="2400" i="1" dirty="0" smtClean="0"/>
              <a:t>b</a:t>
            </a:r>
            <a:r>
              <a:rPr lang="pl-PL" sz="2400" i="1" dirty="0" smtClean="0"/>
              <a:t>.</a:t>
            </a:r>
            <a:r>
              <a:rPr lang="en-US" sz="2400" i="1" dirty="0" smtClean="0"/>
              <a:t>k</a:t>
            </a:r>
            <a:r>
              <a:rPr lang="en-US" sz="2400" dirty="0" smtClean="0"/>
              <a:t>  ≤</a:t>
            </a:r>
            <a:r>
              <a:rPr lang="pl-PL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,</a:t>
            </a:r>
            <a:r>
              <a:rPr lang="pl-PL" sz="2400" dirty="0" smtClean="0"/>
              <a:t> </a:t>
            </a:r>
            <a:r>
              <a:rPr lang="en-US" sz="2400" dirty="0" smtClean="0"/>
              <a:t>we </a:t>
            </a:r>
            <a:r>
              <a:rPr lang="pl-PL" sz="2400" dirty="0" smtClean="0"/>
              <a:t>just</a:t>
            </a:r>
            <a:r>
              <a:rPr lang="en-US" sz="2400" dirty="0" smtClean="0"/>
              <a:t> update those directory </a:t>
            </a:r>
            <a:r>
              <a:rPr lang="pl-PL" sz="2400" dirty="0" smtClean="0"/>
              <a:t>	</a:t>
            </a:r>
            <a:r>
              <a:rPr lang="en-US" sz="2400" dirty="0" smtClean="0"/>
              <a:t>pointers originally pointing to </a:t>
            </a:r>
            <a:r>
              <a:rPr lang="en-US" sz="2400" i="1" dirty="0" smtClean="0"/>
              <a:t>b</a:t>
            </a:r>
            <a:r>
              <a:rPr lang="en-US" sz="2400" dirty="0" smtClean="0"/>
              <a:t> that</a:t>
            </a:r>
            <a:r>
              <a:rPr lang="pl-PL" sz="2400" dirty="0" smtClean="0"/>
              <a:t> </a:t>
            </a:r>
            <a:r>
              <a:rPr lang="en-US" sz="2400" dirty="0" smtClean="0"/>
              <a:t>need </a:t>
            </a:r>
            <a:r>
              <a:rPr lang="pl-PL" sz="2400" dirty="0" smtClean="0"/>
              <a:t>to be </a:t>
            </a:r>
            <a:r>
              <a:rPr lang="en-US" sz="2400" dirty="0" err="1" smtClean="0"/>
              <a:t>chang</a:t>
            </a:r>
            <a:r>
              <a:rPr lang="pl-PL" sz="2400" dirty="0" smtClean="0"/>
              <a:t>ed</a:t>
            </a:r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if </a:t>
            </a:r>
            <a:r>
              <a:rPr lang="en-US" sz="2400" i="1" dirty="0" smtClean="0"/>
              <a:t>b</a:t>
            </a:r>
            <a:r>
              <a:rPr lang="pl-PL" sz="2400" i="1" dirty="0" smtClean="0"/>
              <a:t>.</a:t>
            </a:r>
            <a:r>
              <a:rPr lang="en-US" sz="2400" i="1" dirty="0" smtClean="0"/>
              <a:t>k</a:t>
            </a:r>
            <a:r>
              <a:rPr lang="pl-PL" sz="2400" i="1" dirty="0" smtClean="0"/>
              <a:t> </a:t>
            </a:r>
            <a:r>
              <a:rPr lang="pl-PL" sz="2400" dirty="0" smtClean="0"/>
              <a:t>&gt;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pl-PL" sz="2400" i="1" dirty="0" smtClean="0"/>
              <a:t> </a:t>
            </a:r>
            <a:r>
              <a:rPr lang="pl-PL" sz="2400" dirty="0" smtClean="0"/>
              <a:t>then</a:t>
            </a:r>
            <a:r>
              <a:rPr lang="pl-PL" sz="2400" i="1" dirty="0" smtClean="0"/>
              <a:t> </a:t>
            </a:r>
            <a:r>
              <a:rPr lang="en-US" sz="2400" dirty="0" smtClean="0"/>
              <a:t>the directory is</a:t>
            </a:r>
            <a:r>
              <a:rPr lang="pl-PL" sz="2400" dirty="0" smtClean="0"/>
              <a:t> </a:t>
            </a:r>
            <a:r>
              <a:rPr lang="en-US" sz="2400" dirty="0" smtClean="0"/>
              <a:t>not large enough to accommodate hash </a:t>
            </a:r>
            <a:r>
              <a:rPr lang="pl-PL" sz="2400" dirty="0" smtClean="0"/>
              <a:t>	</a:t>
            </a:r>
            <a:r>
              <a:rPr lang="en-US" sz="2400" dirty="0" smtClean="0"/>
              <a:t>addresses with </a:t>
            </a:r>
            <a:r>
              <a:rPr lang="en-US" sz="2400" i="1" dirty="0" smtClean="0"/>
              <a:t>b</a:t>
            </a:r>
            <a:r>
              <a:rPr lang="pl-PL" sz="2400" i="1" dirty="0" smtClean="0"/>
              <a:t>.</a:t>
            </a:r>
            <a:r>
              <a:rPr lang="en-US" sz="2400" i="1" dirty="0" smtClean="0"/>
              <a:t>k </a:t>
            </a:r>
            <a:r>
              <a:rPr lang="en-US" sz="2400" dirty="0" smtClean="0"/>
              <a:t>bits, so we</a:t>
            </a:r>
            <a:r>
              <a:rPr lang="pl-PL" sz="2400" dirty="0" smtClean="0"/>
              <a:t> </a:t>
            </a:r>
            <a:r>
              <a:rPr lang="en-US" sz="2400" dirty="0" smtClean="0"/>
              <a:t>repeatedly double the directory </a:t>
            </a:r>
            <a:r>
              <a:rPr lang="pl-PL" sz="2400" dirty="0" smtClean="0"/>
              <a:t>	</a:t>
            </a:r>
            <a:r>
              <a:rPr lang="en-US" sz="2400" dirty="0" smtClean="0"/>
              <a:t>size and increment the global depth </a:t>
            </a:r>
            <a:r>
              <a:rPr lang="en-US" sz="2400" i="1" dirty="0" smtClean="0"/>
              <a:t>d</a:t>
            </a:r>
            <a:r>
              <a:rPr lang="pl-PL" sz="2400" i="1" dirty="0" smtClean="0"/>
              <a:t> </a:t>
            </a:r>
            <a:r>
              <a:rPr lang="en-US" sz="2400" dirty="0" smtClean="0"/>
              <a:t>by 1 until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pl-PL" sz="2400" dirty="0" smtClean="0"/>
              <a:t>= </a:t>
            </a:r>
            <a:r>
              <a:rPr lang="en-US" sz="2400" i="1" dirty="0" smtClean="0"/>
              <a:t>b</a:t>
            </a:r>
            <a:r>
              <a:rPr lang="pl-PL" sz="2400" i="1" dirty="0" smtClean="0"/>
              <a:t>.</a:t>
            </a:r>
            <a:r>
              <a:rPr lang="en-US" sz="2400" i="1" dirty="0" smtClean="0"/>
              <a:t>k</a:t>
            </a:r>
            <a:endParaRPr lang="pl-PL" sz="2400" i="1" dirty="0" smtClean="0"/>
          </a:p>
          <a:p>
            <a:pPr>
              <a:buFont typeface="Arial" pitchFamily="34" charset="0"/>
              <a:buChar char="•"/>
            </a:pPr>
            <a:endParaRPr lang="pl-PL" sz="2400" i="1" dirty="0" smtClean="0"/>
          </a:p>
          <a:p>
            <a:pPr>
              <a:buFont typeface="Arial" pitchFamily="34" charset="0"/>
              <a:buChar char="•"/>
            </a:pPr>
            <a:r>
              <a:rPr lang="pl-PL" sz="2400" i="1" dirty="0"/>
              <a:t> </a:t>
            </a:r>
            <a:r>
              <a:rPr lang="pl-PL" sz="2400" dirty="0" smtClean="0"/>
              <a:t>once again:</a:t>
            </a:r>
            <a:endParaRPr lang="pl-PL" sz="2400" i="1" dirty="0" smtClean="0"/>
          </a:p>
          <a:p>
            <a:pPr marL="514350" indent="-514350"/>
            <a:r>
              <a:rPr lang="pl-PL" sz="2400" dirty="0" smtClean="0"/>
              <a:t>		- </a:t>
            </a:r>
            <a:r>
              <a:rPr lang="en-US" sz="2400" dirty="0" smtClean="0"/>
              <a:t>pointers in the new directory are initialized to point to the </a:t>
            </a:r>
            <a:r>
              <a:rPr lang="pl-PL" sz="2400" dirty="0" smtClean="0"/>
              <a:t>		</a:t>
            </a:r>
            <a:r>
              <a:rPr lang="en-US" sz="2400" dirty="0" smtClean="0"/>
              <a:t>appropriate</a:t>
            </a:r>
            <a:r>
              <a:rPr lang="pl-PL" sz="2400" dirty="0" smtClean="0"/>
              <a:t> </a:t>
            </a:r>
            <a:r>
              <a:rPr lang="en-US" sz="2400" dirty="0" smtClean="0"/>
              <a:t>disk blocks</a:t>
            </a:r>
            <a:endParaRPr lang="pl-PL" sz="2400" dirty="0" smtClean="0"/>
          </a:p>
          <a:p>
            <a:r>
              <a:rPr lang="pl-PL" sz="2400" dirty="0" smtClean="0"/>
              <a:t>	- </a:t>
            </a:r>
            <a:r>
              <a:rPr lang="en-US" sz="2400" dirty="0"/>
              <a:t>the disk blocks do not need </a:t>
            </a:r>
            <a:r>
              <a:rPr lang="pl-PL" sz="2400" dirty="0" smtClean="0"/>
              <a:t>to be modified </a:t>
            </a:r>
            <a:r>
              <a:rPr lang="en-US" sz="2400" dirty="0" smtClean="0"/>
              <a:t>during </a:t>
            </a:r>
            <a:r>
              <a:rPr lang="en-US" sz="2400" dirty="0"/>
              <a:t>doubling, </a:t>
            </a:r>
            <a:r>
              <a:rPr lang="pl-PL" sz="2400" dirty="0" smtClean="0"/>
              <a:t>		</a:t>
            </a:r>
            <a:r>
              <a:rPr lang="en-US" sz="2400" dirty="0" smtClean="0"/>
              <a:t>except </a:t>
            </a:r>
            <a:r>
              <a:rPr lang="en-US" sz="2400" dirty="0"/>
              <a:t>for the block that </a:t>
            </a:r>
            <a:r>
              <a:rPr lang="en-US" sz="2400" dirty="0" smtClean="0"/>
              <a:t>over</a:t>
            </a:r>
            <a:r>
              <a:rPr lang="pl-PL" sz="2400" dirty="0" smtClean="0"/>
              <a:t>fl</a:t>
            </a:r>
            <a:r>
              <a:rPr lang="en-US" sz="2400" dirty="0" err="1" smtClean="0"/>
              <a:t>ows</a:t>
            </a:r>
            <a:endParaRPr lang="pl-PL" sz="2400" dirty="0" smtClean="0"/>
          </a:p>
          <a:p>
            <a:endParaRPr lang="pl-PL" sz="2400" i="1" dirty="0" smtClean="0"/>
          </a:p>
          <a:p>
            <a:endParaRPr lang="pl-PL" sz="2400" baseline="-25000" dirty="0" smtClean="0"/>
          </a:p>
          <a:p>
            <a:endParaRPr lang="pl-PL" sz="2400" i="1" baseline="-250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Inserting New Items contd.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deletion is handled very similarly to insertion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i="1" dirty="0"/>
              <a:t> </a:t>
            </a:r>
            <a:r>
              <a:rPr lang="pl-PL" sz="2400" i="1" dirty="0" smtClean="0"/>
              <a:t> </a:t>
            </a:r>
            <a:r>
              <a:rPr lang="pl-PL" sz="2400" dirty="0"/>
              <a:t>w</a:t>
            </a:r>
            <a:r>
              <a:rPr lang="en-US" sz="2400" dirty="0" smtClean="0"/>
              <a:t>hen two</a:t>
            </a:r>
            <a:r>
              <a:rPr lang="pl-PL" sz="2400" dirty="0" smtClean="0"/>
              <a:t> </a:t>
            </a:r>
            <a:r>
              <a:rPr lang="en-US" sz="2400" dirty="0" smtClean="0"/>
              <a:t>blocks </a:t>
            </a:r>
            <a:r>
              <a:rPr lang="en-US" sz="2400" dirty="0"/>
              <a:t>with the same local depth </a:t>
            </a:r>
            <a:r>
              <a:rPr lang="en-US" sz="2400" i="1" dirty="0"/>
              <a:t>k</a:t>
            </a:r>
            <a:r>
              <a:rPr lang="en-US" sz="2400" dirty="0"/>
              <a:t> contain items whose </a:t>
            </a:r>
            <a:r>
              <a:rPr lang="pl-PL" sz="2400" dirty="0" smtClean="0"/>
              <a:t>	</a:t>
            </a:r>
            <a:r>
              <a:rPr lang="en-US" sz="2400" dirty="0" smtClean="0"/>
              <a:t>hash addresses</a:t>
            </a:r>
            <a:r>
              <a:rPr lang="pl-PL" sz="2400" dirty="0" smtClean="0"/>
              <a:t> </a:t>
            </a:r>
            <a:r>
              <a:rPr lang="en-US" sz="2400" dirty="0" smtClean="0"/>
              <a:t>share </a:t>
            </a:r>
            <a:r>
              <a:rPr lang="en-US" sz="2400" dirty="0"/>
              <a:t>the same </a:t>
            </a:r>
            <a:r>
              <a:rPr lang="en-US" sz="2400" i="1" dirty="0" smtClean="0"/>
              <a:t>k</a:t>
            </a:r>
            <a:r>
              <a:rPr lang="pl-PL" sz="2400" dirty="0" smtClean="0"/>
              <a:t>-</a:t>
            </a:r>
            <a:r>
              <a:rPr lang="en-US" sz="2400" dirty="0" smtClean="0"/>
              <a:t>1 </a:t>
            </a:r>
            <a:r>
              <a:rPr lang="en-US" sz="2400" dirty="0"/>
              <a:t>least </a:t>
            </a:r>
            <a:r>
              <a:rPr lang="en-US" sz="2400" dirty="0" err="1" smtClean="0"/>
              <a:t>signi</a:t>
            </a:r>
            <a:r>
              <a:rPr lang="pl-PL" sz="2400" dirty="0" smtClean="0"/>
              <a:t>fi</a:t>
            </a:r>
            <a:r>
              <a:rPr lang="en-US" sz="2400" dirty="0" smtClean="0"/>
              <a:t>cant </a:t>
            </a:r>
            <a:r>
              <a:rPr lang="en-US" sz="2400" dirty="0"/>
              <a:t>bits and can </a:t>
            </a:r>
            <a:r>
              <a:rPr lang="pl-PL" sz="2400" dirty="0" smtClean="0"/>
              <a:t>	fi</a:t>
            </a:r>
            <a:r>
              <a:rPr lang="en-US" sz="2400" dirty="0" smtClean="0"/>
              <a:t>t </a:t>
            </a:r>
            <a:r>
              <a:rPr lang="pl-PL" sz="2400" dirty="0" smtClean="0"/>
              <a:t> </a:t>
            </a:r>
            <a:r>
              <a:rPr lang="en-US" sz="2400" dirty="0" smtClean="0"/>
              <a:t>together </a:t>
            </a:r>
            <a:r>
              <a:rPr lang="en-US" sz="2400" dirty="0"/>
              <a:t>into </a:t>
            </a:r>
            <a:r>
              <a:rPr lang="en-US" sz="2400" dirty="0" smtClean="0"/>
              <a:t>a</a:t>
            </a:r>
            <a:r>
              <a:rPr lang="pl-PL" sz="2400" dirty="0" smtClean="0"/>
              <a:t> </a:t>
            </a:r>
            <a:r>
              <a:rPr lang="en-US" sz="2400" dirty="0" smtClean="0"/>
              <a:t>single </a:t>
            </a:r>
            <a:r>
              <a:rPr lang="en-US" sz="2400" dirty="0"/>
              <a:t>block, then their items are merged into </a:t>
            </a:r>
            <a:r>
              <a:rPr lang="pl-PL" sz="2400" dirty="0" smtClean="0"/>
              <a:t>	</a:t>
            </a:r>
            <a:r>
              <a:rPr lang="en-US" sz="2400" dirty="0" smtClean="0"/>
              <a:t>a </a:t>
            </a:r>
            <a:r>
              <a:rPr lang="en-US" sz="2400" dirty="0"/>
              <a:t>single block with </a:t>
            </a:r>
            <a:r>
              <a:rPr lang="en-US" sz="2400" dirty="0" smtClean="0"/>
              <a:t>a</a:t>
            </a:r>
            <a:r>
              <a:rPr lang="pl-PL" sz="2400" dirty="0" smtClean="0"/>
              <a:t> </a:t>
            </a:r>
            <a:r>
              <a:rPr lang="en-US" sz="2400" dirty="0" smtClean="0"/>
              <a:t>decremented </a:t>
            </a:r>
            <a:r>
              <a:rPr lang="en-US" sz="2400" dirty="0"/>
              <a:t>value of </a:t>
            </a:r>
            <a:r>
              <a:rPr lang="en-US" sz="2400" i="1" dirty="0" smtClean="0"/>
              <a:t>k</a:t>
            </a:r>
            <a:endParaRPr lang="pl-PL" sz="2400" i="1" dirty="0" smtClean="0"/>
          </a:p>
          <a:p>
            <a:endParaRPr lang="pl-PL" sz="2400" i="1" dirty="0" smtClean="0"/>
          </a:p>
          <a:p>
            <a:pPr>
              <a:buFont typeface="Arial" pitchFamily="34" charset="0"/>
              <a:buChar char="•"/>
            </a:pPr>
            <a:r>
              <a:rPr lang="pl-PL" sz="2400" i="1" dirty="0"/>
              <a:t> </a:t>
            </a:r>
            <a:r>
              <a:rPr lang="pl-PL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combined size of the blocks being </a:t>
            </a:r>
            <a:r>
              <a:rPr lang="en-US" sz="2400" dirty="0" smtClean="0"/>
              <a:t>merged</a:t>
            </a:r>
            <a:r>
              <a:rPr lang="pl-PL" sz="2400" dirty="0" smtClean="0"/>
              <a:t> </a:t>
            </a:r>
            <a:r>
              <a:rPr lang="en-US" sz="2400" dirty="0" smtClean="0"/>
              <a:t>must </a:t>
            </a:r>
            <a:r>
              <a:rPr lang="en-US" sz="2400" dirty="0"/>
              <a:t>be </a:t>
            </a:r>
            <a:r>
              <a:rPr lang="en-US" sz="2400" dirty="0" err="1" smtClean="0"/>
              <a:t>su</a:t>
            </a:r>
            <a:r>
              <a:rPr lang="pl-PL" sz="2400" dirty="0" smtClean="0"/>
              <a:t>ffi</a:t>
            </a:r>
            <a:r>
              <a:rPr lang="en-US" sz="2400" dirty="0" err="1" smtClean="0"/>
              <a:t>ciently</a:t>
            </a:r>
            <a:r>
              <a:rPr lang="en-US" sz="2400" dirty="0" smtClean="0"/>
              <a:t> </a:t>
            </a:r>
            <a:r>
              <a:rPr lang="en-US" sz="2400" dirty="0"/>
              <a:t>less </a:t>
            </a:r>
            <a:r>
              <a:rPr lang="pl-PL" sz="2400" dirty="0" smtClean="0"/>
              <a:t>	</a:t>
            </a:r>
            <a:r>
              <a:rPr lang="en-US" sz="2400" dirty="0" smtClean="0"/>
              <a:t>than </a:t>
            </a:r>
            <a:r>
              <a:rPr lang="en-US" sz="2400" i="1" dirty="0"/>
              <a:t>B</a:t>
            </a:r>
            <a:r>
              <a:rPr lang="en-US" sz="2400" dirty="0"/>
              <a:t> to prevent immediate splitting </a:t>
            </a:r>
            <a:r>
              <a:rPr lang="en-US" sz="2400" dirty="0" smtClean="0"/>
              <a:t>after</a:t>
            </a:r>
            <a:r>
              <a:rPr lang="pl-PL" sz="2400" dirty="0" smtClean="0"/>
              <a:t> </a:t>
            </a:r>
            <a:r>
              <a:rPr lang="en-US" sz="2400" dirty="0" smtClean="0"/>
              <a:t>a subsequent</a:t>
            </a:r>
            <a:r>
              <a:rPr lang="pl-PL" sz="2400" dirty="0" smtClean="0"/>
              <a:t> 	</a:t>
            </a:r>
            <a:r>
              <a:rPr lang="en-US" sz="2400" dirty="0" smtClean="0"/>
              <a:t>insertion</a:t>
            </a:r>
            <a:endParaRPr lang="pl-PL" sz="2400" dirty="0" smtClean="0"/>
          </a:p>
          <a:p>
            <a:endParaRPr lang="pl-PL" sz="2400" dirty="0"/>
          </a:p>
          <a:p>
            <a:pPr>
              <a:buFont typeface="Arial" pitchFamily="34" charset="0"/>
              <a:buChar char="•"/>
            </a:pPr>
            <a:r>
              <a:rPr lang="pl-PL" sz="2400" i="1" dirty="0" smtClean="0"/>
              <a:t> </a:t>
            </a:r>
            <a:r>
              <a:rPr lang="pl-PL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directory shrinks by half </a:t>
            </a:r>
            <a:r>
              <a:rPr lang="en-US" sz="2400" dirty="0" smtClean="0"/>
              <a:t>and </a:t>
            </a:r>
            <a:r>
              <a:rPr lang="en-US" sz="2400" dirty="0"/>
              <a:t>the </a:t>
            </a:r>
            <a:r>
              <a:rPr lang="en-US" sz="2400" dirty="0" smtClean="0"/>
              <a:t>global</a:t>
            </a:r>
            <a:r>
              <a:rPr lang="pl-PL" sz="2400" dirty="0" smtClean="0"/>
              <a:t> </a:t>
            </a:r>
            <a:r>
              <a:rPr lang="en-US" sz="2400" dirty="0" smtClean="0"/>
              <a:t>depth </a:t>
            </a:r>
            <a:r>
              <a:rPr lang="en-US" sz="2400" i="1" dirty="0"/>
              <a:t>d</a:t>
            </a:r>
            <a:r>
              <a:rPr lang="en-US" sz="2400" dirty="0"/>
              <a:t> is decremented by </a:t>
            </a:r>
            <a:r>
              <a:rPr lang="pl-PL" sz="2400" dirty="0" smtClean="0"/>
              <a:t>	1, </a:t>
            </a:r>
            <a:r>
              <a:rPr lang="en-US" sz="2400" dirty="0" smtClean="0"/>
              <a:t>when </a:t>
            </a:r>
            <a:r>
              <a:rPr lang="en-US" sz="2400" dirty="0"/>
              <a:t>all the local depths are less </a:t>
            </a:r>
            <a:r>
              <a:rPr lang="en-US" sz="2400" dirty="0" smtClean="0"/>
              <a:t>than</a:t>
            </a:r>
            <a:r>
              <a:rPr lang="pl-PL" sz="2400" dirty="0" smtClean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current value of </a:t>
            </a:r>
            <a:r>
              <a:rPr lang="en-US" sz="2400" i="1" dirty="0" smtClean="0"/>
              <a:t>d</a:t>
            </a:r>
            <a:endParaRPr lang="pl-PL" sz="2400" i="1" dirty="0" smtClean="0"/>
          </a:p>
          <a:p>
            <a:endParaRPr lang="pl-PL" sz="2400" baseline="-25000" dirty="0" smtClean="0"/>
          </a:p>
          <a:p>
            <a:endParaRPr lang="pl-PL" sz="2400" i="1" baseline="-250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Deleting Items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Some Numbers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1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t</a:t>
            </a:r>
            <a:r>
              <a:rPr lang="en-US" sz="2400" dirty="0" smtClean="0"/>
              <a:t>he expected number of disk blocks required to store the data items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is n</a:t>
            </a:r>
            <a:r>
              <a:rPr lang="pl-PL" sz="2400" dirty="0" smtClean="0"/>
              <a:t>/</a:t>
            </a:r>
            <a:r>
              <a:rPr lang="en-US" sz="2400" dirty="0" smtClean="0"/>
              <a:t> </a:t>
            </a:r>
            <a:r>
              <a:rPr lang="en-US" sz="2400" dirty="0" err="1" smtClean="0"/>
              <a:t>ln</a:t>
            </a:r>
            <a:r>
              <a:rPr lang="en-US" sz="2400" dirty="0" smtClean="0"/>
              <a:t> 2</a:t>
            </a:r>
            <a:r>
              <a:rPr lang="pl-PL" sz="2400" dirty="0"/>
              <a:t>,</a:t>
            </a:r>
            <a:r>
              <a:rPr lang="pl-PL" sz="2400" dirty="0" smtClean="0"/>
              <a:t> therefore </a:t>
            </a:r>
            <a:r>
              <a:rPr lang="en-US" sz="2400" dirty="0" smtClean="0"/>
              <a:t>the </a:t>
            </a:r>
            <a:r>
              <a:rPr lang="en-US" sz="2400" dirty="0"/>
              <a:t>blocks tend to be </a:t>
            </a:r>
            <a:r>
              <a:rPr lang="en-US" sz="2400" dirty="0" smtClean="0"/>
              <a:t>about</a:t>
            </a:r>
            <a:r>
              <a:rPr lang="pl-PL" sz="2400" dirty="0" smtClean="0"/>
              <a:t> </a:t>
            </a:r>
            <a:r>
              <a:rPr lang="en-US" sz="2400" dirty="0" smtClean="0"/>
              <a:t>69</a:t>
            </a:r>
            <a:r>
              <a:rPr lang="en-US" sz="2400" dirty="0"/>
              <a:t>% </a:t>
            </a:r>
            <a:r>
              <a:rPr lang="en-US" sz="2400" dirty="0" smtClean="0"/>
              <a:t>full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a</a:t>
            </a:r>
            <a:r>
              <a:rPr lang="en-US" sz="2400" dirty="0" smtClean="0"/>
              <a:t>t least</a:t>
            </a:r>
            <a:r>
              <a:rPr lang="pl-PL" sz="2400" dirty="0" smtClean="0"/>
              <a:t> </a:t>
            </a:r>
            <a:r>
              <a:rPr lang="en-US" sz="2400" dirty="0" smtClean="0"/>
              <a:t> </a:t>
            </a:r>
            <a:r>
              <a:rPr lang="el-GR" sz="2400" dirty="0" smtClean="0"/>
              <a:t>Ω</a:t>
            </a:r>
            <a:r>
              <a:rPr lang="en-US" sz="2400" dirty="0" smtClean="0"/>
              <a:t>(n</a:t>
            </a:r>
            <a:r>
              <a:rPr lang="pl-PL" sz="2400" dirty="0" smtClean="0"/>
              <a:t>/</a:t>
            </a:r>
            <a:r>
              <a:rPr lang="en-US" sz="2400" dirty="0" smtClean="0"/>
              <a:t>B</a:t>
            </a:r>
            <a:r>
              <a:rPr lang="en-US" sz="2400" dirty="0"/>
              <a:t>) blocks are needed to store the </a:t>
            </a:r>
            <a:r>
              <a:rPr lang="en-US" sz="2400" dirty="0" smtClean="0"/>
              <a:t>directory</a:t>
            </a:r>
            <a:endParaRPr lang="pl-PL" sz="2400" dirty="0" smtClean="0"/>
          </a:p>
          <a:p>
            <a:r>
              <a:rPr lang="pl-PL" sz="2400" dirty="0" smtClean="0"/>
              <a:t> 	P. </a:t>
            </a:r>
            <a:r>
              <a:rPr lang="en-US" sz="2400" dirty="0" err="1" smtClean="0"/>
              <a:t>Flajolet</a:t>
            </a:r>
            <a:r>
              <a:rPr lang="pl-PL" sz="2400" dirty="0" smtClean="0"/>
              <a:t> showed that </a:t>
            </a:r>
            <a:r>
              <a:rPr lang="en-US" sz="2400" dirty="0" smtClean="0"/>
              <a:t>on </a:t>
            </a:r>
            <a:r>
              <a:rPr lang="en-US" sz="2400" dirty="0"/>
              <a:t>the </a:t>
            </a:r>
            <a:r>
              <a:rPr lang="en-US" sz="2400" dirty="0" smtClean="0"/>
              <a:t>average </a:t>
            </a:r>
            <a:r>
              <a:rPr lang="en-US" sz="2400" dirty="0"/>
              <a:t>the directory </a:t>
            </a:r>
            <a:r>
              <a:rPr lang="en-US" sz="2400" dirty="0" smtClean="0"/>
              <a:t>uses</a:t>
            </a:r>
            <a:r>
              <a:rPr lang="pl-PL" sz="2400" dirty="0" smtClean="0"/>
              <a:t> 	</a:t>
            </a:r>
            <a:r>
              <a:rPr lang="az-Cyrl-AZ" sz="2400" dirty="0" smtClean="0"/>
              <a:t>Ѳ</a:t>
            </a:r>
            <a:r>
              <a:rPr lang="pl-PL" sz="2400" dirty="0" smtClean="0"/>
              <a:t>(N</a:t>
            </a:r>
            <a:r>
              <a:rPr lang="pl-PL" sz="2400" baseline="30000" dirty="0" smtClean="0"/>
              <a:t>1/B</a:t>
            </a:r>
            <a:r>
              <a:rPr lang="pl-PL" sz="2400" dirty="0" smtClean="0"/>
              <a:t>n/B) = </a:t>
            </a:r>
            <a:r>
              <a:rPr lang="az-Cyrl-AZ" sz="2400" dirty="0" smtClean="0"/>
              <a:t>Ѳ</a:t>
            </a:r>
            <a:r>
              <a:rPr lang="pl-PL" sz="2400" dirty="0" smtClean="0"/>
              <a:t>(N</a:t>
            </a:r>
            <a:r>
              <a:rPr lang="pl-PL" sz="2400" baseline="30000" dirty="0" smtClean="0"/>
              <a:t>1+1/B</a:t>
            </a:r>
            <a:r>
              <a:rPr lang="pl-PL" sz="2400" dirty="0" smtClean="0"/>
              <a:t>/B</a:t>
            </a:r>
            <a:r>
              <a:rPr lang="pl-PL" sz="2400" baseline="30000" dirty="0" smtClean="0"/>
              <a:t>2</a:t>
            </a:r>
            <a:r>
              <a:rPr lang="pl-PL" sz="2400" dirty="0" smtClean="0"/>
              <a:t>) </a:t>
            </a:r>
            <a:r>
              <a:rPr lang="en-US" sz="2400" dirty="0"/>
              <a:t>blocks, which can be </a:t>
            </a:r>
            <a:r>
              <a:rPr lang="en-US" sz="2400" dirty="0" err="1"/>
              <a:t>superlinear</a:t>
            </a:r>
            <a:r>
              <a:rPr lang="en-US" sz="2400" dirty="0"/>
              <a:t> in </a:t>
            </a:r>
            <a:r>
              <a:rPr lang="en-US" sz="2400" i="1" dirty="0" smtClean="0"/>
              <a:t>N</a:t>
            </a:r>
            <a:r>
              <a:rPr lang="pl-PL" sz="2400" dirty="0" smtClean="0"/>
              <a:t> 	</a:t>
            </a:r>
            <a:r>
              <a:rPr lang="en-US" sz="2400" dirty="0" smtClean="0"/>
              <a:t>asymptotically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practical values of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, the </a:t>
            </a:r>
            <a:r>
              <a:rPr lang="en-US" sz="2400" i="1" dirty="0" smtClean="0"/>
              <a:t>N</a:t>
            </a:r>
            <a:r>
              <a:rPr lang="en-US" sz="2400" i="1" baseline="30000" dirty="0" smtClean="0"/>
              <a:t>1</a:t>
            </a:r>
            <a:r>
              <a:rPr lang="pl-PL" sz="2400" i="1" baseline="30000" dirty="0" smtClean="0"/>
              <a:t>/</a:t>
            </a:r>
            <a:r>
              <a:rPr lang="en-US" sz="2400" i="1" baseline="30000" dirty="0" smtClean="0"/>
              <a:t>B</a:t>
            </a:r>
            <a:r>
              <a:rPr lang="pl-PL" sz="2400" i="1" baseline="30000" dirty="0" smtClean="0"/>
              <a:t> </a:t>
            </a:r>
            <a:r>
              <a:rPr lang="en-US" sz="2400" dirty="0" smtClean="0"/>
              <a:t>term </a:t>
            </a:r>
            <a:r>
              <a:rPr lang="en-US" sz="2400" dirty="0"/>
              <a:t>is a small constant, </a:t>
            </a:r>
            <a:r>
              <a:rPr lang="pl-PL" sz="2400" dirty="0" smtClean="0"/>
              <a:t>	</a:t>
            </a:r>
            <a:r>
              <a:rPr lang="en-US" sz="2400" dirty="0" smtClean="0"/>
              <a:t>typically </a:t>
            </a:r>
            <a:r>
              <a:rPr lang="en-US" sz="2400" dirty="0"/>
              <a:t>less than 2, and the directory size </a:t>
            </a:r>
            <a:r>
              <a:rPr lang="en-US" sz="2400" dirty="0" smtClean="0"/>
              <a:t>is</a:t>
            </a:r>
            <a:r>
              <a:rPr lang="pl-PL" sz="2400" dirty="0" smtClean="0"/>
              <a:t> </a:t>
            </a:r>
            <a:r>
              <a:rPr lang="en-US" sz="2400" dirty="0" smtClean="0"/>
              <a:t>within </a:t>
            </a:r>
            <a:r>
              <a:rPr lang="en-US" sz="2400" dirty="0"/>
              <a:t>a constant </a:t>
            </a:r>
            <a:r>
              <a:rPr lang="pl-PL" sz="2400" dirty="0" smtClean="0"/>
              <a:t>	</a:t>
            </a:r>
            <a:r>
              <a:rPr lang="en-US" sz="2400" dirty="0" smtClean="0"/>
              <a:t>factor </a:t>
            </a:r>
            <a:r>
              <a:rPr lang="en-US" sz="2400" dirty="0"/>
              <a:t>of the </a:t>
            </a:r>
            <a:r>
              <a:rPr lang="en-US" sz="2400" dirty="0" smtClean="0"/>
              <a:t>optimum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So...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resulting directory is equivalent to the leaves of a perfectly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balanced </a:t>
            </a:r>
            <a:r>
              <a:rPr lang="en-US" sz="2400" dirty="0" err="1" smtClean="0"/>
              <a:t>tr</a:t>
            </a:r>
            <a:r>
              <a:rPr lang="pl-PL" sz="2400" dirty="0" smtClean="0"/>
              <a:t>e</a:t>
            </a:r>
            <a:r>
              <a:rPr lang="en-US" sz="2400" dirty="0" smtClean="0"/>
              <a:t>e, </a:t>
            </a:r>
            <a:r>
              <a:rPr lang="en-US" sz="2400" dirty="0"/>
              <a:t>in which the search path for each item is </a:t>
            </a:r>
            <a:r>
              <a:rPr lang="pl-PL" sz="2400" dirty="0" smtClean="0"/>
              <a:t>	</a:t>
            </a:r>
            <a:r>
              <a:rPr lang="en-US" sz="2400" dirty="0" smtClean="0"/>
              <a:t>determined</a:t>
            </a:r>
            <a:r>
              <a:rPr lang="pl-PL" sz="2400" dirty="0" smtClean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its hash address, except that hashing allows the </a:t>
            </a:r>
            <a:endParaRPr lang="pl-PL" sz="2400" dirty="0" smtClean="0"/>
          </a:p>
          <a:p>
            <a:r>
              <a:rPr lang="pl-PL" sz="2400" dirty="0" smtClean="0"/>
              <a:t>	</a:t>
            </a:r>
            <a:r>
              <a:rPr lang="en-US" sz="2400" dirty="0" smtClean="0"/>
              <a:t>leaves </a:t>
            </a:r>
            <a:r>
              <a:rPr lang="en-US" sz="2400" dirty="0"/>
              <a:t>of the </a:t>
            </a:r>
            <a:r>
              <a:rPr lang="en-US" sz="2400" dirty="0" err="1" smtClean="0"/>
              <a:t>tr</a:t>
            </a:r>
            <a:r>
              <a:rPr lang="pl-PL" sz="2400" dirty="0" smtClean="0"/>
              <a:t>ee</a:t>
            </a:r>
            <a:r>
              <a:rPr lang="en-US" sz="2400" dirty="0" smtClean="0"/>
              <a:t> to</a:t>
            </a:r>
            <a:r>
              <a:rPr lang="pl-PL" sz="2400" dirty="0" smtClean="0"/>
              <a:t> </a:t>
            </a:r>
            <a:r>
              <a:rPr lang="en-US" sz="2400" dirty="0" smtClean="0"/>
              <a:t>be </a:t>
            </a:r>
            <a:r>
              <a:rPr lang="en-US" sz="2400" dirty="0"/>
              <a:t>accessed directly in a single </a:t>
            </a:r>
            <a:r>
              <a:rPr lang="en-US" sz="2400" dirty="0" smtClean="0"/>
              <a:t>I/O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therefore any item can be </a:t>
            </a:r>
            <a:r>
              <a:rPr lang="en-US" sz="2400" dirty="0"/>
              <a:t>retrieved </a:t>
            </a:r>
            <a:r>
              <a:rPr lang="en-US" sz="2400" dirty="0" smtClean="0"/>
              <a:t>in</a:t>
            </a:r>
            <a:r>
              <a:rPr lang="pl-PL" sz="2400" dirty="0" smtClean="0"/>
              <a:t> </a:t>
            </a:r>
            <a:r>
              <a:rPr lang="en-US" sz="2400" dirty="0"/>
              <a:t>a total of two </a:t>
            </a:r>
            <a:r>
              <a:rPr lang="en-US" sz="2400" dirty="0" smtClean="0"/>
              <a:t>I/Os</a:t>
            </a:r>
            <a:endParaRPr lang="pl-PL" sz="2400" dirty="0" smtClean="0"/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 dirty="0" smtClean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 directory </a:t>
            </a:r>
            <a:r>
              <a:rPr lang="en-US" sz="2400" dirty="0" err="1"/>
              <a:t>ts</a:t>
            </a:r>
            <a:r>
              <a:rPr lang="en-US" sz="2400" dirty="0"/>
              <a:t> in internal memory, only one</a:t>
            </a:r>
          </a:p>
          <a:p>
            <a:r>
              <a:rPr lang="pl-PL" sz="2400" dirty="0" smtClean="0"/>
              <a:t>	</a:t>
            </a:r>
            <a:r>
              <a:rPr lang="en-US" sz="2400" dirty="0" smtClean="0"/>
              <a:t>I/O </a:t>
            </a:r>
            <a:r>
              <a:rPr lang="en-US" sz="2400" dirty="0"/>
              <a:t>is needed</a:t>
            </a:r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The End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2286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Jeff Vitter's survey paper</a:t>
            </a:r>
            <a:r>
              <a:rPr lang="pl-PL" sz="3600" dirty="0"/>
              <a:t>:</a:t>
            </a:r>
            <a:endParaRPr lang="pl-PL" sz="3600" dirty="0" smtClean="0"/>
          </a:p>
          <a:p>
            <a:pPr algn="ctr"/>
            <a:r>
              <a:rPr lang="en-US" sz="2400" dirty="0" smtClean="0">
                <a:hlinkClick r:id="rId4"/>
              </a:rPr>
              <a:t>http://www.cs.duke.edu/~jsv/Papers/catalog/node38.html</a:t>
            </a:r>
            <a:r>
              <a:rPr lang="en-US" sz="2400" dirty="0" smtClean="0"/>
              <a:t> </a:t>
            </a:r>
            <a:endParaRPr lang="pl-PL" sz="2400" dirty="0" smtClean="0"/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Problem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57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3200" dirty="0" smtClean="0"/>
              <a:t>Data is often too massive to fit in the internal  	memory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The I/O communication between internal memory 	(fast) and external memory (slower) can be a 	major performance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Goal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57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D</a:t>
            </a:r>
            <a:r>
              <a:rPr lang="pl-PL" sz="3200" dirty="0" smtClean="0"/>
              <a:t>esign algorithms and data structures for external memory to exploit locality and parallelism in order to reduce I/O costs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Fundamental I/O operations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3276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b="1" smtClean="0"/>
          </a:p>
          <a:p>
            <a:pPr>
              <a:buFont typeface="Arial" pitchFamily="34" charset="0"/>
              <a:buChar char="•"/>
            </a:pPr>
            <a:r>
              <a:rPr lang="pl-PL" sz="3600" b="1" smtClean="0"/>
              <a:t> </a:t>
            </a:r>
            <a:r>
              <a:rPr lang="en-US" sz="3600" b="1" smtClean="0"/>
              <a:t>Scanning</a:t>
            </a:r>
            <a:endParaRPr lang="pl-PL" sz="3600" dirty="0" smtClean="0"/>
          </a:p>
          <a:p>
            <a:pPr>
              <a:buFont typeface="Arial" pitchFamily="34" charset="0"/>
              <a:buChar char="•"/>
            </a:pPr>
            <a:r>
              <a:rPr lang="pl-PL" sz="3600" smtClean="0"/>
              <a:t> </a:t>
            </a:r>
            <a:r>
              <a:rPr lang="en-US" sz="3600" b="1" smtClean="0"/>
              <a:t>Sorting</a:t>
            </a:r>
            <a:r>
              <a:rPr lang="en-US" sz="3600" smtClean="0"/>
              <a:t> </a:t>
            </a:r>
            <a:endParaRPr lang="pl-PL" sz="3600" smtClean="0"/>
          </a:p>
          <a:p>
            <a:pPr>
              <a:buFont typeface="Arial" pitchFamily="34" charset="0"/>
              <a:buChar char="•"/>
            </a:pPr>
            <a:r>
              <a:rPr lang="pl-PL" sz="3600" smtClean="0"/>
              <a:t> </a:t>
            </a:r>
            <a:r>
              <a:rPr lang="en-US" sz="3600" b="1" smtClean="0"/>
              <a:t>Searching</a:t>
            </a:r>
            <a:r>
              <a:rPr lang="en-US" sz="3600" smtClean="0"/>
              <a:t> </a:t>
            </a:r>
            <a:endParaRPr lang="pl-PL" sz="3600" smtClean="0"/>
          </a:p>
          <a:p>
            <a:pPr>
              <a:buFont typeface="Arial" pitchFamily="34" charset="0"/>
              <a:buChar char="•"/>
            </a:pPr>
            <a:r>
              <a:rPr lang="pl-PL" sz="3600"/>
              <a:t> </a:t>
            </a:r>
            <a:r>
              <a:rPr lang="en-US" sz="3600" b="1" smtClean="0"/>
              <a:t>Outputting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Bounds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4572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problem size (in units of data items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 = block transfer size (in units of data items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 = number of independent disk </a:t>
            </a:r>
            <a:r>
              <a:rPr lang="en-US" dirty="0" smtClean="0"/>
              <a:t>drives</a:t>
            </a:r>
            <a:endParaRPr lang="pl-PL" dirty="0" smtClean="0"/>
          </a:p>
          <a:p>
            <a:r>
              <a:rPr lang="en-US" dirty="0" smtClean="0"/>
              <a:t>Z</a:t>
            </a:r>
            <a:r>
              <a:rPr lang="pl-PL" dirty="0"/>
              <a:t> </a:t>
            </a:r>
            <a:r>
              <a:rPr lang="pl-PL" dirty="0" smtClean="0"/>
              <a:t>= number of</a:t>
            </a:r>
            <a:r>
              <a:rPr lang="en-US" dirty="0" smtClean="0"/>
              <a:t> </a:t>
            </a:r>
            <a:r>
              <a:rPr lang="en-US" dirty="0"/>
              <a:t>items of an answer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981200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2766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I/O bound, D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I/O bound, general D </a:t>
                      </a:r>
                      <a:r>
                        <a:rPr lang="pl-P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(N/B) = </a:t>
                      </a:r>
                      <a:r>
                        <a:rPr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(N/DB)</a:t>
                      </a:r>
                      <a:r>
                        <a:rPr lang="pl-PL" baseline="0" dirty="0" smtClean="0"/>
                        <a:t> = </a:t>
                      </a:r>
                      <a:r>
                        <a:rPr lang="el-GR" baseline="0" dirty="0" smtClean="0"/>
                        <a:t>Θ</a:t>
                      </a:r>
                      <a:r>
                        <a:rPr lang="pl-PL" baseline="0" dirty="0" smtClean="0"/>
                        <a:t>(n/D)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(N/B log </a:t>
                      </a:r>
                      <a:r>
                        <a:rPr lang="pl-PL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M/B 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N/B) = </a:t>
                      </a:r>
                      <a:r>
                        <a:rPr lang="el-G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 log </a:t>
                      </a:r>
                      <a:r>
                        <a:rPr lang="pl-PL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(N/DB</a:t>
                      </a:r>
                      <a:r>
                        <a:rPr lang="pl-PL" baseline="0" dirty="0" smtClean="0"/>
                        <a:t> log </a:t>
                      </a:r>
                      <a:r>
                        <a:rPr lang="pl-PL" sz="1000" baseline="0" dirty="0" smtClean="0"/>
                        <a:t>M/B</a:t>
                      </a:r>
                      <a:r>
                        <a:rPr lang="pl-PL" baseline="0" dirty="0" smtClean="0"/>
                        <a:t> N/B) = </a:t>
                      </a:r>
                      <a:r>
                        <a:rPr lang="el-GR" baseline="0" dirty="0" smtClean="0"/>
                        <a:t>Θ</a:t>
                      </a:r>
                      <a:r>
                        <a:rPr lang="pl-PL" baseline="0" dirty="0" smtClean="0"/>
                        <a:t>(n/D log </a:t>
                      </a:r>
                      <a:r>
                        <a:rPr lang="pl-PL" sz="1000" baseline="0" dirty="0" smtClean="0"/>
                        <a:t>m</a:t>
                      </a:r>
                      <a:r>
                        <a:rPr lang="pl-PL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Search(N)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(log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sz="1000" baseline="0" dirty="0" smtClean="0"/>
                        <a:t>B</a:t>
                      </a:r>
                      <a:r>
                        <a:rPr lang="pl-PL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(log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sz="1000" baseline="0" dirty="0" smtClean="0"/>
                        <a:t>DB</a:t>
                      </a:r>
                      <a:r>
                        <a:rPr lang="pl-PL" baseline="0" dirty="0" smtClean="0"/>
                        <a:t>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Output(Z)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(max {1 , Z/B}) = </a:t>
                      </a:r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(max {1,z})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(max {1 , Z/DB}) = </a:t>
                      </a:r>
                      <a:r>
                        <a:rPr lang="el-GR" dirty="0" smtClean="0"/>
                        <a:t>Θ</a:t>
                      </a:r>
                      <a:r>
                        <a:rPr lang="pl-PL" dirty="0" smtClean="0"/>
                        <a:t>(max {1,z/D})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Types of problems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Batched – </a:t>
            </a:r>
            <a:r>
              <a:rPr lang="pl-PL" sz="3600" dirty="0" smtClean="0"/>
              <a:t>Scan and Sort</a:t>
            </a:r>
          </a:p>
          <a:p>
            <a:endParaRPr lang="pl-PL" sz="3600" b="1" dirty="0" smtClean="0"/>
          </a:p>
          <a:p>
            <a:r>
              <a:rPr lang="pl-PL" sz="3600" b="1" dirty="0" smtClean="0"/>
              <a:t>Online – </a:t>
            </a:r>
            <a:r>
              <a:rPr lang="pl-PL" sz="3600" dirty="0" smtClean="0"/>
              <a:t>Search and Output</a:t>
            </a:r>
            <a:endParaRPr lang="pl-PL" sz="3600" b="1" dirty="0" smtClean="0"/>
          </a:p>
          <a:p>
            <a:endParaRPr lang="pl-PL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External Hashing for Online Dictionary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8194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Insert 	</a:t>
            </a:r>
            <a:r>
              <a:rPr lang="pl-PL" sz="3600" dirty="0" smtClean="0"/>
              <a:t>O(1) </a:t>
            </a:r>
            <a:endParaRPr lang="pl-PL" sz="3600" b="1" dirty="0" smtClean="0"/>
          </a:p>
          <a:p>
            <a:r>
              <a:rPr lang="pl-PL" sz="3600" b="1" dirty="0" smtClean="0"/>
              <a:t>Delete 	</a:t>
            </a:r>
            <a:r>
              <a:rPr lang="pl-PL" sz="3600" dirty="0" smtClean="0"/>
              <a:t>O(1)</a:t>
            </a:r>
            <a:endParaRPr lang="pl-PL" sz="3600" b="1" dirty="0" smtClean="0"/>
          </a:p>
          <a:p>
            <a:r>
              <a:rPr lang="pl-PL" sz="3600" b="1" dirty="0" smtClean="0"/>
              <a:t>Lookup	</a:t>
            </a:r>
            <a:r>
              <a:rPr lang="pl-PL" sz="3600" dirty="0" smtClean="0"/>
              <a:t>O(Output(Z)) </a:t>
            </a:r>
            <a:endParaRPr lang="pl-PL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Statically allocated tables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3600" dirty="0" smtClean="0"/>
              <a:t> Most commonly/traditionally used</a:t>
            </a:r>
          </a:p>
          <a:p>
            <a:pPr>
              <a:buFont typeface="Arial" pitchFamily="34" charset="0"/>
              <a:buChar char="•"/>
            </a:pPr>
            <a:r>
              <a:rPr lang="pl-PL" sz="3600" dirty="0" smtClean="0"/>
              <a:t> Can handle only a fixed range of N</a:t>
            </a:r>
          </a:p>
          <a:p>
            <a:pPr>
              <a:buFont typeface="Arial" pitchFamily="34" charset="0"/>
              <a:buChar char="•"/>
            </a:pPr>
            <a:r>
              <a:rPr lang="pl-PL" sz="3600" dirty="0" smtClean="0"/>
              <a:t> Goal is to develop dinamic external memory   	structures that can easily handle different 	sizes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smtClean="0"/>
              <a:t>Extendible Hashing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R. Fagin, J. </a:t>
            </a:r>
            <a:r>
              <a:rPr lang="en-US" sz="3200" dirty="0" err="1"/>
              <a:t>Nievergelt</a:t>
            </a:r>
            <a:r>
              <a:rPr lang="en-US" sz="3200" dirty="0"/>
              <a:t>, N. </a:t>
            </a:r>
            <a:r>
              <a:rPr lang="en-US" sz="3200" dirty="0" err="1"/>
              <a:t>Pippinger</a:t>
            </a:r>
            <a:r>
              <a:rPr lang="en-US" sz="3200" dirty="0"/>
              <a:t>, and H. R. Strong</a:t>
            </a:r>
            <a:endParaRPr lang="pl-PL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90500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en-US" sz="2400" dirty="0" smtClean="0"/>
              <a:t>assume </a:t>
            </a:r>
            <a:r>
              <a:rPr lang="en-US" sz="2400" dirty="0"/>
              <a:t>that the size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smtClean="0"/>
              <a:t>of</a:t>
            </a:r>
            <a:r>
              <a:rPr lang="pl-PL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range of the hash </a:t>
            </a:r>
            <a:r>
              <a:rPr lang="en-US" sz="2400" dirty="0" smtClean="0"/>
              <a:t>function </a:t>
            </a:r>
            <a:r>
              <a:rPr lang="en-US" sz="2400" dirty="0"/>
              <a:t>is </a:t>
            </a:r>
            <a:r>
              <a:rPr lang="en-US" sz="2400" dirty="0" err="1" smtClean="0"/>
              <a:t>su</a:t>
            </a:r>
            <a:r>
              <a:rPr lang="pl-PL" sz="2400" dirty="0" smtClean="0"/>
              <a:t>ffi</a:t>
            </a:r>
            <a:r>
              <a:rPr lang="en-US" sz="2400" dirty="0" err="1" smtClean="0"/>
              <a:t>ciently</a:t>
            </a:r>
            <a:r>
              <a:rPr lang="en-US" sz="2400" dirty="0" smtClean="0"/>
              <a:t> </a:t>
            </a:r>
            <a:r>
              <a:rPr lang="pl-PL" sz="2400" dirty="0" smtClean="0"/>
              <a:t>	</a:t>
            </a:r>
            <a:r>
              <a:rPr lang="en-US" sz="2400" dirty="0" smtClean="0"/>
              <a:t>large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en-US" sz="2400" dirty="0" smtClean="0"/>
              <a:t>directory</a:t>
            </a:r>
            <a:r>
              <a:rPr lang="pl-PL" sz="2400" dirty="0" smtClean="0"/>
              <a:t> </a:t>
            </a:r>
            <a:r>
              <a:rPr lang="en-US" sz="2400" dirty="0" smtClean="0"/>
              <a:t>consists </a:t>
            </a:r>
            <a:r>
              <a:rPr lang="en-US" sz="2400" dirty="0"/>
              <a:t>of </a:t>
            </a:r>
            <a:r>
              <a:rPr lang="en-US" sz="2400" dirty="0" smtClean="0"/>
              <a:t>a</a:t>
            </a:r>
            <a:r>
              <a:rPr lang="pl-PL" sz="2400" dirty="0" smtClean="0"/>
              <a:t>n </a:t>
            </a:r>
            <a:r>
              <a:rPr lang="en-US" sz="2400" dirty="0" smtClean="0"/>
              <a:t>array of </a:t>
            </a:r>
            <a:r>
              <a:rPr lang="en-US" sz="2400" dirty="0"/>
              <a:t>2</a:t>
            </a:r>
            <a:r>
              <a:rPr lang="en-US" sz="2400" i="1" baseline="30000" dirty="0"/>
              <a:t>d</a:t>
            </a:r>
            <a:r>
              <a:rPr lang="en-US" sz="2400" dirty="0"/>
              <a:t> </a:t>
            </a:r>
            <a:r>
              <a:rPr lang="en-US" sz="2400" dirty="0" smtClean="0"/>
              <a:t>pointers</a:t>
            </a:r>
            <a:r>
              <a:rPr lang="pl-PL" sz="2400" dirty="0" smtClean="0"/>
              <a:t>for </a:t>
            </a:r>
            <a:r>
              <a:rPr lang="en-US" sz="2400" dirty="0" smtClean="0"/>
              <a:t>a given </a:t>
            </a:r>
            <a:r>
              <a:rPr lang="en-US" sz="2400" i="1" dirty="0" smtClean="0"/>
              <a:t>d</a:t>
            </a:r>
            <a:r>
              <a:rPr lang="en-US" sz="2400" dirty="0" smtClean="0"/>
              <a:t> ≥</a:t>
            </a:r>
            <a:r>
              <a:rPr lang="pl-PL" sz="2400" dirty="0" smtClean="0"/>
              <a:t> </a:t>
            </a:r>
            <a:r>
              <a:rPr lang="en-US" sz="2400" dirty="0" smtClean="0"/>
              <a:t>0</a:t>
            </a:r>
            <a:r>
              <a:rPr lang="pl-PL" sz="2400" dirty="0" smtClean="0"/>
              <a:t> (</a:t>
            </a:r>
            <a:r>
              <a:rPr lang="pl-PL" sz="2400" i="1" dirty="0" smtClean="0"/>
              <a:t>d</a:t>
            </a:r>
            <a:r>
              <a:rPr lang="pl-PL" sz="2400" dirty="0" smtClean="0"/>
              <a:t> is the 	global depth)</a:t>
            </a:r>
            <a:endParaRPr lang="pl-PL" sz="2400" dirty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each </a:t>
            </a:r>
            <a:r>
              <a:rPr lang="en-US" sz="2400" dirty="0" smtClean="0"/>
              <a:t>item</a:t>
            </a:r>
            <a:r>
              <a:rPr lang="pl-PL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assigned to the table </a:t>
            </a:r>
            <a:r>
              <a:rPr lang="en-US" sz="2400" dirty="0" smtClean="0"/>
              <a:t>location</a:t>
            </a:r>
            <a:r>
              <a:rPr lang="pl-PL" sz="2400" dirty="0" smtClean="0"/>
              <a:t> 	</a:t>
            </a:r>
            <a:r>
              <a:rPr lang="en-US" sz="2400" dirty="0" smtClean="0"/>
              <a:t>corresponding to </a:t>
            </a:r>
            <a:r>
              <a:rPr lang="en-US" sz="2400" dirty="0"/>
              <a:t>the d least </a:t>
            </a:r>
            <a:r>
              <a:rPr lang="pl-PL" sz="2400" dirty="0" smtClean="0"/>
              <a:t>	</a:t>
            </a:r>
            <a:r>
              <a:rPr lang="en-US" sz="2400" dirty="0" err="1" smtClean="0"/>
              <a:t>signi</a:t>
            </a:r>
            <a:r>
              <a:rPr lang="pl-PL" sz="2400" dirty="0" smtClean="0"/>
              <a:t>f</a:t>
            </a:r>
            <a:r>
              <a:rPr lang="en-US" sz="2400" dirty="0" smtClean="0"/>
              <a:t>can</a:t>
            </a:r>
            <a:r>
              <a:rPr lang="pl-PL" sz="2400" dirty="0" smtClean="0"/>
              <a:t>t </a:t>
            </a:r>
            <a:r>
              <a:rPr lang="en-US" sz="2400" dirty="0" smtClean="0"/>
              <a:t>bits </a:t>
            </a:r>
            <a:r>
              <a:rPr lang="en-US" sz="2400" dirty="0"/>
              <a:t>of its </a:t>
            </a:r>
            <a:r>
              <a:rPr lang="en-US" sz="2400" dirty="0" smtClean="0"/>
              <a:t>hash address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 i="1" dirty="0" smtClean="0"/>
              <a:t>d</a:t>
            </a:r>
            <a:r>
              <a:rPr lang="pl-PL" sz="2400" dirty="0" smtClean="0"/>
              <a:t> is set to </a:t>
            </a:r>
            <a:r>
              <a:rPr lang="en-US" sz="2400" dirty="0" smtClean="0"/>
              <a:t>the </a:t>
            </a:r>
            <a:r>
              <a:rPr lang="en-US" sz="2400" dirty="0"/>
              <a:t>smallest value for which each table location has at most </a:t>
            </a:r>
            <a:r>
              <a:rPr lang="pl-PL" sz="2400" dirty="0" smtClean="0"/>
              <a:t>	</a:t>
            </a:r>
            <a:r>
              <a:rPr lang="en-US" sz="2400" i="1" dirty="0" smtClean="0"/>
              <a:t>B</a:t>
            </a:r>
            <a:r>
              <a:rPr lang="en-US" sz="2400" dirty="0" smtClean="0"/>
              <a:t> items</a:t>
            </a:r>
            <a:r>
              <a:rPr lang="pl-PL" sz="2400" dirty="0" smtClean="0"/>
              <a:t> </a:t>
            </a:r>
            <a:r>
              <a:rPr lang="en-US" sz="2400" dirty="0" smtClean="0"/>
              <a:t>assigned </a:t>
            </a:r>
            <a:r>
              <a:rPr lang="en-US" sz="2400" dirty="0"/>
              <a:t>to </a:t>
            </a:r>
            <a:r>
              <a:rPr lang="en-US" sz="2400" dirty="0" smtClean="0"/>
              <a:t>it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pl-PL" sz="2400" dirty="0" smtClean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table location contains a pointer to a block </a:t>
            </a:r>
            <a:r>
              <a:rPr lang="en-US" sz="2400" dirty="0" smtClean="0"/>
              <a:t>where</a:t>
            </a:r>
            <a:r>
              <a:rPr lang="pl-PL" sz="2400" dirty="0" smtClean="0"/>
              <a:t> </a:t>
            </a:r>
            <a:r>
              <a:rPr lang="en-US" sz="2400" dirty="0" smtClean="0"/>
              <a:t>its </a:t>
            </a:r>
            <a:r>
              <a:rPr lang="en-US" sz="2400" dirty="0"/>
              <a:t>items are </a:t>
            </a:r>
            <a:r>
              <a:rPr lang="pl-PL" sz="2400" dirty="0" smtClean="0"/>
              <a:t>	</a:t>
            </a:r>
            <a:r>
              <a:rPr lang="en-US" sz="2400" dirty="0" smtClean="0"/>
              <a:t>stored</a:t>
            </a: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lookup takes two I/Os: one to access </a:t>
            </a:r>
            <a:r>
              <a:rPr lang="en-US" sz="2400" dirty="0" smtClean="0"/>
              <a:t>the</a:t>
            </a:r>
            <a:r>
              <a:rPr lang="pl-PL" sz="2400" dirty="0" smtClean="0"/>
              <a:t> </a:t>
            </a:r>
            <a:r>
              <a:rPr lang="en-US" sz="2400" dirty="0" smtClean="0"/>
              <a:t>directory </a:t>
            </a:r>
            <a:r>
              <a:rPr lang="en-US" sz="2400" dirty="0"/>
              <a:t>and one to access </a:t>
            </a:r>
            <a:r>
              <a:rPr lang="pl-PL" sz="2400" dirty="0" smtClean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block storing the </a:t>
            </a:r>
            <a:r>
              <a:rPr lang="en-US" sz="2400" dirty="0" smtClean="0"/>
              <a:t>item</a:t>
            </a:r>
            <a:r>
              <a:rPr lang="pl-PL" sz="2400" dirty="0" smtClean="0"/>
              <a:t> (only one I/O if the directory fits in 	internal memory)</a:t>
            </a:r>
            <a:endParaRPr lang="pl-PL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454</Words>
  <Application>Microsoft Office PowerPoint</Application>
  <PresentationFormat>On-screen Show (4:3)</PresentationFormat>
  <Paragraphs>169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Antek</dc:creator>
  <cp:lastModifiedBy>Antek</cp:lastModifiedBy>
  <cp:revision>26</cp:revision>
  <dcterms:created xsi:type="dcterms:W3CDTF">2008-05-01T03:08:28Z</dcterms:created>
  <dcterms:modified xsi:type="dcterms:W3CDTF">2008-05-01T06:05:39Z</dcterms:modified>
</cp:coreProperties>
</file>