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67870" cy="42837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4" userDrawn="1">
          <p15:clr>
            <a:srgbClr val="A4A3A4"/>
          </p15:clr>
        </p15:guide>
        <p15:guide id="2" pos="3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1394"/>
        <p:guide pos="387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Workbook8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Workbook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1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delete val="1"/>
            </c:dLbl>
            <c:dLbl>
              <c:idx val="1"/>
              <c:layout>
                <c:manualLayout>
                  <c:x val="0.0169100238613655"/>
                  <c:y val="-0.049152125829442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>
                    <a:noAutofit/>
                  </a:bodyPr>
                  <a:lstStyle/>
                  <a:p>
                    <a:pPr defTabSz="914400">
                      <a:defRPr lang="zh-CN" sz="20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Small SUV</a:t>
                    </a:r>
                    <a:endParaRPr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  <a:p>
                    <a:pPr defTabSz="914400">
                      <a:defRPr lang="zh-CN" sz="20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lang="en-US" altLang="x-none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9 </a:t>
                    </a:r>
                    <a:r>
                      <a:rPr lang="x-none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(</a:t>
                    </a:r>
                    <a:r>
                      <a:rPr lang="en-US" altLang="x-none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18.75</a:t>
                    </a:r>
                    <a:r>
                      <a:rPr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%</a:t>
                    </a:r>
                    <a:r>
                      <a:rPr lang="x-none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)</a:t>
                    </a:r>
                    <a:endParaRPr lang="x-none" altLang="zh-CN"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2000" b="0" i="0" u="none" strike="noStrike" kern="1200" baseline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2302968270215"/>
                      <c:h val="0.276480707790612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-0.0890061461053632"/>
                  <c:y val="0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20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Mid-size car</a:t>
                    </a:r>
                    <a:endParaRPr lang="en-US" altLang="zh-CN"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  <a:p>
                    <a:pPr defTabSz="914400">
                      <a:defRPr lang="zh-CN" sz="20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lang="en-US" altLang="x-none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9 </a:t>
                    </a:r>
                    <a:r>
                      <a:rPr lang="x-none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(</a:t>
                    </a:r>
                    <a:r>
                      <a:rPr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1</a:t>
                    </a:r>
                    <a:r>
                      <a: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8.75</a:t>
                    </a:r>
                    <a:r>
                      <a:rPr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%</a:t>
                    </a:r>
                    <a:r>
                      <a:rPr lang="x-none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)</a:t>
                    </a:r>
                    <a:endParaRPr lang="x-none" altLang="zh-CN"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2000" b="0" i="0" u="none" strike="noStrike" kern="1200" baseline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3904810644831"/>
                      <c:h val="0.253624969279921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0.0528510612349966"/>
                  <c:y val="0.00983042516588842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20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Large car</a:t>
                    </a:r>
                    <a:endParaRPr lang="en-US" altLang="zh-CN"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  <a:p>
                    <a:pPr defTabSz="914400">
                      <a:defRPr lang="zh-CN" sz="20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9</a:t>
                    </a:r>
                    <a:r>
                      <a: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 </a:t>
                    </a:r>
                    <a:r>
                      <a:rPr lang="x-none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(</a:t>
                    </a:r>
                    <a:r>
                      <a:rPr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1</a:t>
                    </a:r>
                    <a:r>
                      <a: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8.75</a:t>
                    </a:r>
                    <a:r>
                      <a:rPr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%</a:t>
                    </a:r>
                    <a:r>
                      <a:rPr lang="x-none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)</a:t>
                    </a:r>
                    <a:endParaRPr lang="x-none" altLang="zh-CN"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2000" b="0" i="0" u="none" strike="noStrike" kern="1200" baseline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1857727737973"/>
                      <c:h val="0.28459080855247"/>
                    </c:manualLayout>
                  </c15:layout>
                </c:ext>
              </c:extLst>
            </c:dLbl>
            <c:dLbl>
              <c:idx val="4"/>
              <c:layout>
                <c:manualLayout>
                  <c:x val="0"/>
                  <c:y val="-0.00368640943720816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2000" b="0"/>
                      <a:t>Compact car 4</a:t>
                    </a:r>
                    <a:r>
                      <a:rPr lang="en-US" altLang="zh-CN" sz="2000" b="0"/>
                      <a:t> (</a:t>
                    </a:r>
                    <a:r>
                      <a:rPr sz="2000" b="0"/>
                      <a:t>8</a:t>
                    </a:r>
                    <a:r>
                      <a:rPr lang="en-US" altLang="zh-CN" sz="2000" b="0"/>
                      <a:t>.33</a:t>
                    </a:r>
                    <a:r>
                      <a:rPr sz="2000" b="0"/>
                      <a:t>%</a:t>
                    </a:r>
                    <a:r>
                      <a:rPr lang="en-US" altLang="zh-CN" sz="2000" b="0"/>
                      <a:t>)</a:t>
                    </a:r>
                    <a:endParaRPr lang="en-US" altLang="zh-CN" sz="2000" b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0388945752303"/>
                      <c:h val="0.278938314082084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0.020095397445515"/>
                  <c:y val="-0.075346369574196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2000" b="0"/>
                      <a:t>Minivan </a:t>
                    </a:r>
                    <a:endParaRPr sz="2000" b="0"/>
                  </a:p>
                  <a:p>
                    <a:pPr defTabSz="914400">
                      <a:defRPr lang="zh-CN"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2000" b="0"/>
                      <a:t>4</a:t>
                    </a:r>
                    <a:r>
                      <a:rPr lang="en-US" altLang="zh-CN" sz="2000" b="0"/>
                      <a:t> (</a:t>
                    </a:r>
                    <a:r>
                      <a:rPr sz="2000" b="0"/>
                      <a:t>8</a:t>
                    </a:r>
                    <a:r>
                      <a:rPr lang="en-US" altLang="zh-CN" sz="2000" b="0"/>
                      <a:t>.33</a:t>
                    </a:r>
                    <a:r>
                      <a:rPr sz="2000" b="0"/>
                      <a:t>%</a:t>
                    </a:r>
                    <a:r>
                      <a:rPr lang="en-US" altLang="zh-CN" sz="2000" b="0"/>
                      <a:t>)</a:t>
                    </a:r>
                    <a:endParaRPr lang="en-US" altLang="zh-CN" sz="2000" b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6115660184237"/>
                      <c:h val="0.368640943720816"/>
                    </c:manualLayout>
                  </c15:layout>
                </c:ext>
              </c:extLst>
            </c:dLbl>
            <c:dLbl>
              <c:idx val="6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Times New Roman" panose="02020603050405020304" charset="0"/>
                    <a:cs typeface="Times New Roman" panose="02020603050405020304" charset="0"/>
                    <a:sym typeface="Times New Roman" panose="02020603050405020304" charset="0"/>
                  </a:defRPr>
                </a:pPr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Standard SUV</c:v>
                </c:pt>
                <c:pt idx="1">
                  <c:v>Small SUV</c:v>
                </c:pt>
                <c:pt idx="2">
                  <c:v>Mid-Size car</c:v>
                </c:pt>
                <c:pt idx="3">
                  <c:v>Large car</c:v>
                </c:pt>
                <c:pt idx="4">
                  <c:v>Compact car</c:v>
                </c:pt>
                <c:pt idx="5">
                  <c:v>Minivan</c:v>
                </c:pt>
                <c:pt idx="6">
                  <c:v>Minicompact car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</c:v>
                </c:pt>
                <c:pt idx="1">
                  <c:v>9</c:v>
                </c:pt>
                <c:pt idx="2">
                  <c:v>9</c:v>
                </c:pt>
                <c:pt idx="3">
                  <c:v>9</c:v>
                </c:pt>
                <c:pt idx="4">
                  <c:v>4</c:v>
                </c:pt>
                <c:pt idx="5">
                  <c:v>4</c:v>
                </c:pt>
                <c:pt idx="6">
                  <c:v>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15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1b459fb7-216f-46f0-a4e9-1328d08d0657}"/>
      </c:ext>
    </c:extLst>
  </c:chart>
  <c:spPr>
    <a:noFill/>
    <a:ln>
      <a:noFill/>
    </a:ln>
    <a:effectLst/>
  </c:spPr>
  <c:txPr>
    <a:bodyPr/>
    <a:lstStyle/>
    <a:p>
      <a:pPr>
        <a:defRPr lang="zh-CN" sz="2000" b="0">
          <a:latin typeface="Times New Roman" panose="02020603050405020304" charset="0"/>
          <a:ea typeface="Times New Roman" panose="02020603050405020304" charset="0"/>
          <a:cs typeface="Times New Roman" panose="02020603050405020304" charset="0"/>
          <a:sym typeface="Times New Roman" panose="02020603050405020304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4938044974759"/>
          <c:y val="0.101960966542751"/>
          <c:w val="0.390123910050482"/>
          <c:h val="0.7900371747211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1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numRef>
              <c:f>Sheet1!$A$2:$A$4</c:f>
              <c:numCache>
                <c:ptCount val="0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36</c:v>
                </c:pt>
                <c:pt idx="1">
                  <c:v>6</c:v>
                </c:pt>
                <c:pt idx="2">
                  <c:v>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225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1b459fb7-216f-46f0-a4e9-1328d08d0657}"/>
      </c:ext>
    </c:extLst>
  </c:chart>
  <c:spPr>
    <a:noFill/>
    <a:ln>
      <a:noFill/>
    </a:ln>
    <a:effectLst/>
  </c:spPr>
  <c:txPr>
    <a:bodyPr/>
    <a:lstStyle/>
    <a:p>
      <a:pPr>
        <a:defRPr lang="zh-CN" sz="2000" b="0">
          <a:latin typeface="Times New Roman" panose="02020603050405020304" charset="0"/>
          <a:ea typeface="Times New Roman" panose="02020603050405020304" charset="0"/>
          <a:cs typeface="Times New Roman" panose="02020603050405020304" charset="0"/>
          <a:sym typeface="Times New Roman" panose="02020603050405020304" charset="0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1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102337170615999"/>
                  <c:y val="0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2000" b="0" i="0" u="none" strike="noStrike" kern="1200" baseline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7558949624866"/>
                      <c:h val="0.26430852370425"/>
                    </c:manualLayout>
                  </c15:layout>
                </c:ext>
              </c:extLst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layout>
                <c:manualLayout>
                  <c:x val="-0.0190187475876941"/>
                  <c:y val="-0.0102081304162659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20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Japan</a:t>
                    </a:r>
                    <a:endParaRPr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  <a:p>
                    <a:pPr defTabSz="914400">
                      <a:defRPr lang="zh-CN" sz="20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 </a:t>
                    </a:r>
                    <a:r>
                      <a: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4 </a:t>
                    </a:r>
                    <a:r>
                      <a:rPr lang="x-none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(</a:t>
                    </a:r>
                    <a:r>
                      <a:rPr lang="en-US" altLang="x-none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8.33</a:t>
                    </a:r>
                    <a:r>
                      <a:rPr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%</a:t>
                    </a:r>
                    <a:r>
                      <a:rPr lang="x-none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)</a:t>
                    </a:r>
                    <a:endParaRPr lang="x-none" altLang="zh-CN"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2000" b="0" i="0" u="none" strike="noStrike" kern="1200" baseline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1243301178992"/>
                      <c:h val="0.258413166298207"/>
                    </c:manualLayout>
                  </c15:layout>
                </c:ext>
              </c:extLst>
            </c:dLbl>
            <c:dLbl>
              <c:idx val="4"/>
              <c:layout>
                <c:manualLayout>
                  <c:x val="0.0247744128065463"/>
                  <c:y val="-0.0452158506973089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lang="en-US" altLang="zh-CN" sz="2000"/>
                      <a:t>Korea</a:t>
                    </a:r>
                    <a:r>
                      <a:rPr sz="2000"/>
                      <a:t> </a:t>
                    </a:r>
                    <a:endParaRPr sz="2000"/>
                  </a:p>
                  <a:p>
                    <a:pPr defTabSz="914400">
                      <a:defRPr lang="zh-CN"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2000"/>
                      <a:t>2</a:t>
                    </a:r>
                    <a:r>
                      <a:rPr lang="en-US" altLang="zh-CN" sz="2000"/>
                      <a:t> (</a:t>
                    </a:r>
                    <a:r>
                      <a:rPr sz="2000"/>
                      <a:t>4</a:t>
                    </a:r>
                    <a:r>
                      <a:rPr lang="en-US" altLang="zh-CN" sz="2000"/>
                      <a:t>.17</a:t>
                    </a:r>
                    <a:r>
                      <a:rPr sz="2000"/>
                      <a:t>%</a:t>
                    </a:r>
                    <a:r>
                      <a:rPr lang="en-US" altLang="zh-CN" sz="2000"/>
                      <a:t>)</a:t>
                    </a:r>
                    <a:endParaRPr lang="en-US" altLang="zh-CN" sz="200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2936763129689"/>
                      <c:h val="0.263571604028494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0.022043673711485"/>
                  <c:y val="-0.14208533972295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lang="en-US" altLang="zh-CN" sz="2000"/>
                      <a:t>France</a:t>
                    </a:r>
                    <a:endParaRPr lang="en-US" altLang="zh-CN" sz="2000"/>
                  </a:p>
                  <a:p>
                    <a:pPr defTabSz="914400">
                      <a:defRPr lang="zh-CN"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2000"/>
                      <a:t>2</a:t>
                    </a:r>
                    <a:r>
                      <a:rPr lang="en-US" altLang="zh-CN" sz="2000"/>
                      <a:t> (</a:t>
                    </a:r>
                    <a:r>
                      <a:rPr sz="2000"/>
                      <a:t>4</a:t>
                    </a:r>
                    <a:r>
                      <a:rPr lang="en-US" altLang="zh-CN" sz="2000"/>
                      <a:t>.17</a:t>
                    </a:r>
                    <a:r>
                      <a:rPr sz="2000"/>
                      <a:t>%</a:t>
                    </a:r>
                    <a:r>
                      <a:rPr lang="en-US" altLang="zh-CN" sz="2000"/>
                      <a:t>)</a:t>
                    </a:r>
                    <a:endParaRPr lang="en-US" altLang="zh-CN" sz="200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4228295819936"/>
                      <c:h val="0.274514622757434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Times New Roman" panose="02020603050405020304" charset="0"/>
                    <a:cs typeface="Times New Roman" panose="02020603050405020304" charset="0"/>
                    <a:sym typeface="Times New Roman" panose="02020603050405020304" charset="0"/>
                  </a:defRPr>
                </a:pPr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ptCount val="0"/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28</c:v>
                </c:pt>
                <c:pt idx="1">
                  <c:v>6</c:v>
                </c:pt>
                <c:pt idx="2">
                  <c:v>6</c:v>
                </c:pt>
                <c:pt idx="3">
                  <c:v>4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285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1b459fb7-216f-46f0-a4e9-1328d08d0657}"/>
      </c:ext>
    </c:extLst>
  </c:chart>
  <c:spPr>
    <a:noFill/>
    <a:ln>
      <a:noFill/>
    </a:ln>
    <a:effectLst/>
  </c:spPr>
  <c:txPr>
    <a:bodyPr/>
    <a:lstStyle/>
    <a:p>
      <a:pPr>
        <a:defRPr lang="zh-CN" sz="2000" b="0">
          <a:latin typeface="Times New Roman" panose="02020603050405020304" charset="0"/>
          <a:ea typeface="Times New Roman" panose="02020603050405020304" charset="0"/>
          <a:cs typeface="Times New Roman" panose="02020603050405020304" charset="0"/>
          <a:sym typeface="Times New Roman" panose="02020603050405020304" charset="0"/>
        </a:defRPr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1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SUV</c:v>
                </c:pt>
                <c:pt idx="1">
                  <c:v>Sedan</c:v>
                </c:pt>
                <c:pt idx="2">
                  <c:v>MPV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24</c:v>
                </c:pt>
                <c:pt idx="1">
                  <c:v>20</c:v>
                </c:pt>
                <c:pt idx="2">
                  <c:v>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27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1b459fb7-216f-46f0-a4e9-1328d08d0657}"/>
      </c:ext>
    </c:extLst>
  </c:chart>
  <c:spPr>
    <a:noFill/>
    <a:ln>
      <a:noFill/>
    </a:ln>
    <a:effectLst/>
  </c:spPr>
  <c:txPr>
    <a:bodyPr/>
    <a:lstStyle/>
    <a:p>
      <a:pPr>
        <a:defRPr lang="zh-CN" sz="2000" b="0">
          <a:latin typeface="Times New Roman" panose="02020603050405020304" charset="0"/>
          <a:ea typeface="Times New Roman" panose="02020603050405020304" charset="0"/>
          <a:cs typeface="Times New Roman" panose="02020603050405020304" charset="0"/>
          <a:sym typeface="Times New Roman" panose="02020603050405020304" charset="0"/>
        </a:defRPr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4938044974759"/>
          <c:y val="0.101960966542751"/>
          <c:w val="0.390123910050482"/>
          <c:h val="0.7900371747211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1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numRef>
              <c:f>Sheet1!$A$2:$A$4</c:f>
              <c:numCache>
                <c:ptCount val="0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36</c:v>
                </c:pt>
                <c:pt idx="1">
                  <c:v>6</c:v>
                </c:pt>
                <c:pt idx="2">
                  <c:v>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225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1b459fb7-216f-46f0-a4e9-1328d08d0657}"/>
      </c:ext>
    </c:extLst>
  </c:chart>
  <c:spPr>
    <a:noFill/>
    <a:ln>
      <a:noFill/>
    </a:ln>
    <a:effectLst/>
  </c:spPr>
  <c:txPr>
    <a:bodyPr/>
    <a:lstStyle/>
    <a:p>
      <a:pPr>
        <a:defRPr lang="zh-CN" sz="2000" b="0">
          <a:latin typeface="Times New Roman" panose="02020603050405020304" charset="0"/>
          <a:ea typeface="Times New Roman" panose="02020603050405020304" charset="0"/>
          <a:cs typeface="Times New Roman" panose="02020603050405020304" charset="0"/>
          <a:sym typeface="Times New Roman" panose="02020603050405020304" charset="0"/>
        </a:defRPr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1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layout>
                <c:manualLayout>
                  <c:x val="-0.0190187475876941"/>
                  <c:y val="-0.0102081304162659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20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Japan</a:t>
                    </a:r>
                    <a:endParaRPr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  <a:p>
                    <a:pPr defTabSz="914400">
                      <a:defRPr lang="zh-CN" sz="20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 </a:t>
                    </a:r>
                    <a:r>
                      <a: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4 </a:t>
                    </a:r>
                    <a:r>
                      <a:rPr lang="x-none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(</a:t>
                    </a:r>
                    <a:r>
                      <a:rPr lang="en-US" altLang="x-none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8.33</a:t>
                    </a:r>
                    <a:r>
                      <a:rPr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%</a:t>
                    </a:r>
                    <a:r>
                      <a:rPr lang="x-none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)</a:t>
                    </a:r>
                    <a:endParaRPr lang="x-none" altLang="zh-CN"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2000" b="0" i="0" u="none" strike="noStrike" kern="1200" baseline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1243301178992"/>
                      <c:h val="0.258413166298207"/>
                    </c:manualLayout>
                  </c15:layout>
                </c:ext>
              </c:extLst>
            </c:dLbl>
            <c:dLbl>
              <c:idx val="4"/>
              <c:layout>
                <c:manualLayout>
                  <c:x val="0.0247744128065463"/>
                  <c:y val="-0.0452158506973089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lang="en-US" altLang="zh-CN" sz="2000"/>
                      <a:t>Korea</a:t>
                    </a:r>
                    <a:r>
                      <a:rPr sz="2000"/>
                      <a:t> </a:t>
                    </a:r>
                    <a:endParaRPr sz="2000"/>
                  </a:p>
                  <a:p>
                    <a:pPr defTabSz="914400">
                      <a:defRPr lang="zh-CN"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2000"/>
                      <a:t>2</a:t>
                    </a:r>
                    <a:r>
                      <a:rPr lang="en-US" altLang="zh-CN" sz="2000"/>
                      <a:t> (</a:t>
                    </a:r>
                    <a:r>
                      <a:rPr sz="2000"/>
                      <a:t>4</a:t>
                    </a:r>
                    <a:r>
                      <a:rPr lang="en-US" altLang="zh-CN" sz="2000"/>
                      <a:t>.17</a:t>
                    </a:r>
                    <a:r>
                      <a:rPr sz="2000"/>
                      <a:t>%</a:t>
                    </a:r>
                    <a:r>
                      <a:rPr lang="en-US" altLang="zh-CN" sz="2000"/>
                      <a:t>)</a:t>
                    </a:r>
                    <a:endParaRPr lang="en-US" altLang="zh-CN" sz="200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2936763129689"/>
                      <c:h val="0.263571604028494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0.022043673711485"/>
                  <c:y val="-0.14208533972295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lang="en-US" altLang="zh-CN" sz="2000"/>
                      <a:t>France</a:t>
                    </a:r>
                    <a:endParaRPr lang="en-US" altLang="zh-CN" sz="2000"/>
                  </a:p>
                  <a:p>
                    <a:pPr defTabSz="914400">
                      <a:defRPr lang="zh-CN"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2000"/>
                      <a:t>2</a:t>
                    </a:r>
                    <a:r>
                      <a:rPr lang="en-US" altLang="zh-CN" sz="2000"/>
                      <a:t> (</a:t>
                    </a:r>
                    <a:r>
                      <a:rPr sz="2000"/>
                      <a:t>4</a:t>
                    </a:r>
                    <a:r>
                      <a:rPr lang="en-US" altLang="zh-CN" sz="2000"/>
                      <a:t>.17</a:t>
                    </a:r>
                    <a:r>
                      <a:rPr sz="2000"/>
                      <a:t>%</a:t>
                    </a:r>
                    <a:r>
                      <a:rPr lang="en-US" altLang="zh-CN" sz="2000"/>
                      <a:t>)</a:t>
                    </a:r>
                    <a:endParaRPr lang="en-US" altLang="zh-CN" sz="200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4228295819936"/>
                      <c:h val="0.274514622757434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Times New Roman" panose="02020603050405020304" charset="0"/>
                    <a:cs typeface="Times New Roman" panose="02020603050405020304" charset="0"/>
                    <a:sym typeface="Times New Roman" panose="02020603050405020304" charset="0"/>
                  </a:defRPr>
                </a:pPr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ptCount val="0"/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28</c:v>
                </c:pt>
                <c:pt idx="1">
                  <c:v>6</c:v>
                </c:pt>
                <c:pt idx="2">
                  <c:v>6</c:v>
                </c:pt>
                <c:pt idx="3">
                  <c:v>4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285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1b459fb7-216f-46f0-a4e9-1328d08d0657}"/>
      </c:ext>
    </c:extLst>
  </c:chart>
  <c:spPr>
    <a:noFill/>
    <a:ln>
      <a:noFill/>
    </a:ln>
    <a:effectLst/>
  </c:spPr>
  <c:txPr>
    <a:bodyPr/>
    <a:lstStyle/>
    <a:p>
      <a:pPr>
        <a:defRPr lang="zh-CN" sz="2000" b="0">
          <a:latin typeface="Times New Roman" panose="02020603050405020304" charset="0"/>
          <a:ea typeface="Times New Roman" panose="02020603050405020304" charset="0"/>
          <a:cs typeface="Times New Roman" panose="02020603050405020304" charset="0"/>
          <a:sym typeface="Times New Roman" panose="02020603050405020304" charset="0"/>
        </a:defRPr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1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SUV</c:v>
                </c:pt>
                <c:pt idx="1">
                  <c:v>Sedan</c:v>
                </c:pt>
                <c:pt idx="2">
                  <c:v>MPV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24</c:v>
                </c:pt>
                <c:pt idx="1">
                  <c:v>20</c:v>
                </c:pt>
                <c:pt idx="2">
                  <c:v>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27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1b459fb7-216f-46f0-a4e9-1328d08d0657}"/>
      </c:ext>
    </c:extLst>
  </c:chart>
  <c:spPr>
    <a:noFill/>
    <a:ln>
      <a:noFill/>
    </a:ln>
    <a:effectLst/>
  </c:spPr>
  <c:txPr>
    <a:bodyPr/>
    <a:lstStyle/>
    <a:p>
      <a:pPr>
        <a:defRPr lang="zh-CN" sz="2000" b="0">
          <a:latin typeface="Times New Roman" panose="02020603050405020304" charset="0"/>
          <a:ea typeface="Times New Roman" panose="02020603050405020304" charset="0"/>
          <a:cs typeface="Times New Roman" panose="02020603050405020304" charset="0"/>
          <a:sym typeface="Times New Roman" panose="02020603050405020304" charset="0"/>
        </a:defRPr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4938044974759"/>
          <c:y val="0.101960966542751"/>
          <c:w val="0.390123910050482"/>
          <c:h val="0.7900371747211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1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numRef>
              <c:f>Sheet1!$A$2:$A$4</c:f>
              <c:numCache>
                <c:ptCount val="0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36</c:v>
                </c:pt>
                <c:pt idx="1">
                  <c:v>6</c:v>
                </c:pt>
                <c:pt idx="2">
                  <c:v>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225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1b459fb7-216f-46f0-a4e9-1328d08d0657}"/>
      </c:ext>
    </c:extLst>
  </c:chart>
  <c:spPr>
    <a:noFill/>
    <a:ln>
      <a:noFill/>
    </a:ln>
    <a:effectLst/>
  </c:spPr>
  <c:txPr>
    <a:bodyPr/>
    <a:lstStyle/>
    <a:p>
      <a:pPr>
        <a:defRPr lang="zh-CN" sz="2000" b="0">
          <a:latin typeface="Times New Roman" panose="02020603050405020304" charset="0"/>
          <a:ea typeface="Times New Roman" panose="02020603050405020304" charset="0"/>
          <a:cs typeface="Times New Roman" panose="02020603050405020304" charset="0"/>
          <a:sym typeface="Times New Roman" panose="02020603050405020304" charset="0"/>
        </a:defRPr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4938044974759"/>
          <c:y val="0.101960966542751"/>
          <c:w val="0.390123910050482"/>
          <c:h val="0.7900371747211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1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Pure</c:v>
                </c:pt>
                <c:pt idx="1">
                  <c:v>Hybird</c:v>
                </c:pt>
                <c:pt idx="2">
                  <c:v>Petrol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22</c:v>
                </c:pt>
                <c:pt idx="1">
                  <c:v>16</c:v>
                </c:pt>
                <c:pt idx="2">
                  <c:v>10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27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1b459fb7-216f-46f0-a4e9-1328d08d0657}"/>
      </c:ext>
    </c:extLst>
  </c:chart>
  <c:spPr>
    <a:noFill/>
    <a:ln>
      <a:noFill/>
    </a:ln>
    <a:effectLst/>
  </c:spPr>
  <c:txPr>
    <a:bodyPr/>
    <a:lstStyle/>
    <a:p>
      <a:pPr>
        <a:defRPr lang="zh-CN" sz="2000" b="0">
          <a:latin typeface="Times New Roman" panose="02020603050405020304" charset="0"/>
          <a:ea typeface="Times New Roman" panose="02020603050405020304" charset="0"/>
          <a:cs typeface="Times New Roman" panose="02020603050405020304" charset="0"/>
          <a:sym typeface="Times New Roman" panose="02020603050405020304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6489" y="571320"/>
            <a:ext cx="9780311" cy="1605994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375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6489" y="2224550"/>
            <a:ext cx="9780311" cy="91996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495" spc="200"/>
            </a:lvl1pPr>
            <a:lvl2pPr marL="285115" indent="0" algn="ctr">
              <a:buNone/>
              <a:defRPr sz="1245"/>
            </a:lvl2pPr>
            <a:lvl3pPr marL="571500" indent="0" algn="ctr">
              <a:buNone/>
              <a:defRPr sz="1130"/>
            </a:lvl3pPr>
            <a:lvl4pPr marL="856615" indent="0" algn="ctr">
              <a:buNone/>
              <a:defRPr sz="995"/>
            </a:lvl4pPr>
            <a:lvl5pPr marL="1143000" indent="0" algn="ctr">
              <a:buNone/>
              <a:defRPr sz="995"/>
            </a:lvl5pPr>
            <a:lvl6pPr marL="1428115" indent="0" algn="ctr">
              <a:buNone/>
              <a:defRPr sz="995"/>
            </a:lvl6pPr>
            <a:lvl7pPr marL="1713865" indent="0" algn="ctr">
              <a:buNone/>
              <a:defRPr sz="995"/>
            </a:lvl7pPr>
            <a:lvl8pPr marL="1999615" indent="0" algn="ctr">
              <a:buNone/>
              <a:defRPr sz="995"/>
            </a:lvl8pPr>
            <a:lvl9pPr marL="2285365" indent="0" algn="ctr">
              <a:buNone/>
              <a:defRPr sz="995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7227" y="483598"/>
            <a:ext cx="10951649" cy="342567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6489" y="1552011"/>
            <a:ext cx="9780311" cy="636549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375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6489" y="2224550"/>
            <a:ext cx="9780311" cy="294658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495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7227" y="380130"/>
            <a:ext cx="10948056" cy="440861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7227" y="931207"/>
            <a:ext cx="10948056" cy="2973565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86962" y="2404493"/>
            <a:ext cx="7753825" cy="479099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2755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86962" y="2883593"/>
            <a:ext cx="7753825" cy="54208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1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85115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3pPr>
            <a:lvl4pPr marL="856615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5pPr>
            <a:lvl6pPr marL="1428115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6pPr>
            <a:lvl7pPr marL="1713865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7pPr>
            <a:lvl8pPr marL="1999615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8pPr>
            <a:lvl9pPr marL="2285365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7227" y="380130"/>
            <a:ext cx="10948056" cy="440861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7227" y="937955"/>
            <a:ext cx="5166821" cy="2966818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399241" y="937955"/>
            <a:ext cx="5166821" cy="2966818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7227" y="380130"/>
            <a:ext cx="10948056" cy="440861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7227" y="892969"/>
            <a:ext cx="5332102" cy="23842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24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85115" indent="0">
              <a:buNone/>
              <a:defRPr sz="1245" b="1"/>
            </a:lvl2pPr>
            <a:lvl3pPr marL="571500" indent="0">
              <a:buNone/>
              <a:defRPr sz="1130" b="1"/>
            </a:lvl3pPr>
            <a:lvl4pPr marL="856615" indent="0">
              <a:buNone/>
              <a:defRPr sz="995" b="1"/>
            </a:lvl4pPr>
            <a:lvl5pPr marL="1143000" indent="0">
              <a:buNone/>
              <a:defRPr sz="995" b="1"/>
            </a:lvl5pPr>
            <a:lvl6pPr marL="1428115" indent="0">
              <a:buNone/>
              <a:defRPr sz="995" b="1"/>
            </a:lvl6pPr>
            <a:lvl7pPr marL="1713865" indent="0">
              <a:buNone/>
              <a:defRPr sz="995" b="1"/>
            </a:lvl7pPr>
            <a:lvl8pPr marL="1999615" indent="0">
              <a:buNone/>
              <a:defRPr sz="995" b="1"/>
            </a:lvl8pPr>
            <a:lvl9pPr marL="2285365" indent="0">
              <a:buNone/>
              <a:defRPr sz="995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7227" y="1158385"/>
            <a:ext cx="5332102" cy="2746386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23731" y="888300"/>
            <a:ext cx="5332102" cy="238425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24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85115" indent="0">
              <a:buNone/>
              <a:defRPr sz="1245" b="1"/>
            </a:lvl2pPr>
            <a:lvl3pPr marL="571500" indent="0">
              <a:buNone/>
              <a:defRPr sz="1130" b="1"/>
            </a:lvl3pPr>
            <a:lvl4pPr marL="856615" indent="0">
              <a:buNone/>
              <a:defRPr sz="995" b="1"/>
            </a:lvl4pPr>
            <a:lvl5pPr marL="1143000" indent="0">
              <a:buNone/>
              <a:defRPr sz="995" b="1"/>
            </a:lvl5pPr>
            <a:lvl6pPr marL="1428115" indent="0">
              <a:buNone/>
              <a:defRPr sz="995" b="1"/>
            </a:lvl6pPr>
            <a:lvl7pPr marL="1713865" indent="0">
              <a:buNone/>
              <a:defRPr sz="995" b="1"/>
            </a:lvl7pPr>
            <a:lvl8pPr marL="1999615" indent="0">
              <a:buNone/>
              <a:defRPr sz="995" b="1"/>
            </a:lvl8pPr>
            <a:lvl9pPr marL="2285365" indent="0">
              <a:buNone/>
              <a:defRPr sz="995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23731" y="1158385"/>
            <a:ext cx="5332102" cy="2746386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7227" y="380130"/>
            <a:ext cx="10948056" cy="440861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7227" y="971694"/>
            <a:ext cx="5222991" cy="2879094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995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38159" y="971694"/>
            <a:ext cx="5217124" cy="2879094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995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15071" y="571320"/>
            <a:ext cx="1041988" cy="3142262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174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2637" y="571320"/>
            <a:ext cx="9151526" cy="3142262"/>
          </a:xfrm>
        </p:spPr>
        <p:txBody>
          <a:bodyPr vert="eaVert" lIns="46800" tIns="46800" rIns="46800" bIns="46800"/>
          <a:lstStyle>
            <a:lvl1pPr marL="143510" indent="-143510">
              <a:spcAft>
                <a:spcPts val="1000"/>
              </a:spcAft>
              <a:defRPr spc="300"/>
            </a:lvl1pPr>
            <a:lvl2pPr marL="427990" indent="-143510">
              <a:defRPr spc="300"/>
            </a:lvl2pPr>
            <a:lvl3pPr marL="715010" indent="-143510">
              <a:defRPr spc="300"/>
            </a:lvl3pPr>
            <a:lvl4pPr marL="999490" indent="-143510">
              <a:defRPr spc="300"/>
            </a:lvl4pPr>
            <a:lvl5pPr marL="1285240" indent="-14351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7227" y="380130"/>
            <a:ext cx="10948056" cy="440861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7227" y="931207"/>
            <a:ext cx="10948056" cy="297356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0820" y="3945258"/>
            <a:ext cx="2694795" cy="197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63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08066" y="3945258"/>
            <a:ext cx="3952367" cy="197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3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60488" y="3945258"/>
            <a:ext cx="2694795" cy="197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63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71500" rtl="0" eaLnBrk="1" fontAlgn="auto" latinLnBrk="0" hangingPunct="1">
        <a:lnSpc>
          <a:spcPct val="100000"/>
        </a:lnSpc>
        <a:spcBef>
          <a:spcPct val="0"/>
        </a:spcBef>
        <a:buNone/>
        <a:defRPr sz="2245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43510" indent="-143510" algn="l" defTabSz="5715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13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427990" indent="-143510" algn="l" defTabSz="5715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006475" algn="l"/>
          <a:tab pos="1006475" algn="l"/>
          <a:tab pos="1006475" algn="l"/>
          <a:tab pos="1006475" algn="l"/>
        </a:tabLst>
        <a:defRPr sz="99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715010" indent="-143510" algn="l" defTabSz="5715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99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999490" indent="-143510" algn="l" defTabSz="5715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88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285240" indent="-143510" algn="l" defTabSz="5715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88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570990" indent="-143510" algn="l" defTabSz="571500" rtl="0" eaLnBrk="1" latinLnBrk="0" hangingPunct="1">
        <a:lnSpc>
          <a:spcPct val="90000"/>
        </a:lnSpc>
        <a:spcBef>
          <a:spcPct val="62000"/>
        </a:spcBef>
        <a:buFont typeface="Arial" panose="020B0604020202020204" pitchFamily="34" charset="0"/>
        <a:buChar char="•"/>
        <a:defRPr sz="1130" kern="1200">
          <a:solidFill>
            <a:schemeClr val="tx1"/>
          </a:solidFill>
          <a:latin typeface="+mn-lt"/>
          <a:ea typeface="+mn-ea"/>
          <a:cs typeface="+mn-cs"/>
        </a:defRPr>
      </a:lvl6pPr>
      <a:lvl7pPr marL="1856740" indent="-143510" algn="l" defTabSz="571500" rtl="0" eaLnBrk="1" latinLnBrk="0" hangingPunct="1">
        <a:lnSpc>
          <a:spcPct val="90000"/>
        </a:lnSpc>
        <a:spcBef>
          <a:spcPct val="62000"/>
        </a:spcBef>
        <a:buFont typeface="Arial" panose="020B0604020202020204" pitchFamily="34" charset="0"/>
        <a:buChar char="•"/>
        <a:defRPr sz="1130" kern="1200">
          <a:solidFill>
            <a:schemeClr val="tx1"/>
          </a:solidFill>
          <a:latin typeface="+mn-lt"/>
          <a:ea typeface="+mn-ea"/>
          <a:cs typeface="+mn-cs"/>
        </a:defRPr>
      </a:lvl7pPr>
      <a:lvl8pPr marL="2141855" indent="-143510" algn="l" defTabSz="571500" rtl="0" eaLnBrk="1" latinLnBrk="0" hangingPunct="1">
        <a:lnSpc>
          <a:spcPct val="90000"/>
        </a:lnSpc>
        <a:spcBef>
          <a:spcPct val="62000"/>
        </a:spcBef>
        <a:buFont typeface="Arial" panose="020B0604020202020204" pitchFamily="34" charset="0"/>
        <a:buChar char="•"/>
        <a:defRPr sz="1130" kern="1200">
          <a:solidFill>
            <a:schemeClr val="tx1"/>
          </a:solidFill>
          <a:latin typeface="+mn-lt"/>
          <a:ea typeface="+mn-ea"/>
          <a:cs typeface="+mn-cs"/>
        </a:defRPr>
      </a:lvl8pPr>
      <a:lvl9pPr marL="2428240" indent="-143510" algn="l" defTabSz="571500" rtl="0" eaLnBrk="1" latinLnBrk="0" hangingPunct="1">
        <a:lnSpc>
          <a:spcPct val="90000"/>
        </a:lnSpc>
        <a:spcBef>
          <a:spcPct val="62000"/>
        </a:spcBef>
        <a:buFont typeface="Arial" panose="020B0604020202020204" pitchFamily="34" charset="0"/>
        <a:buChar char="•"/>
        <a:defRPr sz="11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71500" rtl="0" eaLnBrk="1" latinLnBrk="0" hangingPunct="1">
        <a:defRPr sz="1130" kern="1200">
          <a:solidFill>
            <a:schemeClr val="tx1"/>
          </a:solidFill>
          <a:latin typeface="+mn-lt"/>
          <a:ea typeface="+mn-ea"/>
          <a:cs typeface="+mn-cs"/>
        </a:defRPr>
      </a:lvl1pPr>
      <a:lvl2pPr marL="285115" algn="l" defTabSz="571500" rtl="0" eaLnBrk="1" latinLnBrk="0" hangingPunct="1">
        <a:defRPr sz="113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30" kern="1200">
          <a:solidFill>
            <a:schemeClr val="tx1"/>
          </a:solidFill>
          <a:latin typeface="+mn-lt"/>
          <a:ea typeface="+mn-ea"/>
          <a:cs typeface="+mn-cs"/>
        </a:defRPr>
      </a:lvl3pPr>
      <a:lvl4pPr marL="856615" algn="l" defTabSz="571500" rtl="0" eaLnBrk="1" latinLnBrk="0" hangingPunct="1">
        <a:defRPr sz="113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30" kern="1200">
          <a:solidFill>
            <a:schemeClr val="tx1"/>
          </a:solidFill>
          <a:latin typeface="+mn-lt"/>
          <a:ea typeface="+mn-ea"/>
          <a:cs typeface="+mn-cs"/>
        </a:defRPr>
      </a:lvl5pPr>
      <a:lvl6pPr marL="1428115" algn="l" defTabSz="571500" rtl="0" eaLnBrk="1" latinLnBrk="0" hangingPunct="1">
        <a:defRPr sz="1130" kern="1200">
          <a:solidFill>
            <a:schemeClr val="tx1"/>
          </a:solidFill>
          <a:latin typeface="+mn-lt"/>
          <a:ea typeface="+mn-ea"/>
          <a:cs typeface="+mn-cs"/>
        </a:defRPr>
      </a:lvl6pPr>
      <a:lvl7pPr marL="1713865" algn="l" defTabSz="571500" rtl="0" eaLnBrk="1" latinLnBrk="0" hangingPunct="1">
        <a:defRPr sz="1130" kern="1200">
          <a:solidFill>
            <a:schemeClr val="tx1"/>
          </a:solidFill>
          <a:latin typeface="+mn-lt"/>
          <a:ea typeface="+mn-ea"/>
          <a:cs typeface="+mn-cs"/>
        </a:defRPr>
      </a:lvl7pPr>
      <a:lvl8pPr marL="1999615" algn="l" defTabSz="571500" rtl="0" eaLnBrk="1" latinLnBrk="0" hangingPunct="1">
        <a:defRPr sz="1130" kern="1200">
          <a:solidFill>
            <a:schemeClr val="tx1"/>
          </a:solidFill>
          <a:latin typeface="+mn-lt"/>
          <a:ea typeface="+mn-ea"/>
          <a:cs typeface="+mn-cs"/>
        </a:defRPr>
      </a:lvl8pPr>
      <a:lvl9pPr marL="2285365" algn="l" defTabSz="571500" rtl="0" eaLnBrk="1" latinLnBrk="0" hangingPunct="1">
        <a:defRPr sz="1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3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chart" Target="../charts/chart9.xml"/><Relationship Id="rId20" Type="http://schemas.openxmlformats.org/officeDocument/2006/relationships/slideLayout" Target="../slideLayouts/slideLayout1.xml"/><Relationship Id="rId2" Type="http://schemas.openxmlformats.org/officeDocument/2006/relationships/chart" Target="../charts/chart8.xml"/><Relationship Id="rId19" Type="http://schemas.openxmlformats.org/officeDocument/2006/relationships/tags" Target="../tags/tag80.xml"/><Relationship Id="rId18" Type="http://schemas.openxmlformats.org/officeDocument/2006/relationships/tags" Target="../tags/tag79.xml"/><Relationship Id="rId17" Type="http://schemas.openxmlformats.org/officeDocument/2006/relationships/tags" Target="../tags/tag78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637059" y="-112772"/>
            <a:ext cx="14355428" cy="4267691"/>
            <a:chOff x="-529" y="-416"/>
            <a:chExt cx="19429" cy="5776"/>
          </a:xfrm>
        </p:grpSpPr>
        <p:grpSp>
          <p:nvGrpSpPr>
            <p:cNvPr id="32" name="组合 31"/>
            <p:cNvGrpSpPr/>
            <p:nvPr/>
          </p:nvGrpSpPr>
          <p:grpSpPr>
            <a:xfrm>
              <a:off x="-529" y="145"/>
              <a:ext cx="19429" cy="5215"/>
              <a:chOff x="-1158" y="141"/>
              <a:chExt cx="19429" cy="5215"/>
            </a:xfrm>
          </p:grpSpPr>
          <p:grpSp>
            <p:nvGrpSpPr>
              <p:cNvPr id="33" name="组合 32"/>
              <p:cNvGrpSpPr/>
              <p:nvPr/>
            </p:nvGrpSpPr>
            <p:grpSpPr>
              <a:xfrm rot="0">
                <a:off x="-1158" y="141"/>
                <a:ext cx="19429" cy="5215"/>
                <a:chOff x="-918" y="876"/>
                <a:chExt cx="19429" cy="5215"/>
              </a:xfrm>
            </p:grpSpPr>
            <p:sp>
              <p:nvSpPr>
                <p:cNvPr id="34" name="文本框 33"/>
                <p:cNvSpPr txBox="1"/>
                <p:nvPr/>
              </p:nvSpPr>
              <p:spPr>
                <a:xfrm>
                  <a:off x="1434" y="5289"/>
                  <a:ext cx="2800" cy="8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x-none" altLang="zh-CN" sz="3255">
                      <a:latin typeface="Times New Roman" panose="02020603050405020304" charset="0"/>
                      <a:cs typeface="Times New Roman" panose="02020603050405020304" charset="0"/>
                    </a:rPr>
                    <a:t>(a) </a:t>
                  </a:r>
                  <a:r>
                    <a:rPr lang="en-US" altLang="zh-CN" sz="3255">
                      <a:latin typeface="Times New Roman" panose="02020603050405020304" charset="0"/>
                      <a:cs typeface="Times New Roman" panose="02020603050405020304" charset="0"/>
                    </a:rPr>
                    <a:t>Nation </a:t>
                  </a:r>
                  <a:endParaRPr lang="en-US" altLang="zh-CN" sz="3255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6776" y="5289"/>
                  <a:ext cx="4895" cy="8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x-none" altLang="zh-CN" sz="3255">
                      <a:latin typeface="Times New Roman" panose="02020603050405020304" charset="0"/>
                      <a:cs typeface="Times New Roman" panose="02020603050405020304" charset="0"/>
                    </a:rPr>
                    <a:t>(b) </a:t>
                  </a:r>
                  <a:r>
                    <a:rPr lang="en-US" altLang="zh-CN" sz="3255">
                      <a:latin typeface="Times New Roman" panose="02020603050405020304" charset="0"/>
                      <a:cs typeface="Times New Roman" panose="02020603050405020304" charset="0"/>
                    </a:rPr>
                    <a:t>US EPA size</a:t>
                  </a:r>
                  <a:endParaRPr lang="en-US" altLang="zh-CN" sz="3255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36" name="文本框 35"/>
                <p:cNvSpPr txBox="1"/>
                <p:nvPr/>
              </p:nvSpPr>
              <p:spPr>
                <a:xfrm>
                  <a:off x="13248" y="5289"/>
                  <a:ext cx="2168" cy="8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x-none" altLang="zh-CN" sz="3255">
                      <a:latin typeface="Times New Roman" panose="02020603050405020304" charset="0"/>
                      <a:cs typeface="Times New Roman" panose="02020603050405020304" charset="0"/>
                    </a:rPr>
                    <a:t>(</a:t>
                  </a:r>
                  <a:r>
                    <a:rPr lang="en-US" altLang="x-none" sz="3255">
                      <a:latin typeface="Times New Roman" panose="02020603050405020304" charset="0"/>
                      <a:cs typeface="Times New Roman" panose="02020603050405020304" charset="0"/>
                    </a:rPr>
                    <a:t>c</a:t>
                  </a:r>
                  <a:r>
                    <a:rPr lang="x-none" altLang="zh-CN" sz="3255">
                      <a:latin typeface="Times New Roman" panose="02020603050405020304" charset="0"/>
                      <a:cs typeface="Times New Roman" panose="02020603050405020304" charset="0"/>
                    </a:rPr>
                    <a:t>) </a:t>
                  </a:r>
                  <a:r>
                    <a:rPr lang="en-US" altLang="zh-CN" sz="3255">
                      <a:latin typeface="Times New Roman" panose="02020603050405020304" charset="0"/>
                      <a:cs typeface="Times New Roman" panose="02020603050405020304" charset="0"/>
                    </a:rPr>
                    <a:t>SAE</a:t>
                  </a:r>
                  <a:endParaRPr lang="x-none" altLang="zh-CN" sz="3255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aphicFrame>
              <p:nvGraphicFramePr>
                <p:cNvPr id="37" name="图表 36"/>
                <p:cNvGraphicFramePr/>
                <p:nvPr/>
              </p:nvGraphicFramePr>
              <p:xfrm>
                <a:off x="4991" y="878"/>
                <a:ext cx="7816" cy="4069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"/>
                </a:graphicData>
              </a:graphic>
            </p:graphicFrame>
            <p:graphicFrame>
              <p:nvGraphicFramePr>
                <p:cNvPr id="38" name="图表 37"/>
                <p:cNvGraphicFramePr/>
                <p:nvPr/>
              </p:nvGraphicFramePr>
              <p:xfrm>
                <a:off x="10088" y="915"/>
                <a:ext cx="8423" cy="407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  <p:graphicFrame>
              <p:nvGraphicFramePr>
                <p:cNvPr id="39" name="图表 38"/>
                <p:cNvGraphicFramePr/>
                <p:nvPr/>
              </p:nvGraphicFramePr>
              <p:xfrm>
                <a:off x="-918" y="876"/>
                <a:ext cx="7464" cy="407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p:grpSp>
          <p:sp>
            <p:nvSpPr>
              <p:cNvPr id="40" name="文本框 39"/>
              <p:cNvSpPr txBox="1"/>
              <p:nvPr/>
            </p:nvSpPr>
            <p:spPr>
              <a:xfrm>
                <a:off x="5647" y="3516"/>
                <a:ext cx="2658" cy="91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330">
                    <a:latin typeface="Times New Roman" panose="02020603050405020304" charset="0"/>
                    <a:cs typeface="Times New Roman" panose="02020603050405020304" charset="0"/>
                  </a:rPr>
                  <a:t>Standard SUV 11 (22.92%)</a:t>
                </a:r>
                <a:endParaRPr lang="en-US" altLang="zh-CN" sz="233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9137" y="3519"/>
                <a:ext cx="3073" cy="91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330">
                    <a:latin typeface="Times New Roman" panose="02020603050405020304" charset="0"/>
                    <a:cs typeface="Times New Roman" panose="02020603050405020304" charset="0"/>
                  </a:rPr>
                  <a:t>Minicompact car</a:t>
                </a:r>
                <a:endParaRPr lang="en-US" altLang="zh-CN" sz="233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r>
                  <a:rPr lang="en-US" altLang="zh-CN" sz="2330">
                    <a:latin typeface="Times New Roman" panose="02020603050405020304" charset="0"/>
                    <a:cs typeface="Times New Roman" panose="02020603050405020304" charset="0"/>
                  </a:rPr>
                  <a:t>2 (4.17%)</a:t>
                </a:r>
                <a:endParaRPr lang="en-US" altLang="zh-CN" sz="233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11969" y="3512"/>
                <a:ext cx="2038" cy="91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330">
                    <a:latin typeface="Times New Roman" panose="02020603050405020304" charset="0"/>
                    <a:cs typeface="Times New Roman" panose="02020603050405020304" charset="0"/>
                  </a:rPr>
                  <a:t>L1</a:t>
                </a:r>
                <a:endParaRPr lang="en-US" altLang="zh-CN" sz="233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r>
                  <a:rPr lang="en-US" altLang="zh-CN" sz="2330">
                    <a:latin typeface="Times New Roman" panose="02020603050405020304" charset="0"/>
                    <a:cs typeface="Times New Roman" panose="02020603050405020304" charset="0"/>
                  </a:rPr>
                  <a:t>6 (12.50%)</a:t>
                </a:r>
                <a:endParaRPr lang="en-US" altLang="zh-CN" sz="233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4007" y="3509"/>
                <a:ext cx="1969" cy="913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pPr algn="ctr"/>
                <a:r>
                  <a:rPr lang="en-US" altLang="zh-CN" sz="233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L3</a:t>
                </a:r>
                <a:endParaRPr lang="en-US" altLang="zh-CN" sz="233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r>
                  <a:rPr lang="en-US" altLang="zh-CN" sz="233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6 (12.50%)</a:t>
                </a:r>
                <a:endParaRPr lang="en-US" altLang="zh-CN" sz="233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555" y="3505"/>
                <a:ext cx="2145" cy="91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330">
                    <a:latin typeface="Times New Roman" panose="02020603050405020304" charset="0"/>
                    <a:cs typeface="Times New Roman" panose="02020603050405020304" charset="0"/>
                  </a:rPr>
                  <a:t>America</a:t>
                </a:r>
                <a:endParaRPr lang="en-US" altLang="zh-CN" sz="233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r>
                  <a:rPr lang="en-US" altLang="zh-CN" sz="2330">
                    <a:latin typeface="Times New Roman" panose="02020603050405020304" charset="0"/>
                    <a:cs typeface="Times New Roman" panose="02020603050405020304" charset="0"/>
                  </a:rPr>
                  <a:t>6 (12.50%)</a:t>
                </a:r>
                <a:endParaRPr lang="en-US" altLang="zh-CN" sz="233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741" y="3506"/>
                <a:ext cx="2010" cy="91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330">
                    <a:latin typeface="Times New Roman" panose="02020603050405020304" charset="0"/>
                    <a:cs typeface="Times New Roman" panose="02020603050405020304" charset="0"/>
                  </a:rPr>
                  <a:t>Germany</a:t>
                </a:r>
                <a:endParaRPr lang="en-US" altLang="zh-CN" sz="233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r>
                  <a:rPr lang="en-US" altLang="zh-CN" sz="2330">
                    <a:latin typeface="Times New Roman" panose="02020603050405020304" charset="0"/>
                    <a:cs typeface="Times New Roman" panose="02020603050405020304" charset="0"/>
                  </a:rPr>
                  <a:t>6 (12.50%)</a:t>
                </a:r>
                <a:endParaRPr lang="en-US" altLang="zh-CN" sz="233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2" name="文本框 1"/>
            <p:cNvSpPr txBox="1"/>
            <p:nvPr/>
          </p:nvSpPr>
          <p:spPr>
            <a:xfrm>
              <a:off x="1184" y="-331"/>
              <a:ext cx="4136" cy="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90"/>
                <a:t>China</a:t>
              </a:r>
              <a:endParaRPr lang="en-US" altLang="zh-CN" sz="2090"/>
            </a:p>
            <a:p>
              <a:pPr algn="ctr"/>
              <a:r>
                <a:rPr lang="en-US" altLang="zh-CN" sz="2090"/>
                <a:t>28 (58.33%)</a:t>
              </a:r>
              <a:endParaRPr lang="en-US" altLang="zh-CN" sz="209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3918" y="-416"/>
              <a:ext cx="1745" cy="56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33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L2 </a:t>
              </a:r>
              <a:endParaRPr lang="en-US" altLang="zh-CN" sz="2330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ctr"/>
              <a:r>
                <a:rPr lang="en-US" altLang="zh-CN" sz="233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36 (75%)</a:t>
              </a:r>
              <a:endParaRPr lang="zh-CN" altLang="en-US" sz="2330"/>
            </a:p>
          </p:txBody>
        </p:sp>
      </p:grp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1637059" y="-163015"/>
            <a:ext cx="13111916" cy="4339360"/>
            <a:chOff x="-529" y="-484"/>
            <a:chExt cx="17746" cy="5873"/>
          </a:xfrm>
        </p:grpSpPr>
        <p:grpSp>
          <p:nvGrpSpPr>
            <p:cNvPr id="5" name="组合 4"/>
            <p:cNvGrpSpPr/>
            <p:nvPr/>
          </p:nvGrpSpPr>
          <p:grpSpPr>
            <a:xfrm>
              <a:off x="-529" y="-484"/>
              <a:ext cx="17746" cy="5873"/>
              <a:chOff x="-529" y="-484"/>
              <a:chExt cx="17746" cy="5873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-529" y="145"/>
                <a:ext cx="17746" cy="5244"/>
                <a:chOff x="-1158" y="141"/>
                <a:chExt cx="17746" cy="5244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 rot="0">
                  <a:off x="-1158" y="141"/>
                  <a:ext cx="17746" cy="5244"/>
                  <a:chOff x="-918" y="876"/>
                  <a:chExt cx="17746" cy="5244"/>
                </a:xfrm>
              </p:grpSpPr>
              <p:sp>
                <p:nvSpPr>
                  <p:cNvPr id="34" name="文本框 33"/>
                  <p:cNvSpPr txBox="1"/>
                  <p:nvPr/>
                </p:nvSpPr>
                <p:spPr>
                  <a:xfrm>
                    <a:off x="1434" y="5289"/>
                    <a:ext cx="2800" cy="8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x-none" altLang="zh-CN" sz="3255">
                        <a:latin typeface="Times New Roman" panose="02020603050405020304" charset="0"/>
                        <a:cs typeface="Times New Roman" panose="02020603050405020304" charset="0"/>
                      </a:rPr>
                      <a:t>(a) </a:t>
                    </a:r>
                    <a:r>
                      <a:rPr lang="en-US" altLang="zh-CN" sz="3255">
                        <a:latin typeface="Times New Roman" panose="02020603050405020304" charset="0"/>
                        <a:cs typeface="Times New Roman" panose="02020603050405020304" charset="0"/>
                      </a:rPr>
                      <a:t>Nation </a:t>
                    </a:r>
                    <a:endParaRPr lang="en-US" altLang="zh-CN" sz="3255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6009" y="5318"/>
                    <a:ext cx="4125" cy="8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x-none" altLang="zh-CN" sz="3255">
                        <a:latin typeface="Times New Roman" panose="02020603050405020304" charset="0"/>
                        <a:cs typeface="Times New Roman" panose="02020603050405020304" charset="0"/>
                      </a:rPr>
                      <a:t>(b) </a:t>
                    </a:r>
                    <a:r>
                      <a:rPr lang="en-US" altLang="zh-CN" sz="3255">
                        <a:latin typeface="Times New Roman" panose="02020603050405020304" charset="0"/>
                        <a:cs typeface="Times New Roman" panose="02020603050405020304" charset="0"/>
                      </a:rPr>
                      <a:t>US EPA size</a:t>
                    </a:r>
                    <a:endParaRPr lang="en-US" altLang="zh-CN" sz="3255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11565" y="5289"/>
                    <a:ext cx="2168" cy="8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x-none" altLang="zh-CN" sz="3255">
                        <a:latin typeface="Times New Roman" panose="02020603050405020304" charset="0"/>
                        <a:cs typeface="Times New Roman" panose="02020603050405020304" charset="0"/>
                      </a:rPr>
                      <a:t>(</a:t>
                    </a:r>
                    <a:r>
                      <a:rPr lang="en-US" altLang="x-none" sz="3255">
                        <a:latin typeface="Times New Roman" panose="02020603050405020304" charset="0"/>
                        <a:cs typeface="Times New Roman" panose="02020603050405020304" charset="0"/>
                      </a:rPr>
                      <a:t>c</a:t>
                    </a:r>
                    <a:r>
                      <a:rPr lang="x-none" altLang="zh-CN" sz="3255">
                        <a:latin typeface="Times New Roman" panose="02020603050405020304" charset="0"/>
                        <a:cs typeface="Times New Roman" panose="02020603050405020304" charset="0"/>
                      </a:rPr>
                      <a:t>) </a:t>
                    </a:r>
                    <a:r>
                      <a:rPr lang="en-US" altLang="zh-CN" sz="3255">
                        <a:latin typeface="Times New Roman" panose="02020603050405020304" charset="0"/>
                        <a:cs typeface="Times New Roman" panose="02020603050405020304" charset="0"/>
                      </a:rPr>
                      <a:t>SAE</a:t>
                    </a:r>
                    <a:endParaRPr lang="x-none" altLang="zh-CN" sz="3255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graphicFrame>
                <p:nvGraphicFramePr>
                  <p:cNvPr id="37" name="图表 36"/>
                  <p:cNvGraphicFramePr/>
                  <p:nvPr/>
                </p:nvGraphicFramePr>
                <p:xfrm>
                  <a:off x="4440" y="991"/>
                  <a:ext cx="7115" cy="371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1"/>
                  </a:graphicData>
                </a:graphic>
              </p:graphicFrame>
              <p:graphicFrame>
                <p:nvGraphicFramePr>
                  <p:cNvPr id="38" name="图表 37"/>
                  <p:cNvGraphicFramePr/>
                  <p:nvPr/>
                </p:nvGraphicFramePr>
                <p:xfrm>
                  <a:off x="8405" y="915"/>
                  <a:ext cx="8423" cy="407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2"/>
                  </a:graphicData>
                </a:graphic>
              </p:graphicFrame>
              <p:graphicFrame>
                <p:nvGraphicFramePr>
                  <p:cNvPr id="39" name="图表 38"/>
                  <p:cNvGraphicFramePr/>
                  <p:nvPr/>
                </p:nvGraphicFramePr>
                <p:xfrm>
                  <a:off x="-918" y="876"/>
                  <a:ext cx="7483" cy="4082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3"/>
                  </a:graphicData>
                </a:graphic>
              </p:graphicFrame>
            </p:grpSp>
            <p:sp>
              <p:nvSpPr>
                <p:cNvPr id="42" name="文本框 41"/>
                <p:cNvSpPr txBox="1"/>
                <p:nvPr/>
              </p:nvSpPr>
              <p:spPr>
                <a:xfrm>
                  <a:off x="10286" y="3512"/>
                  <a:ext cx="2038" cy="9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330">
                      <a:latin typeface="Times New Roman" panose="02020603050405020304" charset="0"/>
                      <a:cs typeface="Times New Roman" panose="02020603050405020304" charset="0"/>
                    </a:rPr>
                    <a:t>L1</a:t>
                  </a:r>
                  <a:endParaRPr lang="en-US" altLang="zh-CN" sz="2330">
                    <a:latin typeface="Times New Roman" panose="02020603050405020304" charset="0"/>
                    <a:cs typeface="Times New Roman" panose="02020603050405020304" charset="0"/>
                  </a:endParaRPr>
                </a:p>
                <a:p>
                  <a:pPr algn="ctr"/>
                  <a:r>
                    <a:rPr lang="en-US" altLang="zh-CN" sz="2330">
                      <a:latin typeface="Times New Roman" panose="02020603050405020304" charset="0"/>
                      <a:cs typeface="Times New Roman" panose="02020603050405020304" charset="0"/>
                    </a:rPr>
                    <a:t>6 (12.50%)</a:t>
                  </a:r>
                  <a:endParaRPr lang="en-US" altLang="zh-CN" sz="233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12324" y="3509"/>
                  <a:ext cx="1969" cy="913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noAutofit/>
                </a:bodyPr>
                <a:p>
                  <a:pPr algn="ctr"/>
                  <a:r>
                    <a:rPr lang="en-US" altLang="zh-CN" sz="2330"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L3</a:t>
                  </a:r>
                  <a:endParaRPr lang="en-US" altLang="zh-CN" sz="2330">
                    <a:latin typeface="Times New Roman" panose="02020603050405020304" charset="0"/>
                    <a:cs typeface="Times New Roman" panose="02020603050405020304" charset="0"/>
                  </a:endParaRPr>
                </a:p>
                <a:p>
                  <a:pPr algn="ctr"/>
                  <a:r>
                    <a:rPr lang="en-US" altLang="zh-CN" sz="2330"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6 (12.50%)</a:t>
                  </a:r>
                  <a:endParaRPr lang="en-US" altLang="zh-CN" sz="2330"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555" y="3505"/>
                  <a:ext cx="2145" cy="9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330">
                      <a:latin typeface="Times New Roman" panose="02020603050405020304" charset="0"/>
                      <a:cs typeface="Times New Roman" panose="02020603050405020304" charset="0"/>
                    </a:rPr>
                    <a:t>America</a:t>
                  </a:r>
                  <a:endParaRPr lang="en-US" altLang="zh-CN" sz="2330">
                    <a:latin typeface="Times New Roman" panose="02020603050405020304" charset="0"/>
                    <a:cs typeface="Times New Roman" panose="02020603050405020304" charset="0"/>
                  </a:endParaRPr>
                </a:p>
                <a:p>
                  <a:pPr algn="ctr"/>
                  <a:r>
                    <a:rPr lang="en-US" altLang="zh-CN" sz="2330">
                      <a:latin typeface="Times New Roman" panose="02020603050405020304" charset="0"/>
                      <a:cs typeface="Times New Roman" panose="02020603050405020304" charset="0"/>
                    </a:rPr>
                    <a:t>6 (12.50%)</a:t>
                  </a:r>
                  <a:endParaRPr lang="en-US" altLang="zh-CN" sz="233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2741" y="3506"/>
                  <a:ext cx="2010" cy="9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330">
                      <a:latin typeface="Times New Roman" panose="02020603050405020304" charset="0"/>
                      <a:cs typeface="Times New Roman" panose="02020603050405020304" charset="0"/>
                    </a:rPr>
                    <a:t>Germany</a:t>
                  </a:r>
                  <a:endParaRPr lang="en-US" altLang="zh-CN" sz="2330">
                    <a:latin typeface="Times New Roman" panose="02020603050405020304" charset="0"/>
                    <a:cs typeface="Times New Roman" panose="02020603050405020304" charset="0"/>
                  </a:endParaRPr>
                </a:p>
                <a:p>
                  <a:pPr algn="ctr"/>
                  <a:r>
                    <a:rPr lang="en-US" altLang="zh-CN" sz="2330">
                      <a:latin typeface="Times New Roman" panose="02020603050405020304" charset="0"/>
                      <a:cs typeface="Times New Roman" panose="02020603050405020304" charset="0"/>
                    </a:rPr>
                    <a:t>6 (12.50%)</a:t>
                  </a:r>
                  <a:endParaRPr lang="en-US" altLang="zh-CN" sz="233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sp>
            <p:nvSpPr>
              <p:cNvPr id="2" name="文本框 1"/>
              <p:cNvSpPr txBox="1"/>
              <p:nvPr/>
            </p:nvSpPr>
            <p:spPr>
              <a:xfrm>
                <a:off x="1184" y="-467"/>
                <a:ext cx="4136" cy="1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lang="en-US" altLang="zh-CN" sz="2330">
                    <a:latin typeface="Times New Roman" panose="02020603050405020304" charset="0"/>
                    <a:cs typeface="Times New Roman" panose="02020603050405020304" charset="0"/>
                  </a:rPr>
                  <a:t>China</a:t>
                </a:r>
                <a:endParaRPr lang="en-US" altLang="zh-CN" sz="233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2330">
                    <a:latin typeface="Times New Roman" panose="02020603050405020304" charset="0"/>
                    <a:cs typeface="Times New Roman" panose="02020603050405020304" charset="0"/>
                  </a:rPr>
                  <a:t>28 (58.33%)</a:t>
                </a:r>
                <a:endParaRPr lang="en-US" altLang="zh-CN" sz="233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12235" y="-484"/>
                <a:ext cx="1745" cy="56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33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L2 </a:t>
                </a:r>
                <a:endParaRPr lang="en-US" altLang="zh-CN" sz="233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algn="ctr"/>
                <a:r>
                  <a:rPr lang="en-US" altLang="zh-CN" sz="233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36 (75%)</a:t>
                </a:r>
                <a:endParaRPr lang="zh-CN" altLang="en-US" sz="2330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6387" y="-467"/>
              <a:ext cx="4136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00000"/>
                </a:lnSpc>
              </a:pPr>
              <a:r>
                <a:rPr lang="en-US" altLang="zh-CN" sz="2330">
                  <a:latin typeface="Times New Roman" panose="02020603050405020304" charset="0"/>
                  <a:cs typeface="Times New Roman" panose="02020603050405020304" charset="0"/>
                </a:rPr>
                <a:t>Sedan</a:t>
              </a:r>
              <a:endParaRPr lang="en-US" altLang="zh-CN" sz="233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CN" sz="2330">
                  <a:latin typeface="Times New Roman" panose="02020603050405020304" charset="0"/>
                  <a:cs typeface="Times New Roman" panose="02020603050405020304" charset="0"/>
                </a:rPr>
                <a:t>24 (50.00%)</a:t>
              </a:r>
              <a:endParaRPr lang="en-US" altLang="zh-CN" sz="233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965" y="2060"/>
              <a:ext cx="205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00000"/>
                </a:lnSpc>
              </a:pPr>
              <a:r>
                <a:rPr lang="en-US" altLang="zh-CN" sz="2330">
                  <a:latin typeface="Times New Roman" panose="02020603050405020304" charset="0"/>
                  <a:cs typeface="Times New Roman" panose="02020603050405020304" charset="0"/>
                </a:rPr>
                <a:t>MPV</a:t>
              </a:r>
              <a:endParaRPr lang="en-US" altLang="zh-CN" sz="233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CN" sz="2330">
                  <a:latin typeface="Times New Roman" panose="02020603050405020304" charset="0"/>
                  <a:cs typeface="Times New Roman" panose="02020603050405020304" charset="0"/>
                </a:rPr>
                <a:t>4 (8.33%)</a:t>
              </a:r>
              <a:endParaRPr lang="en-US" altLang="zh-CN" sz="233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977" y="3479"/>
              <a:ext cx="2380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00000"/>
                </a:lnSpc>
              </a:pPr>
              <a:r>
                <a:rPr lang="en-US" altLang="zh-CN" sz="2330">
                  <a:latin typeface="Times New Roman" panose="02020603050405020304" charset="0"/>
                  <a:cs typeface="Times New Roman" panose="02020603050405020304" charset="0"/>
                </a:rPr>
                <a:t>SUV</a:t>
              </a:r>
              <a:endParaRPr lang="en-US" altLang="zh-CN" sz="233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CN" sz="2330">
                  <a:latin typeface="Times New Roman" panose="02020603050405020304" charset="0"/>
                  <a:cs typeface="Times New Roman" panose="02020603050405020304" charset="0"/>
                </a:rPr>
                <a:t>20 (41.67%)</a:t>
              </a:r>
              <a:endParaRPr lang="en-US" altLang="zh-CN" sz="233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custDataLst>
              <p:tags r:id="rId4"/>
            </p:custDataLst>
          </p:nvPr>
        </p:nvGraphicFramePr>
        <p:xfrm>
          <a:off x="92075" y="644525"/>
          <a:ext cx="4518025" cy="235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1353820" y="3811905"/>
            <a:ext cx="1995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x-none" sz="280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x-none" altLang="zh-CN" sz="2800">
                <a:latin typeface="Times New Roman" panose="02020603050405020304" charset="0"/>
                <a:cs typeface="Times New Roman" panose="02020603050405020304" charset="0"/>
              </a:rPr>
              <a:t>) 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EPA size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5114925" y="3813175"/>
            <a:ext cx="2143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x-none" sz="2800"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x-none" altLang="zh-CN" sz="2800">
                <a:latin typeface="Times New Roman" panose="02020603050405020304" charset="0"/>
                <a:cs typeface="Times New Roman" panose="02020603050405020304" charset="0"/>
              </a:rPr>
              <a:t>) 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SAE level</a:t>
            </a:r>
            <a:endParaRPr lang="x-none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7" name="图表 6"/>
          <p:cNvGraphicFramePr/>
          <p:nvPr>
            <p:custDataLst>
              <p:tags r:id="rId7"/>
            </p:custDataLst>
          </p:nvPr>
        </p:nvGraphicFramePr>
        <p:xfrm>
          <a:off x="3394710" y="490855"/>
          <a:ext cx="5389245" cy="2684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文本框 23"/>
          <p:cNvSpPr txBox="1"/>
          <p:nvPr>
            <p:custDataLst>
              <p:tags r:id="rId8"/>
            </p:custDataLst>
          </p:nvPr>
        </p:nvSpPr>
        <p:spPr>
          <a:xfrm>
            <a:off x="4464685" y="2665095"/>
            <a:ext cx="1699895" cy="578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L1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6 (12.50%)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9"/>
            </p:custDataLst>
          </p:nvPr>
        </p:nvSpPr>
        <p:spPr>
          <a:xfrm>
            <a:off x="6134735" y="2657475"/>
            <a:ext cx="1827530" cy="5797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L3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6 (12.50%)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10"/>
            </p:custDataLst>
          </p:nvPr>
        </p:nvSpPr>
        <p:spPr>
          <a:xfrm>
            <a:off x="5081270" y="-81280"/>
            <a:ext cx="2015490" cy="355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L2 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36 (75.00%)</a:t>
            </a:r>
            <a:endParaRPr lang="zh-CN" altLang="en-US" sz="2800"/>
          </a:p>
        </p:txBody>
      </p:sp>
      <p:sp>
        <p:nvSpPr>
          <p:cNvPr id="27" name="文本框 26"/>
          <p:cNvSpPr txBox="1"/>
          <p:nvPr>
            <p:custDataLst>
              <p:tags r:id="rId11"/>
            </p:custDataLst>
          </p:nvPr>
        </p:nvSpPr>
        <p:spPr>
          <a:xfrm>
            <a:off x="1037590" y="-104140"/>
            <a:ext cx="2626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Sedan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24 (50.00%)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12"/>
            </p:custDataLst>
          </p:nvPr>
        </p:nvSpPr>
        <p:spPr>
          <a:xfrm>
            <a:off x="21590" y="1737360"/>
            <a:ext cx="14922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MPV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4 (8.33%)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13"/>
            </p:custDataLst>
          </p:nvPr>
        </p:nvSpPr>
        <p:spPr>
          <a:xfrm>
            <a:off x="2240280" y="2649855"/>
            <a:ext cx="19538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SUV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20 (41.67%)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30" name="图表 29"/>
          <p:cNvGraphicFramePr/>
          <p:nvPr>
            <p:custDataLst>
              <p:tags r:id="rId14"/>
            </p:custDataLst>
          </p:nvPr>
        </p:nvGraphicFramePr>
        <p:xfrm>
          <a:off x="7474585" y="480060"/>
          <a:ext cx="5348605" cy="2758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9436735" y="222885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2" name="文本框 31"/>
          <p:cNvSpPr txBox="1"/>
          <p:nvPr>
            <p:custDataLst>
              <p:tags r:id="rId15"/>
            </p:custDataLst>
          </p:nvPr>
        </p:nvSpPr>
        <p:spPr>
          <a:xfrm>
            <a:off x="9228455" y="-113665"/>
            <a:ext cx="19234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Electric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22 (45.83%)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16"/>
            </p:custDataLst>
          </p:nvPr>
        </p:nvSpPr>
        <p:spPr>
          <a:xfrm>
            <a:off x="10294620" y="2669540"/>
            <a:ext cx="19361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Hybird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16 (33.33%)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文本框 33"/>
          <p:cNvSpPr txBox="1"/>
          <p:nvPr>
            <p:custDataLst>
              <p:tags r:id="rId17"/>
            </p:custDataLst>
          </p:nvPr>
        </p:nvSpPr>
        <p:spPr>
          <a:xfrm>
            <a:off x="7645400" y="2093595"/>
            <a:ext cx="19881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Petrol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10 (20.83%)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文本框 34"/>
          <p:cNvSpPr txBox="1"/>
          <p:nvPr>
            <p:custDataLst>
              <p:tags r:id="rId18"/>
            </p:custDataLst>
          </p:nvPr>
        </p:nvSpPr>
        <p:spPr>
          <a:xfrm>
            <a:off x="8972550" y="3811270"/>
            <a:ext cx="23126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x-none" sz="280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x-none" altLang="zh-CN" sz="2800">
                <a:latin typeface="Times New Roman" panose="02020603050405020304" charset="0"/>
                <a:cs typeface="Times New Roman" panose="02020603050405020304" charset="0"/>
              </a:rPr>
              <a:t>) 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Power type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DIAGRAM_VIRTUALLY_FRAME" val="{&quot;height&quot;:366.05,&quot;left&quot;:-54.75,&quot;top&quot;:-24.7,&quot;width&quot;:1063.85}"/>
</p:tagLst>
</file>

<file path=ppt/tags/tag66.xml><?xml version="1.0" encoding="utf-8"?>
<p:tagLst xmlns:p="http://schemas.openxmlformats.org/presentationml/2006/main">
  <p:tag name="KSO_WM_DIAGRAM_VIRTUALLY_FRAME" val="{&quot;height&quot;:366.05,&quot;left&quot;:-54.75,&quot;top&quot;:-24.7,&quot;width&quot;:1063.85}"/>
</p:tagLst>
</file>

<file path=ppt/tags/tag67.xml><?xml version="1.0" encoding="utf-8"?>
<p:tagLst xmlns:p="http://schemas.openxmlformats.org/presentationml/2006/main">
  <p:tag name="KSO_WM_DIAGRAM_VIRTUALLY_FRAME" val="{&quot;height&quot;:366.05,&quot;left&quot;:-54.75,&quot;top&quot;:-24.7,&quot;width&quot;:1063.85}"/>
</p:tagLst>
</file>

<file path=ppt/tags/tag68.xml><?xml version="1.0" encoding="utf-8"?>
<p:tagLst xmlns:p="http://schemas.openxmlformats.org/presentationml/2006/main">
  <p:tag name="KSO_WM_DIAGRAM_VIRTUALLY_FRAME" val="{&quot;height&quot;:366.05,&quot;left&quot;:-54.75,&quot;top&quot;:-24.7,&quot;width&quot;:1063.85}"/>
</p:tagLst>
</file>

<file path=ppt/tags/tag69.xml><?xml version="1.0" encoding="utf-8"?>
<p:tagLst xmlns:p="http://schemas.openxmlformats.org/presentationml/2006/main">
  <p:tag name="KSO_WM_DIAGRAM_VIRTUALLY_FRAME" val="{&quot;height&quot;:366.05,&quot;left&quot;:-54.75,&quot;top&quot;:-24.7,&quot;width&quot;:1063.85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366.05,&quot;left&quot;:-54.75,&quot;top&quot;:-24.7,&quot;width&quot;:1063.85}"/>
</p:tagLst>
</file>

<file path=ppt/tags/tag71.xml><?xml version="1.0" encoding="utf-8"?>
<p:tagLst xmlns:p="http://schemas.openxmlformats.org/presentationml/2006/main">
  <p:tag name="KSO_WM_DIAGRAM_VIRTUALLY_FRAME" val="{&quot;height&quot;:336.55,&quot;left&quot;:-54.75,&quot;top&quot;:-24.7,&quot;width&quot;:983.85}"/>
</p:tagLst>
</file>

<file path=ppt/tags/tag72.xml><?xml version="1.0" encoding="utf-8"?>
<p:tagLst xmlns:p="http://schemas.openxmlformats.org/presentationml/2006/main">
  <p:tag name="KSO_WM_DIAGRAM_VIRTUALLY_FRAME" val="{&quot;height&quot;:336.55,&quot;left&quot;:-54.75,&quot;top&quot;:-24.7,&quot;width&quot;:983.85}"/>
</p:tagLst>
</file>

<file path=ppt/tags/tag73.xml><?xml version="1.0" encoding="utf-8"?>
<p:tagLst xmlns:p="http://schemas.openxmlformats.org/presentationml/2006/main">
  <p:tag name="KSO_WM_DIAGRAM_VIRTUALLY_FRAME" val="{&quot;height&quot;:366.05,&quot;left&quot;:-54.75,&quot;top&quot;:-24.7,&quot;width&quot;:1063.85}"/>
</p:tagLst>
</file>

<file path=ppt/tags/tag74.xml><?xml version="1.0" encoding="utf-8"?>
<p:tagLst xmlns:p="http://schemas.openxmlformats.org/presentationml/2006/main">
  <p:tag name="KSO_WM_DIAGRAM_VIRTUALLY_FRAME" val="{&quot;height&quot;:366.05,&quot;left&quot;:-54.75,&quot;top&quot;:-24.7,&quot;width&quot;:1063.85}"/>
</p:tagLst>
</file>

<file path=ppt/tags/tag75.xml><?xml version="1.0" encoding="utf-8"?>
<p:tagLst xmlns:p="http://schemas.openxmlformats.org/presentationml/2006/main">
  <p:tag name="KSO_WM_DIAGRAM_VIRTUALLY_FRAME" val="{&quot;height&quot;:366.05,&quot;left&quot;:-54.75,&quot;top&quot;:-24.7,&quot;width&quot;:1063.85}"/>
</p:tagLst>
</file>

<file path=ppt/tags/tag76.xml><?xml version="1.0" encoding="utf-8"?>
<p:tagLst xmlns:p="http://schemas.openxmlformats.org/presentationml/2006/main">
  <p:tag name="KSO_WM_DIAGRAM_VIRTUALLY_FRAME" val="{&quot;height&quot;:336.55,&quot;left&quot;:-54.75,&quot;top&quot;:-24.7,&quot;width&quot;:983.85}"/>
</p:tagLst>
</file>

<file path=ppt/tags/tag77.xml><?xml version="1.0" encoding="utf-8"?>
<p:tagLst xmlns:p="http://schemas.openxmlformats.org/presentationml/2006/main">
  <p:tag name="KSO_WM_DIAGRAM_VIRTUALLY_FRAME" val="{&quot;height&quot;:366.05,&quot;left&quot;:-54.75,&quot;top&quot;:-24.7,&quot;width&quot;:1063.85}"/>
</p:tagLst>
</file>

<file path=ppt/tags/tag78.xml><?xml version="1.0" encoding="utf-8"?>
<p:tagLst xmlns:p="http://schemas.openxmlformats.org/presentationml/2006/main">
  <p:tag name="KSO_WM_DIAGRAM_VIRTUALLY_FRAME" val="{&quot;height&quot;:366.05,&quot;left&quot;:-54.75,&quot;top&quot;:-24.7,&quot;width&quot;:1063.85}"/>
</p:tagLst>
</file>

<file path=ppt/tags/tag79.xml><?xml version="1.0" encoding="utf-8"?>
<p:tagLst xmlns:p="http://schemas.openxmlformats.org/presentationml/2006/main">
  <p:tag name="KSO_WM_DIAGRAM_VIRTUALLY_FRAME" val="{&quot;height&quot;:366.05,&quot;left&quot;:-54.75,&quot;top&quot;:-24.7,&quot;width&quot;:1063.85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WPS 演示</Application>
  <PresentationFormat>宽屏</PresentationFormat>
  <Paragraphs>95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Times New Roman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王跃林</cp:lastModifiedBy>
  <cp:revision>196</cp:revision>
  <dcterms:created xsi:type="dcterms:W3CDTF">2019-06-19T02:08:00Z</dcterms:created>
  <dcterms:modified xsi:type="dcterms:W3CDTF">2025-07-11T07:44:58Z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80463C025E91494980EFF2C1D1D9CD37_11</vt:lpwstr>
  </property>
</Properties>
</file>