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599670" cy="377952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9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152"/>
        <p:guide pos="396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layout>
                <c:manualLayout>
                  <c:x val="0.0169100238613655"/>
                  <c:y val="-0.04915212582944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>
                    <a:noAutofit/>
                  </a:bodyPr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Small SUV</a:t>
                    </a:r>
                    <a:endParaRPr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2302968270215"/>
                      <c:h val="0.276480707790612"/>
                    </c:manualLayout>
                  </c15:layout>
                </c:ext>
              </c:extLst>
            </c:dLbl>
            <c:dLbl>
              <c:idx val="2"/>
              <c:layout>
                <c:manualLayout>
                  <c:x val="-0.0890061461053632"/>
                  <c:y val="0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Mid-size car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3904810644831"/>
                      <c:h val="0.253624969279921"/>
                    </c:manualLayout>
                  </c15:layout>
                </c:ext>
              </c:extLst>
            </c:dLbl>
            <c:dLbl>
              <c:idx val="3"/>
              <c:layout>
                <c:manualLayout>
                  <c:x val="0.0528510612349966"/>
                  <c:y val="0.00983042516588842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Large car</a:t>
                    </a:r>
                    <a:endParaRPr lang="en-US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9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1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8.75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857727737973"/>
                      <c:h val="0.2845908085524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"/>
                  <c:y val="-0.0036864094372081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Compact car 4</a:t>
                    </a:r>
                    <a:r>
                      <a:rPr lang="en-US" altLang="zh-CN" sz="2000" b="0"/>
                      <a:t> (</a:t>
                    </a:r>
                    <a:r>
                      <a:rPr sz="2000" b="0"/>
                      <a:t>8</a:t>
                    </a:r>
                    <a:r>
                      <a:rPr lang="en-US" altLang="zh-CN" sz="2000" b="0"/>
                      <a:t>.33</a:t>
                    </a:r>
                    <a:r>
                      <a:rPr sz="2000" b="0"/>
                      <a:t>%</a:t>
                    </a:r>
                    <a:r>
                      <a:rPr lang="en-US" altLang="zh-CN" sz="2000" b="0"/>
                      <a:t>)</a:t>
                    </a:r>
                    <a:endParaRPr lang="en-US" altLang="zh-CN" sz="20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10388945752303"/>
                      <c:h val="0.27893831408208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20095397445515"/>
                  <c:y val="-0.075346369574196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Minivan </a:t>
                    </a:r>
                    <a:endParaRPr sz="2000" b="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/>
                      <a:t>4</a:t>
                    </a:r>
                    <a:r>
                      <a:rPr lang="en-US" altLang="zh-CN" sz="2000" b="0"/>
                      <a:t> (</a:t>
                    </a:r>
                    <a:r>
                      <a:rPr sz="2000" b="0"/>
                      <a:t>8</a:t>
                    </a:r>
                    <a:r>
                      <a:rPr lang="en-US" altLang="zh-CN" sz="2000" b="0"/>
                      <a:t>.33</a:t>
                    </a:r>
                    <a:r>
                      <a:rPr sz="2000" b="0"/>
                      <a:t>%</a:t>
                    </a:r>
                    <a:r>
                      <a:rPr lang="en-US" altLang="zh-CN" sz="2000" b="0"/>
                      <a:t>)</a:t>
                    </a:r>
                    <a:endParaRPr lang="en-US" altLang="zh-CN" sz="2000" b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06115660184237"/>
                      <c:h val="0.368640943720816"/>
                    </c:manualLayout>
                  </c15:layout>
                </c:ext>
              </c:extLst>
            </c:dLbl>
            <c:dLbl>
              <c:idx val="6"/>
              <c:delete val="1"/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Standard SUV</c:v>
                </c:pt>
                <c:pt idx="1">
                  <c:v>Small SUV</c:v>
                </c:pt>
                <c:pt idx="2">
                  <c:v>Mid-Size car</c:v>
                </c:pt>
                <c:pt idx="3">
                  <c:v>Large car</c:v>
                </c:pt>
                <c:pt idx="4">
                  <c:v>Compact car</c:v>
                </c:pt>
                <c:pt idx="5">
                  <c:v>Minivan</c:v>
                </c:pt>
                <c:pt idx="6">
                  <c:v>Minicompact car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11</c:v>
                </c:pt>
                <c:pt idx="1">
                  <c:v>9</c:v>
                </c:pt>
                <c:pt idx="2">
                  <c:v>9</c:v>
                </c:pt>
                <c:pt idx="3">
                  <c:v>9</c:v>
                </c:pt>
                <c:pt idx="4">
                  <c:v>4</c:v>
                </c:pt>
                <c:pt idx="5">
                  <c:v>4</c:v>
                </c:pt>
                <c:pt idx="6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15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4938044974759"/>
          <c:y val="0.101960966542751"/>
          <c:w val="0.390123910050482"/>
          <c:h val="0.7900371747211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elete val="1"/>
          </c:dLbls>
          <c:cat>
            <c:numRef>
              <c:f>Sheet1!$A$2:$A$4</c:f>
              <c:numCache>
                <c:ptCount val="0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36</c:v>
                </c:pt>
                <c:pt idx="1">
                  <c:v>6</c:v>
                </c:pt>
                <c:pt idx="2">
                  <c:v>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2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1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5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layout>
                <c:manualLayout>
                  <c:x val="-0.0190187475876941"/>
                  <c:y val="-0.010208130416265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Japan</a:t>
                    </a:r>
                    <a:endParaRPr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 </a:t>
                    </a:r>
                    <a:r>
                      <a:rPr lang="en-US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4 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(</a:t>
                    </a:r>
                    <a:r>
                      <a:rPr lang="en-US" altLang="x-none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8.33</a:t>
                    </a:r>
                    <a:r>
                      <a:rPr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%</a:t>
                    </a:r>
                    <a:r>
                      <a:rPr lang="x-none" altLang="zh-CN" sz="2000" b="0">
                        <a:solidFill>
                          <a:schemeClr val="tx1"/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rPr>
                      <a:t>)</a:t>
                    </a:r>
                    <a:endParaRPr lang="x-none" altLang="zh-CN" sz="2000" b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endParaRPr>
                  </a:p>
                </c:rich>
              </c:tx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2000" b="0" i="0" u="none" strike="noStrike" kern="1200" baseline="0">
                      <a:solidFill>
                        <a:schemeClr val="tx1"/>
                      </a:solidFill>
                      <a:latin typeface="Times New Roman" panose="02020603050405020304" charset="0"/>
                      <a:ea typeface="Times New Roman" panose="02020603050405020304" charset="0"/>
                      <a:cs typeface="Times New Roman" panose="02020603050405020304" charset="0"/>
                      <a:sym typeface="Times New Roman" panose="02020603050405020304" charset="0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1243301178992"/>
                      <c:h val="0.258413166298207"/>
                    </c:manualLayout>
                  </c15:layout>
                </c:ext>
              </c:extLst>
            </c:dLbl>
            <c:dLbl>
              <c:idx val="4"/>
              <c:layout>
                <c:manualLayout>
                  <c:x val="0.0247744128065463"/>
                  <c:y val="-0.0452158506973089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Korea</a:t>
                    </a:r>
                    <a:r>
                      <a:rPr sz="2000"/>
                      <a:t> </a:t>
                    </a:r>
                    <a:endParaRPr sz="200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/>
                      <a:t>2</a:t>
                    </a:r>
                    <a:r>
                      <a:rPr lang="en-US" altLang="zh-CN" sz="2000"/>
                      <a:t> 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2936763129689"/>
                      <c:h val="0.263571604028494"/>
                    </c:manualLayout>
                  </c15:layout>
                </c:ext>
              </c:extLst>
            </c:dLbl>
            <c:dLbl>
              <c:idx val="5"/>
              <c:layout>
                <c:manualLayout>
                  <c:x val="0.022043673711485"/>
                  <c:y val="-0.14208533972295"/>
                </c:manualLayout>
              </c:layout>
              <c:tx>
                <c:rich>
                  <a:bodyPr rot="0" spcFirstLastPara="0" vertOverflow="ellipsis" vert="horz" wrap="square" lIns="38100" tIns="19050" rIns="38100" bIns="19050" anchor="ctr" anchorCtr="1"/>
                  <a:lstStyle/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lang="en-US" altLang="zh-CN" sz="2000"/>
                      <a:t>France</a:t>
                    </a:r>
                    <a:endParaRPr lang="en-US" altLang="zh-CN" sz="2000"/>
                  </a:p>
                  <a:p>
                    <a:pPr defTabSz="914400">
                      <a:defRPr lang="zh-CN" sz="20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  <a:sym typeface="Times New Roman" panose="02020603050405020304" charset="0"/>
                      </a:defRPr>
                    </a:pPr>
                    <a:r>
                      <a:rPr sz="2000"/>
                      <a:t>2</a:t>
                    </a:r>
                    <a:r>
                      <a:rPr lang="en-US" altLang="zh-CN" sz="2000"/>
                      <a:t> (</a:t>
                    </a:r>
                    <a:r>
                      <a:rPr sz="2000"/>
                      <a:t>4</a:t>
                    </a:r>
                    <a:r>
                      <a:rPr lang="en-US" altLang="zh-CN" sz="2000"/>
                      <a:t>.17</a:t>
                    </a:r>
                    <a:r>
                      <a:rPr sz="2000"/>
                      <a:t>%</a:t>
                    </a:r>
                    <a:r>
                      <a:rPr lang="en-US" altLang="zh-CN" sz="2000"/>
                      <a:t>)</a:t>
                    </a:r>
                    <a:endParaRPr lang="en-US" altLang="zh-CN" sz="200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14228295819936"/>
                      <c:h val="0.274514622757434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charset="0"/>
                    <a:ea typeface="Times New Roman" panose="02020603050405020304" charset="0"/>
                    <a:cs typeface="Times New Roman" panose="02020603050405020304" charset="0"/>
                    <a:sym typeface="Times New Roman" panose="02020603050405020304" charset="0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ptCount val="0"/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285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b459fb7-216f-46f0-a4e9-1328d08d0657}"/>
      </c:ext>
    </c:extLst>
  </c:chart>
  <c:spPr>
    <a:noFill/>
    <a:ln>
      <a:noFill/>
    </a:ln>
    <a:effectLst/>
  </c:spPr>
  <c:txPr>
    <a:bodyPr/>
    <a:lstStyle/>
    <a:p>
      <a:pPr>
        <a:defRPr lang="zh-CN" sz="2000" b="0">
          <a:latin typeface="Times New Roman" panose="02020603050405020304" charset="0"/>
          <a:ea typeface="Times New Roman" panose="02020603050405020304" charset="0"/>
          <a:cs typeface="Times New Roman" panose="02020603050405020304" charset="0"/>
          <a:sym typeface="Times New Roman" panose="02020603050405020304" charset="0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204508" y="1279525"/>
            <a:ext cx="115146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75000" y="729192"/>
            <a:ext cx="9450000" cy="1205434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3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75000" y="1985375"/>
            <a:ext cx="9450000" cy="912625"/>
          </a:xfrm>
        </p:spPr>
        <p:txBody>
          <a:bodyPr>
            <a:normAutofit/>
          </a:bodyPr>
          <a:lstStyle>
            <a:lvl1pPr marL="0" indent="0" algn="ctr">
              <a:buNone/>
              <a:defRPr sz="99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52095" indent="0" algn="ctr">
              <a:buNone/>
              <a:defRPr sz="1100"/>
            </a:lvl2pPr>
            <a:lvl3pPr marL="504190" indent="0" algn="ctr">
              <a:buNone/>
              <a:defRPr sz="990"/>
            </a:lvl3pPr>
            <a:lvl4pPr marL="756285" indent="0" algn="ctr">
              <a:buNone/>
              <a:defRPr sz="880"/>
            </a:lvl4pPr>
            <a:lvl5pPr marL="1007745" indent="0" algn="ctr">
              <a:buNone/>
              <a:defRPr sz="880"/>
            </a:lvl5pPr>
            <a:lvl6pPr marL="1259840" indent="0" algn="ctr">
              <a:buNone/>
              <a:defRPr sz="880"/>
            </a:lvl6pPr>
            <a:lvl7pPr marL="1511935" indent="0" algn="ctr">
              <a:buNone/>
              <a:defRPr sz="880"/>
            </a:lvl7pPr>
            <a:lvl8pPr marL="1764030" indent="0" algn="ctr">
              <a:buNone/>
              <a:defRPr sz="880"/>
            </a:lvl8pPr>
            <a:lvl9pPr marL="2016125" indent="0" algn="ctr">
              <a:buNone/>
              <a:defRPr sz="88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66250" y="304000"/>
            <a:ext cx="10867500" cy="30640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75" y="142450"/>
            <a:ext cx="10867500" cy="730625"/>
          </a:xfrm>
        </p:spPr>
        <p:txBody>
          <a:bodyPr anchor="ctr" anchorCtr="0">
            <a:normAutofit/>
          </a:bodyPr>
          <a:lstStyle>
            <a:lvl1pPr>
              <a:defRPr sz="13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375" y="1006250"/>
            <a:ext cx="10867500" cy="2398375"/>
          </a:xfrm>
        </p:spPr>
        <p:txBody>
          <a:bodyPr>
            <a:normAutofit/>
          </a:bodyPr>
          <a:lstStyle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99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9687" y="2067545"/>
            <a:ext cx="7566562" cy="447205"/>
          </a:xfrm>
        </p:spPr>
        <p:txBody>
          <a:bodyPr anchor="b">
            <a:normAutofit/>
          </a:bodyPr>
          <a:lstStyle>
            <a:lvl1pPr>
              <a:defRPr sz="220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59687" y="2540960"/>
            <a:ext cx="7566562" cy="356920"/>
          </a:xfrm>
        </p:spPr>
        <p:txBody>
          <a:bodyPr>
            <a:normAutofit/>
          </a:bodyPr>
          <a:lstStyle>
            <a:lvl1pPr marL="0" indent="0">
              <a:buNone/>
              <a:defRPr sz="990">
                <a:solidFill>
                  <a:schemeClr val="tx1"/>
                </a:solidFill>
              </a:defRPr>
            </a:lvl1pPr>
            <a:lvl2pPr marL="252095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04190" indent="0">
              <a:buNone/>
              <a:defRPr sz="990">
                <a:solidFill>
                  <a:schemeClr val="tx1">
                    <a:tint val="75000"/>
                  </a:schemeClr>
                </a:solidFill>
              </a:defRPr>
            </a:lvl3pPr>
            <a:lvl4pPr marL="75628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4pPr>
            <a:lvl5pPr marL="100774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5pPr>
            <a:lvl6pPr marL="125984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6pPr>
            <a:lvl7pPr marL="151193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7pPr>
            <a:lvl8pPr marL="1764030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8pPr>
            <a:lvl9pPr marL="2016125" indent="0">
              <a:buNone/>
              <a:defRPr sz="8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375" y="142450"/>
            <a:ext cx="10867500" cy="730625"/>
          </a:xfrm>
        </p:spPr>
        <p:txBody>
          <a:bodyPr>
            <a:normAutofit/>
          </a:bodyPr>
          <a:lstStyle>
            <a:lvl1pPr>
              <a:defRPr sz="132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375" y="1006250"/>
            <a:ext cx="5355000" cy="23983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9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81875" y="1006250"/>
            <a:ext cx="5355000" cy="23983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99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88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7891" y="201250"/>
            <a:ext cx="10867500" cy="730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7891" y="961790"/>
            <a:ext cx="5330390" cy="454125"/>
          </a:xfrm>
        </p:spPr>
        <p:txBody>
          <a:bodyPr anchor="b"/>
          <a:lstStyle>
            <a:lvl1pPr marL="0" indent="0">
              <a:buNone/>
              <a:defRPr sz="1325" b="1"/>
            </a:lvl1pPr>
            <a:lvl2pPr marL="252095" indent="0">
              <a:buNone/>
              <a:defRPr sz="1100" b="1"/>
            </a:lvl2pPr>
            <a:lvl3pPr marL="504190" indent="0">
              <a:buNone/>
              <a:defRPr sz="990" b="1"/>
            </a:lvl3pPr>
            <a:lvl4pPr marL="756285" indent="0">
              <a:buNone/>
              <a:defRPr sz="880" b="1"/>
            </a:lvl4pPr>
            <a:lvl5pPr marL="1007745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125" indent="0">
              <a:buNone/>
              <a:defRPr sz="88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67891" y="1441674"/>
            <a:ext cx="5330390" cy="19699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378750" y="961790"/>
            <a:ext cx="5356641" cy="454125"/>
          </a:xfrm>
        </p:spPr>
        <p:txBody>
          <a:bodyPr anchor="b"/>
          <a:lstStyle>
            <a:lvl1pPr marL="0" indent="0">
              <a:buNone/>
              <a:defRPr sz="1325" b="1"/>
            </a:lvl1pPr>
            <a:lvl2pPr marL="252095" indent="0">
              <a:buNone/>
              <a:defRPr sz="1100" b="1"/>
            </a:lvl2pPr>
            <a:lvl3pPr marL="504190" indent="0">
              <a:buNone/>
              <a:defRPr sz="990" b="1"/>
            </a:lvl3pPr>
            <a:lvl4pPr marL="756285" indent="0">
              <a:buNone/>
              <a:defRPr sz="880" b="1"/>
            </a:lvl4pPr>
            <a:lvl5pPr marL="1007745" indent="0">
              <a:buNone/>
              <a:defRPr sz="880" b="1"/>
            </a:lvl5pPr>
            <a:lvl6pPr marL="1259840" indent="0">
              <a:buNone/>
              <a:defRPr sz="880" b="1"/>
            </a:lvl6pPr>
            <a:lvl7pPr marL="1511935" indent="0">
              <a:buNone/>
              <a:defRPr sz="880" b="1"/>
            </a:lvl7pPr>
            <a:lvl8pPr marL="1764030" indent="0">
              <a:buNone/>
              <a:defRPr sz="880" b="1"/>
            </a:lvl8pPr>
            <a:lvl9pPr marL="2016125" indent="0">
              <a:buNone/>
              <a:defRPr sz="88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378750" y="1441674"/>
            <a:ext cx="5356641" cy="196995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6250" y="1524688"/>
            <a:ext cx="10867500" cy="730625"/>
          </a:xfrm>
        </p:spPr>
        <p:txBody>
          <a:bodyPr>
            <a:normAutofit/>
          </a:bodyPr>
          <a:lstStyle>
            <a:lvl1pPr algn="ctr">
              <a:defRPr sz="264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8390" y="70000"/>
            <a:ext cx="4304587" cy="882000"/>
          </a:xfrm>
        </p:spPr>
        <p:txBody>
          <a:bodyPr anchor="ctr" anchorCtr="0">
            <a:normAutofit/>
          </a:bodyPr>
          <a:lstStyle>
            <a:lvl1pPr>
              <a:defRPr sz="132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357480" y="422400"/>
            <a:ext cx="6012051" cy="2807962"/>
          </a:xfrm>
        </p:spPr>
        <p:txBody>
          <a:bodyPr/>
          <a:lstStyle>
            <a:lvl1pPr marL="0" indent="0">
              <a:buNone/>
              <a:defRPr sz="1765"/>
            </a:lvl1pPr>
            <a:lvl2pPr marL="252095" indent="0">
              <a:buNone/>
              <a:defRPr sz="1545"/>
            </a:lvl2pPr>
            <a:lvl3pPr marL="504190" indent="0">
              <a:buNone/>
              <a:defRPr sz="1325"/>
            </a:lvl3pPr>
            <a:lvl4pPr marL="756285" indent="0">
              <a:buNone/>
              <a:defRPr sz="1100"/>
            </a:lvl4pPr>
            <a:lvl5pPr marL="1007745" indent="0">
              <a:buNone/>
              <a:defRPr sz="1100"/>
            </a:lvl5pPr>
            <a:lvl6pPr marL="1259840" indent="0">
              <a:buNone/>
              <a:defRPr sz="1100"/>
            </a:lvl6pPr>
            <a:lvl7pPr marL="1511935" indent="0">
              <a:buNone/>
              <a:defRPr sz="1100"/>
            </a:lvl7pPr>
            <a:lvl8pPr marL="1764030" indent="0">
              <a:buNone/>
              <a:defRPr sz="1100"/>
            </a:lvl8pPr>
            <a:lvl9pPr marL="2016125" indent="0">
              <a:buNone/>
              <a:defRPr sz="11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3640" y="1134000"/>
            <a:ext cx="4304587" cy="210087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880"/>
            </a:lvl1pPr>
            <a:lvl2pPr marL="252095" indent="0">
              <a:buNone/>
              <a:defRPr sz="770"/>
            </a:lvl2pPr>
            <a:lvl3pPr marL="504190" indent="0">
              <a:buNone/>
              <a:defRPr sz="660"/>
            </a:lvl3pPr>
            <a:lvl4pPr marL="756285" indent="0">
              <a:buNone/>
              <a:defRPr sz="550"/>
            </a:lvl4pPr>
            <a:lvl5pPr marL="1007745" indent="0">
              <a:buNone/>
              <a:defRPr sz="550"/>
            </a:lvl5pPr>
            <a:lvl6pPr marL="1259840" indent="0">
              <a:buNone/>
              <a:defRPr sz="550"/>
            </a:lvl6pPr>
            <a:lvl7pPr marL="1511935" indent="0">
              <a:buNone/>
              <a:defRPr sz="550"/>
            </a:lvl7pPr>
            <a:lvl8pPr marL="1764030" indent="0">
              <a:buNone/>
              <a:defRPr sz="550"/>
            </a:lvl8pPr>
            <a:lvl9pPr marL="2016125" indent="0">
              <a:buNone/>
              <a:defRPr sz="55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153256" y="201250"/>
            <a:ext cx="1580494" cy="3203375"/>
          </a:xfrm>
        </p:spPr>
        <p:txBody>
          <a:bodyPr vert="eaVert">
            <a:normAutofit/>
          </a:bodyPr>
          <a:lstStyle>
            <a:lvl1pPr>
              <a:defRPr sz="198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66250" y="201250"/>
            <a:ext cx="9177122" cy="320337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66250" y="201250"/>
            <a:ext cx="10867500" cy="730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66250" y="1006250"/>
            <a:ext cx="10867500" cy="2398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66250" y="3503500"/>
            <a:ext cx="2835000" cy="20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73750" y="3503500"/>
            <a:ext cx="4252500" cy="20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98750" y="3503500"/>
            <a:ext cx="2835000" cy="20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04190" rtl="0" eaLnBrk="1" latinLnBrk="0" hangingPunct="1">
        <a:lnSpc>
          <a:spcPct val="90000"/>
        </a:lnSpc>
        <a:spcBef>
          <a:spcPct val="0"/>
        </a:spcBef>
        <a:buNone/>
        <a:defRPr sz="22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" indent="-125730" algn="l" defTabSz="50419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325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62992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88201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13411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38620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63830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889760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141855" indent="-125730" algn="l" defTabSz="504190" rtl="0" eaLnBrk="1" latinLnBrk="0" hangingPunct="1">
        <a:lnSpc>
          <a:spcPct val="90000"/>
        </a:lnSpc>
        <a:spcBef>
          <a:spcPts val="275"/>
        </a:spcBef>
        <a:buFont typeface="Arial" panose="020B0604020202020204" pitchFamily="34" charset="0"/>
        <a:buChar char="•"/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1pPr>
      <a:lvl2pPr marL="25209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2pPr>
      <a:lvl3pPr marL="50419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3pPr>
      <a:lvl4pPr marL="75628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4pPr>
      <a:lvl5pPr marL="100774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5pPr>
      <a:lvl6pPr marL="125984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6pPr>
      <a:lvl7pPr marL="151193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7pPr>
      <a:lvl8pPr marL="1764030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8pPr>
      <a:lvl9pPr marL="2016125" algn="l" defTabSz="504190" rtl="0" eaLnBrk="1" latinLnBrk="0" hangingPunct="1">
        <a:defRPr sz="9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05740" y="-10795"/>
            <a:ext cx="11823065" cy="3680460"/>
            <a:chOff x="-529" y="-416"/>
            <a:chExt cx="18619" cy="5796"/>
          </a:xfrm>
        </p:grpSpPr>
        <p:grpSp>
          <p:nvGrpSpPr>
            <p:cNvPr id="32" name="组合 31"/>
            <p:cNvGrpSpPr/>
            <p:nvPr/>
          </p:nvGrpSpPr>
          <p:grpSpPr>
            <a:xfrm>
              <a:off x="-529" y="145"/>
              <a:ext cx="18619" cy="5235"/>
              <a:chOff x="-1158" y="141"/>
              <a:chExt cx="18619" cy="5235"/>
            </a:xfrm>
          </p:grpSpPr>
          <p:grpSp>
            <p:nvGrpSpPr>
              <p:cNvPr id="33" name="组合 32"/>
              <p:cNvGrpSpPr/>
              <p:nvPr/>
            </p:nvGrpSpPr>
            <p:grpSpPr>
              <a:xfrm rot="0">
                <a:off x="-1158" y="141"/>
                <a:ext cx="18619" cy="5235"/>
                <a:chOff x="-918" y="876"/>
                <a:chExt cx="18619" cy="5235"/>
              </a:xfrm>
            </p:grpSpPr>
            <p:sp>
              <p:nvSpPr>
                <p:cNvPr id="34" name="文本框 33"/>
                <p:cNvSpPr txBox="1"/>
                <p:nvPr/>
              </p:nvSpPr>
              <p:spPr>
                <a:xfrm>
                  <a:off x="1434" y="5289"/>
                  <a:ext cx="2800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2800">
                      <a:latin typeface="Times New Roman" panose="02020603050405020304" charset="0"/>
                      <a:cs typeface="Times New Roman" panose="02020603050405020304" charset="0"/>
                    </a:rPr>
                    <a:t>(a) </a:t>
                  </a:r>
                  <a:r>
                    <a:rPr lang="en-US" altLang="zh-CN" sz="2800">
                      <a:latin typeface="Times New Roman" panose="02020603050405020304" charset="0"/>
                      <a:cs typeface="Times New Roman" panose="02020603050405020304" charset="0"/>
                    </a:rPr>
                    <a:t>Nation </a:t>
                  </a:r>
                  <a:endParaRPr lang="en-US" altLang="zh-CN" sz="28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6354" y="5265"/>
                  <a:ext cx="4135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2800">
                      <a:latin typeface="Times New Roman" panose="02020603050405020304" charset="0"/>
                      <a:cs typeface="Times New Roman" panose="02020603050405020304" charset="0"/>
                    </a:rPr>
                    <a:t>(b) </a:t>
                  </a:r>
                  <a:r>
                    <a:rPr lang="en-US" altLang="zh-CN" sz="2800">
                      <a:latin typeface="Times New Roman" panose="02020603050405020304" charset="0"/>
                      <a:cs typeface="Times New Roman" panose="02020603050405020304" charset="0"/>
                    </a:rPr>
                    <a:t>US EPA size</a:t>
                  </a:r>
                  <a:endParaRPr lang="en-US" altLang="zh-CN" sz="28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6" name="文本框 35"/>
                <p:cNvSpPr txBox="1"/>
                <p:nvPr/>
              </p:nvSpPr>
              <p:spPr>
                <a:xfrm>
                  <a:off x="12509" y="5285"/>
                  <a:ext cx="2168" cy="8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x-none" altLang="zh-CN" sz="2800">
                      <a:latin typeface="Times New Roman" panose="02020603050405020304" charset="0"/>
                      <a:cs typeface="Times New Roman" panose="02020603050405020304" charset="0"/>
                    </a:rPr>
                    <a:t>(</a:t>
                  </a:r>
                  <a:r>
                    <a:rPr lang="en-US" altLang="x-none" sz="2800">
                      <a:latin typeface="Times New Roman" panose="02020603050405020304" charset="0"/>
                      <a:cs typeface="Times New Roman" panose="02020603050405020304" charset="0"/>
                    </a:rPr>
                    <a:t>c</a:t>
                  </a:r>
                  <a:r>
                    <a:rPr lang="x-none" altLang="zh-CN" sz="2800">
                      <a:latin typeface="Times New Roman" panose="02020603050405020304" charset="0"/>
                      <a:cs typeface="Times New Roman" panose="02020603050405020304" charset="0"/>
                    </a:rPr>
                    <a:t>) </a:t>
                  </a:r>
                  <a:r>
                    <a:rPr lang="en-US" altLang="zh-CN" sz="2800">
                      <a:latin typeface="Times New Roman" panose="02020603050405020304" charset="0"/>
                      <a:cs typeface="Times New Roman" panose="02020603050405020304" charset="0"/>
                    </a:rPr>
                    <a:t>SAE</a:t>
                  </a:r>
                  <a:endParaRPr lang="x-none" altLang="zh-CN" sz="28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37" name="图表 36"/>
                <p:cNvGraphicFramePr/>
                <p:nvPr/>
              </p:nvGraphicFramePr>
              <p:xfrm>
                <a:off x="4277" y="878"/>
                <a:ext cx="7816" cy="406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"/>
                </a:graphicData>
              </a:graphic>
            </p:graphicFrame>
            <p:graphicFrame>
              <p:nvGraphicFramePr>
                <p:cNvPr id="38" name="图表 37"/>
                <p:cNvGraphicFramePr/>
                <p:nvPr/>
              </p:nvGraphicFramePr>
              <p:xfrm>
                <a:off x="9278" y="915"/>
                <a:ext cx="8423" cy="407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  <p:graphicFrame>
              <p:nvGraphicFramePr>
                <p:cNvPr id="39" name="图表 38"/>
                <p:cNvGraphicFramePr/>
                <p:nvPr/>
              </p:nvGraphicFramePr>
              <p:xfrm>
                <a:off x="-918" y="876"/>
                <a:ext cx="7464" cy="407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p:grpSp>
          <p:sp>
            <p:nvSpPr>
              <p:cNvPr id="40" name="文本框 39"/>
              <p:cNvSpPr txBox="1"/>
              <p:nvPr/>
            </p:nvSpPr>
            <p:spPr>
              <a:xfrm>
                <a:off x="4950" y="3516"/>
                <a:ext cx="2658" cy="9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Standard SUV 11 (22.92%)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8389" y="3519"/>
                <a:ext cx="3073" cy="91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Minicompact car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2 (4.17%)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11331" y="3512"/>
                <a:ext cx="2038" cy="91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L1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6 (12.50%)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3539" y="3509"/>
                <a:ext cx="1969" cy="913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L3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6 (12.50%)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55" y="3505"/>
                <a:ext cx="2145" cy="9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America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6 (12.50%)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2741" y="3506"/>
                <a:ext cx="2010" cy="91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Germany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algn="ctr"/>
                <a:r>
                  <a:rPr lang="en-US" altLang="zh-CN" sz="2000">
                    <a:latin typeface="Times New Roman" panose="02020603050405020304" charset="0"/>
                    <a:cs typeface="Times New Roman" panose="02020603050405020304" charset="0"/>
                  </a:rPr>
                  <a:t>6 (12.50%)</a:t>
                </a:r>
                <a:endParaRPr lang="en-US" altLang="zh-CN" sz="2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4" name="文本框 3"/>
            <p:cNvSpPr txBox="1"/>
            <p:nvPr/>
          </p:nvSpPr>
          <p:spPr>
            <a:xfrm>
              <a:off x="1184" y="-382"/>
              <a:ext cx="4136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China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</a:rPr>
                <a:t>28 (58.33%)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3110" y="-416"/>
              <a:ext cx="1745" cy="56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L2 </a:t>
              </a:r>
              <a:endPara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endParaRPr>
            </a:p>
            <a:p>
              <a:pPr algn="ctr"/>
              <a:r>
                <a:rPr lang="en-US" altLang="zh-CN" sz="200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36 (75%)</a:t>
              </a:r>
              <a:endParaRPr lang="zh-CN" altLang="en-US" sz="20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WPS 演示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Calibri</vt:lpstr>
      <vt:lpstr>Times New Roman</vt:lpstr>
      <vt:lpstr>WPS​​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12178</dc:creator>
  <cp:lastModifiedBy>王跃林</cp:lastModifiedBy>
  <cp:revision>6</cp:revision>
  <dcterms:created xsi:type="dcterms:W3CDTF">2023-07-11T07:43:00Z</dcterms:created>
  <dcterms:modified xsi:type="dcterms:W3CDTF">2025-07-09T12:54:15Z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38F495DEEDAC487AA02B5DB91BFAC67A_11</vt:lpwstr>
  </property>
</Properties>
</file>