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308"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70" autoAdjust="0"/>
  </p:normalViewPr>
  <p:slideViewPr>
    <p:cSldViewPr snapToGrid="0" showGuides="1">
      <p:cViewPr varScale="1">
        <p:scale>
          <a:sx n="87" d="100"/>
          <a:sy n="87" d="100"/>
        </p:scale>
        <p:origin x="1476"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C4554C-E980-4474-98AC-E96E8FFBE204}" type="datetimeFigureOut">
              <a:rPr lang="zh-CN" altLang="en-US" smtClean="0"/>
              <a:t>2025/2/19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35AA40-6B93-4D5F-844D-C12F2902C123}" type="slidenum">
              <a:rPr lang="zh-CN" altLang="en-US" smtClean="0"/>
              <a:t>‹#›</a:t>
            </a:fld>
            <a:endParaRPr lang="zh-CN" altLang="en-US"/>
          </a:p>
        </p:txBody>
      </p:sp>
    </p:spTree>
    <p:extLst>
      <p:ext uri="{BB962C8B-B14F-4D97-AF65-F5344CB8AC3E}">
        <p14:creationId xmlns:p14="http://schemas.microsoft.com/office/powerpoint/2010/main" val="33144069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问题：</a:t>
            </a:r>
            <a:r>
              <a:rPr lang="zh-CN" altLang="en-US" dirty="0"/>
              <a:t>分片技术通过将区块链网络划分为多个分片，使每个分片独立处理部分交易和存储部分数据，从而提高整体系统的并行处理能力和扩展性。然而，在高并发的跨分片交易场景中，同一账户可能被多分片同时操作，导致交易冲突频发。现有并发控制机制在高并发环境下难以有效解决分片间的冲突问题，从而形成显著的性能瓶颈。此外，跨分片交易中的中间人通常为半可信方，可能试图通过分析参与者产生的数据窃取隐私。</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dirty="0"/>
              <a:t>难点：</a:t>
            </a:r>
            <a:r>
              <a:rPr lang="zh-CN" altLang="en-US" dirty="0"/>
              <a:t>解决高并发的跨分片交易需求需应对以下难点挑战：</a:t>
            </a:r>
            <a:r>
              <a:rPr lang="en-US" altLang="zh-CN" dirty="0"/>
              <a:t>(i) </a:t>
            </a:r>
            <a:r>
              <a:rPr lang="zh-CN" altLang="en-US" dirty="0"/>
              <a:t>高并发与</a:t>
            </a:r>
            <a:r>
              <a:rPr lang="en-US" altLang="zh-CN" dirty="0"/>
              <a:t>MVCC</a:t>
            </a:r>
            <a:r>
              <a:rPr lang="zh-CN" altLang="en-US" dirty="0"/>
              <a:t>冲突的平衡。在多分片环境下，如何有效缓解中间人账户多版本并发控制（</a:t>
            </a:r>
            <a:r>
              <a:rPr lang="en-US" altLang="zh-CN" dirty="0"/>
              <a:t>Multi-Version Concurrency Control</a:t>
            </a:r>
            <a:r>
              <a:rPr lang="zh-CN" altLang="en-US" dirty="0"/>
              <a:t>，</a:t>
            </a:r>
            <a:r>
              <a:rPr lang="en-US" altLang="zh-CN" dirty="0"/>
              <a:t>MVCC</a:t>
            </a:r>
            <a:r>
              <a:rPr lang="zh-CN" altLang="en-US" dirty="0"/>
              <a:t>）冲突。简单地增加新的中间人虽然可以提升吞吐量，但会显著增加系统复杂性和资源消耗，同时新增中间人仍需与其他节点协调，可能引发新的</a:t>
            </a:r>
            <a:r>
              <a:rPr lang="en-US" altLang="zh-CN" dirty="0"/>
              <a:t>MVCC</a:t>
            </a:r>
            <a:r>
              <a:rPr lang="zh-CN" altLang="en-US" dirty="0"/>
              <a:t>冲突。</a:t>
            </a:r>
            <a:r>
              <a:rPr lang="en-US" altLang="zh-CN" dirty="0"/>
              <a:t>(ii) </a:t>
            </a:r>
            <a:r>
              <a:rPr lang="zh-CN" altLang="en-US" dirty="0"/>
              <a:t>并发效率与隐私保护的权衡。如何在保证跨分片高并发交易效率的同时，实现隐私保护。现有研究通常忽略了中间人可能存在的隐私泄露风险。在实际应用中，中间人通常为半可信方，其可能试图从交易数据中窃取隐私（如交易金额或交易方身份），因此需设计隐私保护机制以保障数据安全。</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1" u="none" dirty="0"/>
              <a:t>方案：</a:t>
            </a:r>
            <a:r>
              <a:rPr lang="zh-CN" altLang="en-US" dirty="0"/>
              <a:t>（</a:t>
            </a:r>
            <a:r>
              <a:rPr lang="en-US" altLang="zh-CN" dirty="0"/>
              <a:t>1</a:t>
            </a:r>
            <a:r>
              <a:rPr lang="zh-CN" altLang="en-US" dirty="0"/>
              <a:t>）本研究首次在许可区块链上提出了一个解决高并发跨分片交易问题的方案。</a:t>
            </a:r>
            <a:r>
              <a:rPr lang="en-US" altLang="zh-CN" dirty="0"/>
              <a:t>HiCoCS</a:t>
            </a:r>
            <a:r>
              <a:rPr lang="zh-CN" altLang="en-US" dirty="0"/>
              <a:t>利用复合键构造跨分片中间人的虚拟子经纪人（</a:t>
            </a:r>
            <a:r>
              <a:rPr lang="en-US" altLang="zh-CN" dirty="0"/>
              <a:t>Virtual Sub-Broker</a:t>
            </a:r>
            <a:r>
              <a:rPr lang="zh-CN" altLang="en-US" dirty="0"/>
              <a:t>）机制，缓解并发冲突，支持高并发地接收和处理跨分片交易。该方案基于维护一个交易池，采用批处理思想设计增量累计机制，对交易池中的交易进行汇总，多个跨分片交易合并处理，减少冲突并提升效率。（</a:t>
            </a:r>
            <a:r>
              <a:rPr lang="en-US" altLang="zh-CN" dirty="0"/>
              <a:t>2</a:t>
            </a:r>
            <a:r>
              <a:rPr lang="zh-CN" altLang="en-US" dirty="0"/>
              <a:t>）针对半可信中间人带来的隐私风险，</a:t>
            </a:r>
            <a:r>
              <a:rPr lang="en-US" altLang="zh-CN" dirty="0"/>
              <a:t>HiCoCS</a:t>
            </a:r>
            <a:r>
              <a:rPr lang="zh-CN" altLang="en-US" dirty="0"/>
              <a:t>利用</a:t>
            </a:r>
            <a:r>
              <a:rPr lang="en-US" altLang="zh-CN" dirty="0" err="1"/>
              <a:t>Cheon</a:t>
            </a:r>
            <a:r>
              <a:rPr lang="en-US" altLang="zh-CN" dirty="0"/>
              <a:t>-Kim-Kim-Song</a:t>
            </a:r>
            <a:r>
              <a:rPr lang="zh-CN" altLang="en-US" dirty="0"/>
              <a:t>（</a:t>
            </a:r>
            <a:r>
              <a:rPr lang="en-US" altLang="zh-CN" dirty="0"/>
              <a:t>CKKS</a:t>
            </a:r>
            <a:r>
              <a:rPr lang="zh-CN" altLang="en-US" dirty="0"/>
              <a:t>）全同态加密实现</a:t>
            </a:r>
            <a:r>
              <a:rPr lang="en-US" altLang="zh-CN" dirty="0"/>
              <a:t>CSTx</a:t>
            </a:r>
            <a:r>
              <a:rPr lang="zh-CN" altLang="en-US" dirty="0"/>
              <a:t>的隐私保护。该方案允许中间人在密文下对虚拟子经纪人的</a:t>
            </a:r>
            <a:r>
              <a:rPr lang="en-US" altLang="zh-CN" dirty="0"/>
              <a:t>CSTx</a:t>
            </a:r>
            <a:r>
              <a:rPr lang="zh-CN" altLang="en-US" dirty="0"/>
              <a:t>进行增量累积计算，从而在保障安全性的同时平衡并发性能。本研究还分析并证明了该方案的安全性。（</a:t>
            </a:r>
            <a:r>
              <a:rPr lang="en-US" altLang="zh-CN" dirty="0"/>
              <a:t>3</a:t>
            </a:r>
            <a:r>
              <a:rPr lang="zh-CN" altLang="en-US" dirty="0"/>
              <a:t>）为了进一步减少管理复合键所带来的资源消耗，</a:t>
            </a:r>
            <a:r>
              <a:rPr lang="en-US" altLang="zh-CN" dirty="0"/>
              <a:t>HiCoCS</a:t>
            </a:r>
            <a:r>
              <a:rPr lang="zh-CN" altLang="en-US" dirty="0"/>
              <a:t>设计了一种复合键重用机制。该机制包括复合键等效证明（</a:t>
            </a:r>
            <a:r>
              <a:rPr lang="en-US" altLang="zh-CN" dirty="0"/>
              <a:t>Composite Key Proof of Equivalence</a:t>
            </a:r>
            <a:r>
              <a:rPr lang="zh-CN" altLang="en-US" dirty="0"/>
              <a:t>，</a:t>
            </a:r>
            <a:r>
              <a:rPr lang="en-US" altLang="zh-CN" dirty="0" err="1"/>
              <a:t>CKPoE</a:t>
            </a:r>
            <a:r>
              <a:rPr lang="zh-CN" altLang="en-US" dirty="0"/>
              <a:t>）协议，用于总结和再生成复合键，减少虚拟子经纪人的数量，降低系统开销。（</a:t>
            </a:r>
            <a:r>
              <a:rPr lang="en-US" altLang="zh-CN" dirty="0"/>
              <a:t>4</a:t>
            </a:r>
            <a:r>
              <a:rPr lang="zh-CN" altLang="en-US" dirty="0"/>
              <a:t>）在</a:t>
            </a:r>
            <a:r>
              <a:rPr lang="en-US" altLang="zh-CN" dirty="0"/>
              <a:t>Hyperledger Fabric</a:t>
            </a:r>
            <a:r>
              <a:rPr lang="zh-CN" altLang="en-US" dirty="0"/>
              <a:t>上实现了</a:t>
            </a:r>
            <a:r>
              <a:rPr lang="en-US" altLang="zh-CN" dirty="0"/>
              <a:t>HiCoCS</a:t>
            </a:r>
            <a:r>
              <a:rPr lang="zh-CN" altLang="en-US" dirty="0"/>
              <a:t>的原型，并与基线方案进行了全面比较。评估结果表明，</a:t>
            </a:r>
            <a:r>
              <a:rPr lang="en-US" altLang="zh-CN" dirty="0"/>
              <a:t>HiCoCS</a:t>
            </a:r>
            <a:r>
              <a:rPr lang="zh-CN" altLang="en-US" dirty="0"/>
              <a:t>在交易成功率（提升了</a:t>
            </a:r>
            <a:r>
              <a:rPr lang="en-US" altLang="zh-CN" dirty="0"/>
              <a:t>2.2</a:t>
            </a:r>
            <a:r>
              <a:rPr lang="zh-CN" altLang="en-US" dirty="0"/>
              <a:t>至</a:t>
            </a:r>
            <a:r>
              <a:rPr lang="en-US" altLang="zh-CN" dirty="0"/>
              <a:t>8.1</a:t>
            </a:r>
            <a:r>
              <a:rPr lang="zh-CN" altLang="en-US" dirty="0"/>
              <a:t>倍）、吞吐量（提升了</a:t>
            </a:r>
            <a:r>
              <a:rPr lang="en-US" altLang="zh-CN" dirty="0"/>
              <a:t>3.5</a:t>
            </a:r>
            <a:r>
              <a:rPr lang="zh-CN" altLang="en-US" dirty="0"/>
              <a:t>至</a:t>
            </a:r>
            <a:r>
              <a:rPr lang="en-US" altLang="zh-CN" dirty="0"/>
              <a:t>20.2</a:t>
            </a:r>
            <a:r>
              <a:rPr lang="zh-CN" altLang="en-US" dirty="0"/>
              <a:t>倍）、延迟（减少了</a:t>
            </a:r>
            <a:r>
              <a:rPr lang="en-US" altLang="zh-CN" dirty="0"/>
              <a:t>43.9%</a:t>
            </a:r>
            <a:r>
              <a:rPr lang="zh-CN" altLang="en-US" dirty="0"/>
              <a:t>至</a:t>
            </a:r>
            <a:r>
              <a:rPr lang="en-US" altLang="zh-CN" dirty="0"/>
              <a:t>62.0%</a:t>
            </a:r>
            <a:r>
              <a:rPr lang="zh-CN" altLang="en-US" dirty="0"/>
              <a:t>）以及</a:t>
            </a:r>
            <a:r>
              <a:rPr lang="en-US" altLang="zh-CN" dirty="0"/>
              <a:t>CPU</a:t>
            </a:r>
            <a:r>
              <a:rPr lang="zh-CN" altLang="en-US" dirty="0"/>
              <a:t>和内存利用率方面，均优于现有先进的区块链分片方案。</a:t>
            </a:r>
          </a:p>
        </p:txBody>
      </p:sp>
      <p:sp>
        <p:nvSpPr>
          <p:cNvPr id="4" name="灯片编号占位符 3"/>
          <p:cNvSpPr>
            <a:spLocks noGrp="1"/>
          </p:cNvSpPr>
          <p:nvPr>
            <p:ph type="sldNum" sz="quarter" idx="5"/>
          </p:nvPr>
        </p:nvSpPr>
        <p:spPr/>
        <p:txBody>
          <a:bodyPr/>
          <a:lstStyle/>
          <a:p>
            <a:fld id="{161F816D-E1E2-4C33-9829-39E4DA7E6F1B}" type="slidenum">
              <a:rPr lang="zh-CN" altLang="en-US" smtClean="0"/>
              <a:t>1</a:t>
            </a:fld>
            <a:endParaRPr lang="zh-CN" altLang="en-US"/>
          </a:p>
        </p:txBody>
      </p:sp>
    </p:spTree>
    <p:extLst>
      <p:ext uri="{BB962C8B-B14F-4D97-AF65-F5344CB8AC3E}">
        <p14:creationId xmlns:p14="http://schemas.microsoft.com/office/powerpoint/2010/main" val="1722971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BDAF04-F59A-4CCB-8F0E-40B97526EF8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7C1CA25-3145-46E2-B43E-DE5F8551C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96484E-897D-4F07-BEC2-483345EC8C4D}"/>
              </a:ext>
            </a:extLst>
          </p:cNvPr>
          <p:cNvSpPr>
            <a:spLocks noGrp="1"/>
          </p:cNvSpPr>
          <p:nvPr>
            <p:ph type="dt" sz="half" idx="10"/>
          </p:nvPr>
        </p:nvSpPr>
        <p:spPr/>
        <p:txBody>
          <a:bodyPr/>
          <a:lstStyle/>
          <a:p>
            <a:fld id="{CD33C80A-0695-40D9-BDF8-BCD2EC57C20E}" type="datetimeFigureOut">
              <a:rPr lang="zh-CN" altLang="en-US" smtClean="0"/>
              <a:t>2025/2/19</a:t>
            </a:fld>
            <a:endParaRPr lang="zh-CN" altLang="en-US"/>
          </a:p>
        </p:txBody>
      </p:sp>
      <p:sp>
        <p:nvSpPr>
          <p:cNvPr id="5" name="页脚占位符 4">
            <a:extLst>
              <a:ext uri="{FF2B5EF4-FFF2-40B4-BE49-F238E27FC236}">
                <a16:creationId xmlns:a16="http://schemas.microsoft.com/office/drawing/2014/main" id="{23518D03-F77F-48BF-851E-5F58F4772DE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41C851-1970-49A1-B354-ABB79D88CC10}"/>
              </a:ext>
            </a:extLst>
          </p:cNvPr>
          <p:cNvSpPr>
            <a:spLocks noGrp="1"/>
          </p:cNvSpPr>
          <p:nvPr>
            <p:ph type="sldNum" sz="quarter" idx="12"/>
          </p:nvPr>
        </p:nvSpPr>
        <p:spPr/>
        <p:txBody>
          <a:bodyPr/>
          <a:lstStyle/>
          <a:p>
            <a:fld id="{42162D8E-F263-4244-BEC4-5A60EAED69FB}" type="slidenum">
              <a:rPr lang="zh-CN" altLang="en-US" smtClean="0"/>
              <a:t>‹#›</a:t>
            </a:fld>
            <a:endParaRPr lang="zh-CN" altLang="en-US"/>
          </a:p>
        </p:txBody>
      </p:sp>
    </p:spTree>
    <p:extLst>
      <p:ext uri="{BB962C8B-B14F-4D97-AF65-F5344CB8AC3E}">
        <p14:creationId xmlns:p14="http://schemas.microsoft.com/office/powerpoint/2010/main" val="3862795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2A10F5-057C-4565-90ED-4E649EC3AB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C71217-A87E-40BF-9E03-942AB108F19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66B604D-D91D-4F67-9AB2-A3272C2A3E6E}"/>
              </a:ext>
            </a:extLst>
          </p:cNvPr>
          <p:cNvSpPr>
            <a:spLocks noGrp="1"/>
          </p:cNvSpPr>
          <p:nvPr>
            <p:ph type="dt" sz="half" idx="10"/>
          </p:nvPr>
        </p:nvSpPr>
        <p:spPr/>
        <p:txBody>
          <a:bodyPr/>
          <a:lstStyle/>
          <a:p>
            <a:fld id="{CD33C80A-0695-40D9-BDF8-BCD2EC57C20E}" type="datetimeFigureOut">
              <a:rPr lang="zh-CN" altLang="en-US" smtClean="0"/>
              <a:t>2025/2/19</a:t>
            </a:fld>
            <a:endParaRPr lang="zh-CN" altLang="en-US"/>
          </a:p>
        </p:txBody>
      </p:sp>
      <p:sp>
        <p:nvSpPr>
          <p:cNvPr id="5" name="页脚占位符 4">
            <a:extLst>
              <a:ext uri="{FF2B5EF4-FFF2-40B4-BE49-F238E27FC236}">
                <a16:creationId xmlns:a16="http://schemas.microsoft.com/office/drawing/2014/main" id="{C3F8D137-1609-4F70-8F86-126CFADF62C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56153DF-105E-47B6-83D4-F004A5CEA87B}"/>
              </a:ext>
            </a:extLst>
          </p:cNvPr>
          <p:cNvSpPr>
            <a:spLocks noGrp="1"/>
          </p:cNvSpPr>
          <p:nvPr>
            <p:ph type="sldNum" sz="quarter" idx="12"/>
          </p:nvPr>
        </p:nvSpPr>
        <p:spPr/>
        <p:txBody>
          <a:bodyPr/>
          <a:lstStyle/>
          <a:p>
            <a:fld id="{42162D8E-F263-4244-BEC4-5A60EAED69FB}" type="slidenum">
              <a:rPr lang="zh-CN" altLang="en-US" smtClean="0"/>
              <a:t>‹#›</a:t>
            </a:fld>
            <a:endParaRPr lang="zh-CN" altLang="en-US"/>
          </a:p>
        </p:txBody>
      </p:sp>
    </p:spTree>
    <p:extLst>
      <p:ext uri="{BB962C8B-B14F-4D97-AF65-F5344CB8AC3E}">
        <p14:creationId xmlns:p14="http://schemas.microsoft.com/office/powerpoint/2010/main" val="3121937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FDAC03E-C879-4CC5-A1F2-4864F244985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751F110-89C3-44C0-876E-057E66DBB43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A1BEC8E-45AA-43B3-8FFD-C8F1E4CCF636}"/>
              </a:ext>
            </a:extLst>
          </p:cNvPr>
          <p:cNvSpPr>
            <a:spLocks noGrp="1"/>
          </p:cNvSpPr>
          <p:nvPr>
            <p:ph type="dt" sz="half" idx="10"/>
          </p:nvPr>
        </p:nvSpPr>
        <p:spPr/>
        <p:txBody>
          <a:bodyPr/>
          <a:lstStyle/>
          <a:p>
            <a:fld id="{CD33C80A-0695-40D9-BDF8-BCD2EC57C20E}" type="datetimeFigureOut">
              <a:rPr lang="zh-CN" altLang="en-US" smtClean="0"/>
              <a:t>2025/2/19</a:t>
            </a:fld>
            <a:endParaRPr lang="zh-CN" altLang="en-US"/>
          </a:p>
        </p:txBody>
      </p:sp>
      <p:sp>
        <p:nvSpPr>
          <p:cNvPr id="5" name="页脚占位符 4">
            <a:extLst>
              <a:ext uri="{FF2B5EF4-FFF2-40B4-BE49-F238E27FC236}">
                <a16:creationId xmlns:a16="http://schemas.microsoft.com/office/drawing/2014/main" id="{56575A71-D8B7-40D8-B096-40B235A32B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3BB0CE-EC3D-471E-9C5D-37A6C58CADBC}"/>
              </a:ext>
            </a:extLst>
          </p:cNvPr>
          <p:cNvSpPr>
            <a:spLocks noGrp="1"/>
          </p:cNvSpPr>
          <p:nvPr>
            <p:ph type="sldNum" sz="quarter" idx="12"/>
          </p:nvPr>
        </p:nvSpPr>
        <p:spPr/>
        <p:txBody>
          <a:bodyPr/>
          <a:lstStyle/>
          <a:p>
            <a:fld id="{42162D8E-F263-4244-BEC4-5A60EAED69FB}" type="slidenum">
              <a:rPr lang="zh-CN" altLang="en-US" smtClean="0"/>
              <a:t>‹#›</a:t>
            </a:fld>
            <a:endParaRPr lang="zh-CN" altLang="en-US"/>
          </a:p>
        </p:txBody>
      </p:sp>
    </p:spTree>
    <p:extLst>
      <p:ext uri="{BB962C8B-B14F-4D97-AF65-F5344CB8AC3E}">
        <p14:creationId xmlns:p14="http://schemas.microsoft.com/office/powerpoint/2010/main" val="1724612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内容页_6">
    <p:bg>
      <p:bgPr>
        <a:solidFill>
          <a:srgbClr val="003E81"/>
        </a:solidFill>
        <a:effectLst/>
      </p:bgPr>
    </p:bg>
    <p:spTree>
      <p:nvGrpSpPr>
        <p:cNvPr id="1" name=""/>
        <p:cNvGrpSpPr/>
        <p:nvPr/>
      </p:nvGrpSpPr>
      <p:grpSpPr>
        <a:xfrm>
          <a:off x="0" y="0"/>
          <a:ext cx="0" cy="0"/>
          <a:chOff x="0" y="0"/>
          <a:chExt cx="0" cy="0"/>
        </a:xfrm>
      </p:grpSpPr>
      <p:sp>
        <p:nvSpPr>
          <p:cNvPr id="7" name="文本占位符 7"/>
          <p:cNvSpPr>
            <a:spLocks noGrp="1"/>
          </p:cNvSpPr>
          <p:nvPr>
            <p:ph type="body" sz="quarter" idx="10" hasCustomPrompt="1"/>
          </p:nvPr>
        </p:nvSpPr>
        <p:spPr>
          <a:xfrm>
            <a:off x="322289" y="258233"/>
            <a:ext cx="5302783" cy="721395"/>
          </a:xfrm>
          <a:prstGeom prst="rect">
            <a:avLst/>
          </a:prstGeom>
          <a:ln w="12700" cmpd="sng">
            <a:noFill/>
          </a:ln>
        </p:spPr>
        <p:txBody>
          <a:bodyPr vert="horz" anchor="ctr"/>
          <a:lstStyle>
            <a:lvl1pPr marL="0" indent="0" algn="l">
              <a:buNone/>
              <a:defRPr sz="2400" b="1">
                <a:solidFill>
                  <a:schemeClr val="bg1"/>
                </a:solidFill>
                <a:latin typeface="Microsoft YaHei" charset="0"/>
                <a:ea typeface="Microsoft YaHei" charset="0"/>
                <a:cs typeface="Microsoft YaHei" charset="0"/>
              </a:defRPr>
            </a:lvl1pPr>
          </a:lstStyle>
          <a:p>
            <a:pPr lvl="0"/>
            <a:r>
              <a:rPr kumimoji="1" lang="en-US" altLang="zh-CN" dirty="0"/>
              <a:t>CLICK</a:t>
            </a:r>
            <a:r>
              <a:rPr kumimoji="1" lang="zh-CN" altLang="en-US" dirty="0"/>
              <a:t> </a:t>
            </a:r>
            <a:r>
              <a:rPr kumimoji="1" lang="en-US" altLang="zh-CN" dirty="0"/>
              <a:t>HERE</a:t>
            </a:r>
            <a:r>
              <a:rPr kumimoji="1" lang="zh-CN" altLang="en-US" dirty="0"/>
              <a:t> </a:t>
            </a:r>
            <a:r>
              <a:rPr kumimoji="1" lang="en-US" altLang="zh-CN" dirty="0"/>
              <a:t>TO</a:t>
            </a:r>
            <a:r>
              <a:rPr kumimoji="1" lang="zh-CN" altLang="en-US" dirty="0"/>
              <a:t> </a:t>
            </a:r>
            <a:r>
              <a:rPr kumimoji="1" lang="en-US" altLang="zh-CN" dirty="0"/>
              <a:t>ADD</a:t>
            </a:r>
            <a:r>
              <a:rPr kumimoji="1" lang="zh-CN" altLang="en-US" dirty="0"/>
              <a:t> </a:t>
            </a:r>
            <a:r>
              <a:rPr kumimoji="1" lang="en-US" altLang="zh-CN" dirty="0"/>
              <a:t>YOUR</a:t>
            </a:r>
            <a:r>
              <a:rPr kumimoji="1" lang="zh-CN" altLang="en-US" dirty="0"/>
              <a:t> </a:t>
            </a:r>
            <a:r>
              <a:rPr kumimoji="1" lang="en-US" altLang="zh-CN" dirty="0"/>
              <a:t>TITLE</a:t>
            </a:r>
            <a:endParaRPr kumimoji="1" lang="zh-CN" altLang="en-US" dirty="0"/>
          </a:p>
        </p:txBody>
      </p:sp>
      <p:sp>
        <p:nvSpPr>
          <p:cNvPr id="3" name="矩形 2"/>
          <p:cNvSpPr/>
          <p:nvPr userDrawn="1"/>
        </p:nvSpPr>
        <p:spPr>
          <a:xfrm>
            <a:off x="0" y="1182028"/>
            <a:ext cx="12192000" cy="56759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2" name="页脚占位符 1">
            <a:extLst>
              <a:ext uri="{FF2B5EF4-FFF2-40B4-BE49-F238E27FC236}">
                <a16:creationId xmlns:a16="http://schemas.microsoft.com/office/drawing/2014/main" id="{77059197-66EB-41CF-9E55-80FE7566562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8741860-3921-4C6C-803B-99B9BE8C1B69}"/>
              </a:ext>
            </a:extLst>
          </p:cNvPr>
          <p:cNvSpPr>
            <a:spLocks noGrp="1"/>
          </p:cNvSpPr>
          <p:nvPr>
            <p:ph type="sldNum" sz="quarter" idx="12"/>
          </p:nvPr>
        </p:nvSpPr>
        <p:spPr/>
        <p:txBody>
          <a:bodyPr/>
          <a:lstStyle/>
          <a:p>
            <a:fld id="{1446006D-88F2-4575-8DB4-2FA8AB281138}" type="slidenum">
              <a:rPr lang="zh-CN" altLang="en-US" smtClean="0"/>
              <a:t>‹#›</a:t>
            </a:fld>
            <a:endParaRPr lang="zh-CN" altLang="en-US"/>
          </a:p>
        </p:txBody>
      </p:sp>
    </p:spTree>
    <p:extLst>
      <p:ext uri="{BB962C8B-B14F-4D97-AF65-F5344CB8AC3E}">
        <p14:creationId xmlns:p14="http://schemas.microsoft.com/office/powerpoint/2010/main" val="1528375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C8FDBC-31F7-4397-A8B8-D6180B2B70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41B953-9ADE-4D90-A067-53B64473798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4F2CD98-5E96-43B8-9D77-8E9BD1FDD3E7}"/>
              </a:ext>
            </a:extLst>
          </p:cNvPr>
          <p:cNvSpPr>
            <a:spLocks noGrp="1"/>
          </p:cNvSpPr>
          <p:nvPr>
            <p:ph type="dt" sz="half" idx="10"/>
          </p:nvPr>
        </p:nvSpPr>
        <p:spPr/>
        <p:txBody>
          <a:bodyPr/>
          <a:lstStyle/>
          <a:p>
            <a:fld id="{CD33C80A-0695-40D9-BDF8-BCD2EC57C20E}" type="datetimeFigureOut">
              <a:rPr lang="zh-CN" altLang="en-US" smtClean="0"/>
              <a:t>2025/2/19</a:t>
            </a:fld>
            <a:endParaRPr lang="zh-CN" altLang="en-US"/>
          </a:p>
        </p:txBody>
      </p:sp>
      <p:sp>
        <p:nvSpPr>
          <p:cNvPr id="5" name="页脚占位符 4">
            <a:extLst>
              <a:ext uri="{FF2B5EF4-FFF2-40B4-BE49-F238E27FC236}">
                <a16:creationId xmlns:a16="http://schemas.microsoft.com/office/drawing/2014/main" id="{44480BBA-2218-4387-B1E0-57052F408F5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978E5AB-C4F7-4450-B051-E358BCDC2EC3}"/>
              </a:ext>
            </a:extLst>
          </p:cNvPr>
          <p:cNvSpPr>
            <a:spLocks noGrp="1"/>
          </p:cNvSpPr>
          <p:nvPr>
            <p:ph type="sldNum" sz="quarter" idx="12"/>
          </p:nvPr>
        </p:nvSpPr>
        <p:spPr/>
        <p:txBody>
          <a:bodyPr/>
          <a:lstStyle/>
          <a:p>
            <a:fld id="{42162D8E-F263-4244-BEC4-5A60EAED69FB}" type="slidenum">
              <a:rPr lang="zh-CN" altLang="en-US" smtClean="0"/>
              <a:t>‹#›</a:t>
            </a:fld>
            <a:endParaRPr lang="zh-CN" altLang="en-US"/>
          </a:p>
        </p:txBody>
      </p:sp>
    </p:spTree>
    <p:extLst>
      <p:ext uri="{BB962C8B-B14F-4D97-AF65-F5344CB8AC3E}">
        <p14:creationId xmlns:p14="http://schemas.microsoft.com/office/powerpoint/2010/main" val="107264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7D2B47-9C58-443E-B339-74AD2FE81C5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689DE7E-53BB-483A-BB17-EBA8A32B577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397C2A5-B899-49D7-8C79-346D368229FD}"/>
              </a:ext>
            </a:extLst>
          </p:cNvPr>
          <p:cNvSpPr>
            <a:spLocks noGrp="1"/>
          </p:cNvSpPr>
          <p:nvPr>
            <p:ph type="dt" sz="half" idx="10"/>
          </p:nvPr>
        </p:nvSpPr>
        <p:spPr/>
        <p:txBody>
          <a:bodyPr/>
          <a:lstStyle/>
          <a:p>
            <a:fld id="{CD33C80A-0695-40D9-BDF8-BCD2EC57C20E}" type="datetimeFigureOut">
              <a:rPr lang="zh-CN" altLang="en-US" smtClean="0"/>
              <a:t>2025/2/19</a:t>
            </a:fld>
            <a:endParaRPr lang="zh-CN" altLang="en-US"/>
          </a:p>
        </p:txBody>
      </p:sp>
      <p:sp>
        <p:nvSpPr>
          <p:cNvPr id="5" name="页脚占位符 4">
            <a:extLst>
              <a:ext uri="{FF2B5EF4-FFF2-40B4-BE49-F238E27FC236}">
                <a16:creationId xmlns:a16="http://schemas.microsoft.com/office/drawing/2014/main" id="{961F4114-FFCB-40AA-98BB-4D0B6D4FDB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F124B4E-FCF7-4BAE-B3C1-4602EBBD3AFC}"/>
              </a:ext>
            </a:extLst>
          </p:cNvPr>
          <p:cNvSpPr>
            <a:spLocks noGrp="1"/>
          </p:cNvSpPr>
          <p:nvPr>
            <p:ph type="sldNum" sz="quarter" idx="12"/>
          </p:nvPr>
        </p:nvSpPr>
        <p:spPr/>
        <p:txBody>
          <a:bodyPr/>
          <a:lstStyle/>
          <a:p>
            <a:fld id="{42162D8E-F263-4244-BEC4-5A60EAED69FB}" type="slidenum">
              <a:rPr lang="zh-CN" altLang="en-US" smtClean="0"/>
              <a:t>‹#›</a:t>
            </a:fld>
            <a:endParaRPr lang="zh-CN" altLang="en-US"/>
          </a:p>
        </p:txBody>
      </p:sp>
    </p:spTree>
    <p:extLst>
      <p:ext uri="{BB962C8B-B14F-4D97-AF65-F5344CB8AC3E}">
        <p14:creationId xmlns:p14="http://schemas.microsoft.com/office/powerpoint/2010/main" val="786249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5D2E09-4CD5-467C-8537-27E68C109D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1C1307-8729-4B3D-815D-C1B90C2FF89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0C7B48A-93D0-4FB9-950D-2810277C62E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501EF1FB-E129-4EAF-821B-651A07F2A81C}"/>
              </a:ext>
            </a:extLst>
          </p:cNvPr>
          <p:cNvSpPr>
            <a:spLocks noGrp="1"/>
          </p:cNvSpPr>
          <p:nvPr>
            <p:ph type="dt" sz="half" idx="10"/>
          </p:nvPr>
        </p:nvSpPr>
        <p:spPr/>
        <p:txBody>
          <a:bodyPr/>
          <a:lstStyle/>
          <a:p>
            <a:fld id="{CD33C80A-0695-40D9-BDF8-BCD2EC57C20E}" type="datetimeFigureOut">
              <a:rPr lang="zh-CN" altLang="en-US" smtClean="0"/>
              <a:t>2025/2/19</a:t>
            </a:fld>
            <a:endParaRPr lang="zh-CN" altLang="en-US"/>
          </a:p>
        </p:txBody>
      </p:sp>
      <p:sp>
        <p:nvSpPr>
          <p:cNvPr id="6" name="页脚占位符 5">
            <a:extLst>
              <a:ext uri="{FF2B5EF4-FFF2-40B4-BE49-F238E27FC236}">
                <a16:creationId xmlns:a16="http://schemas.microsoft.com/office/drawing/2014/main" id="{44317BB3-FF20-4A08-BC6E-4AE8404CD9E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1FC844-431B-4258-92A7-7F75FC4FA0ED}"/>
              </a:ext>
            </a:extLst>
          </p:cNvPr>
          <p:cNvSpPr>
            <a:spLocks noGrp="1"/>
          </p:cNvSpPr>
          <p:nvPr>
            <p:ph type="sldNum" sz="quarter" idx="12"/>
          </p:nvPr>
        </p:nvSpPr>
        <p:spPr/>
        <p:txBody>
          <a:bodyPr/>
          <a:lstStyle/>
          <a:p>
            <a:fld id="{42162D8E-F263-4244-BEC4-5A60EAED69FB}" type="slidenum">
              <a:rPr lang="zh-CN" altLang="en-US" smtClean="0"/>
              <a:t>‹#›</a:t>
            </a:fld>
            <a:endParaRPr lang="zh-CN" altLang="en-US"/>
          </a:p>
        </p:txBody>
      </p:sp>
    </p:spTree>
    <p:extLst>
      <p:ext uri="{BB962C8B-B14F-4D97-AF65-F5344CB8AC3E}">
        <p14:creationId xmlns:p14="http://schemas.microsoft.com/office/powerpoint/2010/main" val="3340062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A27135-E332-4D76-A2EA-AE4C6A5144A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70F754B-021E-4253-AFF9-A16F4AB8EA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FACDB50-5BD6-46C2-9D57-93D98518E195}"/>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C0A98C3-9588-484A-BB8C-D0E2A2398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31EECA7-438F-42AE-88C7-789CABC0481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4AC6B5-751F-4D21-9A4F-AD49D681E5B2}"/>
              </a:ext>
            </a:extLst>
          </p:cNvPr>
          <p:cNvSpPr>
            <a:spLocks noGrp="1"/>
          </p:cNvSpPr>
          <p:nvPr>
            <p:ph type="dt" sz="half" idx="10"/>
          </p:nvPr>
        </p:nvSpPr>
        <p:spPr/>
        <p:txBody>
          <a:bodyPr/>
          <a:lstStyle/>
          <a:p>
            <a:fld id="{CD33C80A-0695-40D9-BDF8-BCD2EC57C20E}" type="datetimeFigureOut">
              <a:rPr lang="zh-CN" altLang="en-US" smtClean="0"/>
              <a:t>2025/2/19</a:t>
            </a:fld>
            <a:endParaRPr lang="zh-CN" altLang="en-US"/>
          </a:p>
        </p:txBody>
      </p:sp>
      <p:sp>
        <p:nvSpPr>
          <p:cNvPr id="8" name="页脚占位符 7">
            <a:extLst>
              <a:ext uri="{FF2B5EF4-FFF2-40B4-BE49-F238E27FC236}">
                <a16:creationId xmlns:a16="http://schemas.microsoft.com/office/drawing/2014/main" id="{8A2CBCD9-CEBE-4BB7-B2AC-166E0928D8C2}"/>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4441C6C-EFAA-4E03-A693-7A450BDA411F}"/>
              </a:ext>
            </a:extLst>
          </p:cNvPr>
          <p:cNvSpPr>
            <a:spLocks noGrp="1"/>
          </p:cNvSpPr>
          <p:nvPr>
            <p:ph type="sldNum" sz="quarter" idx="12"/>
          </p:nvPr>
        </p:nvSpPr>
        <p:spPr/>
        <p:txBody>
          <a:bodyPr/>
          <a:lstStyle/>
          <a:p>
            <a:fld id="{42162D8E-F263-4244-BEC4-5A60EAED69FB}" type="slidenum">
              <a:rPr lang="zh-CN" altLang="en-US" smtClean="0"/>
              <a:t>‹#›</a:t>
            </a:fld>
            <a:endParaRPr lang="zh-CN" altLang="en-US"/>
          </a:p>
        </p:txBody>
      </p:sp>
    </p:spTree>
    <p:extLst>
      <p:ext uri="{BB962C8B-B14F-4D97-AF65-F5344CB8AC3E}">
        <p14:creationId xmlns:p14="http://schemas.microsoft.com/office/powerpoint/2010/main" val="3364234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5499A3-DD46-4AE1-A689-D559142D3E0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FC881CB-08BF-4457-90DF-8A0DB9739246}"/>
              </a:ext>
            </a:extLst>
          </p:cNvPr>
          <p:cNvSpPr>
            <a:spLocks noGrp="1"/>
          </p:cNvSpPr>
          <p:nvPr>
            <p:ph type="dt" sz="half" idx="10"/>
          </p:nvPr>
        </p:nvSpPr>
        <p:spPr/>
        <p:txBody>
          <a:bodyPr/>
          <a:lstStyle/>
          <a:p>
            <a:fld id="{CD33C80A-0695-40D9-BDF8-BCD2EC57C20E}" type="datetimeFigureOut">
              <a:rPr lang="zh-CN" altLang="en-US" smtClean="0"/>
              <a:t>2025/2/19</a:t>
            </a:fld>
            <a:endParaRPr lang="zh-CN" altLang="en-US"/>
          </a:p>
        </p:txBody>
      </p:sp>
      <p:sp>
        <p:nvSpPr>
          <p:cNvPr id="4" name="页脚占位符 3">
            <a:extLst>
              <a:ext uri="{FF2B5EF4-FFF2-40B4-BE49-F238E27FC236}">
                <a16:creationId xmlns:a16="http://schemas.microsoft.com/office/drawing/2014/main" id="{75A5B59E-9FB9-4E9D-B4CD-E61CD913441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700FEC6-67AA-4536-84D4-9547BB0E6647}"/>
              </a:ext>
            </a:extLst>
          </p:cNvPr>
          <p:cNvSpPr>
            <a:spLocks noGrp="1"/>
          </p:cNvSpPr>
          <p:nvPr>
            <p:ph type="sldNum" sz="quarter" idx="12"/>
          </p:nvPr>
        </p:nvSpPr>
        <p:spPr/>
        <p:txBody>
          <a:bodyPr/>
          <a:lstStyle/>
          <a:p>
            <a:fld id="{42162D8E-F263-4244-BEC4-5A60EAED69FB}" type="slidenum">
              <a:rPr lang="zh-CN" altLang="en-US" smtClean="0"/>
              <a:t>‹#›</a:t>
            </a:fld>
            <a:endParaRPr lang="zh-CN" altLang="en-US"/>
          </a:p>
        </p:txBody>
      </p:sp>
    </p:spTree>
    <p:extLst>
      <p:ext uri="{BB962C8B-B14F-4D97-AF65-F5344CB8AC3E}">
        <p14:creationId xmlns:p14="http://schemas.microsoft.com/office/powerpoint/2010/main" val="91944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67C59F6-BE61-4ED4-B29A-65AC1F62A146}"/>
              </a:ext>
            </a:extLst>
          </p:cNvPr>
          <p:cNvSpPr>
            <a:spLocks noGrp="1"/>
          </p:cNvSpPr>
          <p:nvPr>
            <p:ph type="dt" sz="half" idx="10"/>
          </p:nvPr>
        </p:nvSpPr>
        <p:spPr/>
        <p:txBody>
          <a:bodyPr/>
          <a:lstStyle/>
          <a:p>
            <a:fld id="{CD33C80A-0695-40D9-BDF8-BCD2EC57C20E}" type="datetimeFigureOut">
              <a:rPr lang="zh-CN" altLang="en-US" smtClean="0"/>
              <a:t>2025/2/19</a:t>
            </a:fld>
            <a:endParaRPr lang="zh-CN" altLang="en-US"/>
          </a:p>
        </p:txBody>
      </p:sp>
      <p:sp>
        <p:nvSpPr>
          <p:cNvPr id="3" name="页脚占位符 2">
            <a:extLst>
              <a:ext uri="{FF2B5EF4-FFF2-40B4-BE49-F238E27FC236}">
                <a16:creationId xmlns:a16="http://schemas.microsoft.com/office/drawing/2014/main" id="{5CB296B1-DB88-4BE6-B82A-342BAE84B33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98A2C7C-571E-4916-AF35-F7DD072AF3E5}"/>
              </a:ext>
            </a:extLst>
          </p:cNvPr>
          <p:cNvSpPr>
            <a:spLocks noGrp="1"/>
          </p:cNvSpPr>
          <p:nvPr>
            <p:ph type="sldNum" sz="quarter" idx="12"/>
          </p:nvPr>
        </p:nvSpPr>
        <p:spPr/>
        <p:txBody>
          <a:bodyPr/>
          <a:lstStyle/>
          <a:p>
            <a:fld id="{42162D8E-F263-4244-BEC4-5A60EAED69FB}" type="slidenum">
              <a:rPr lang="zh-CN" altLang="en-US" smtClean="0"/>
              <a:t>‹#›</a:t>
            </a:fld>
            <a:endParaRPr lang="zh-CN" altLang="en-US"/>
          </a:p>
        </p:txBody>
      </p:sp>
    </p:spTree>
    <p:extLst>
      <p:ext uri="{BB962C8B-B14F-4D97-AF65-F5344CB8AC3E}">
        <p14:creationId xmlns:p14="http://schemas.microsoft.com/office/powerpoint/2010/main" val="124929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12DD47-C529-45EE-9119-C657886F4C8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2D95385-AA9F-425D-A0A8-ECE6AC700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B709139-7055-434F-A870-2F64A82B21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5D070E-D74B-4C15-AB5C-04C53963424E}"/>
              </a:ext>
            </a:extLst>
          </p:cNvPr>
          <p:cNvSpPr>
            <a:spLocks noGrp="1"/>
          </p:cNvSpPr>
          <p:nvPr>
            <p:ph type="dt" sz="half" idx="10"/>
          </p:nvPr>
        </p:nvSpPr>
        <p:spPr/>
        <p:txBody>
          <a:bodyPr/>
          <a:lstStyle/>
          <a:p>
            <a:fld id="{CD33C80A-0695-40D9-BDF8-BCD2EC57C20E}" type="datetimeFigureOut">
              <a:rPr lang="zh-CN" altLang="en-US" smtClean="0"/>
              <a:t>2025/2/19</a:t>
            </a:fld>
            <a:endParaRPr lang="zh-CN" altLang="en-US"/>
          </a:p>
        </p:txBody>
      </p:sp>
      <p:sp>
        <p:nvSpPr>
          <p:cNvPr id="6" name="页脚占位符 5">
            <a:extLst>
              <a:ext uri="{FF2B5EF4-FFF2-40B4-BE49-F238E27FC236}">
                <a16:creationId xmlns:a16="http://schemas.microsoft.com/office/drawing/2014/main" id="{CBE5145B-ED7A-4916-BDEE-4138D792F46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3398BB-4DB8-4BAF-BEFC-C56E2ECF2FF7}"/>
              </a:ext>
            </a:extLst>
          </p:cNvPr>
          <p:cNvSpPr>
            <a:spLocks noGrp="1"/>
          </p:cNvSpPr>
          <p:nvPr>
            <p:ph type="sldNum" sz="quarter" idx="12"/>
          </p:nvPr>
        </p:nvSpPr>
        <p:spPr/>
        <p:txBody>
          <a:bodyPr/>
          <a:lstStyle/>
          <a:p>
            <a:fld id="{42162D8E-F263-4244-BEC4-5A60EAED69FB}" type="slidenum">
              <a:rPr lang="zh-CN" altLang="en-US" smtClean="0"/>
              <a:t>‹#›</a:t>
            </a:fld>
            <a:endParaRPr lang="zh-CN" altLang="en-US"/>
          </a:p>
        </p:txBody>
      </p:sp>
    </p:spTree>
    <p:extLst>
      <p:ext uri="{BB962C8B-B14F-4D97-AF65-F5344CB8AC3E}">
        <p14:creationId xmlns:p14="http://schemas.microsoft.com/office/powerpoint/2010/main" val="1906889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5B9047-146A-4222-9E0A-4D6D4DC825C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1B7ADE0-2F00-4963-801B-CA53A58E02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C1F2062-3464-4293-AB9A-454F51EA18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27D40DB-B829-47DD-9623-20D02E1B519D}"/>
              </a:ext>
            </a:extLst>
          </p:cNvPr>
          <p:cNvSpPr>
            <a:spLocks noGrp="1"/>
          </p:cNvSpPr>
          <p:nvPr>
            <p:ph type="dt" sz="half" idx="10"/>
          </p:nvPr>
        </p:nvSpPr>
        <p:spPr/>
        <p:txBody>
          <a:bodyPr/>
          <a:lstStyle/>
          <a:p>
            <a:fld id="{CD33C80A-0695-40D9-BDF8-BCD2EC57C20E}" type="datetimeFigureOut">
              <a:rPr lang="zh-CN" altLang="en-US" smtClean="0"/>
              <a:t>2025/2/19</a:t>
            </a:fld>
            <a:endParaRPr lang="zh-CN" altLang="en-US"/>
          </a:p>
        </p:txBody>
      </p:sp>
      <p:sp>
        <p:nvSpPr>
          <p:cNvPr id="6" name="页脚占位符 5">
            <a:extLst>
              <a:ext uri="{FF2B5EF4-FFF2-40B4-BE49-F238E27FC236}">
                <a16:creationId xmlns:a16="http://schemas.microsoft.com/office/drawing/2014/main" id="{B672B220-488E-4291-885C-0D3478344B7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44EB2B1-8275-43B4-B5F3-BE131B14DD54}"/>
              </a:ext>
            </a:extLst>
          </p:cNvPr>
          <p:cNvSpPr>
            <a:spLocks noGrp="1"/>
          </p:cNvSpPr>
          <p:nvPr>
            <p:ph type="sldNum" sz="quarter" idx="12"/>
          </p:nvPr>
        </p:nvSpPr>
        <p:spPr/>
        <p:txBody>
          <a:bodyPr/>
          <a:lstStyle/>
          <a:p>
            <a:fld id="{42162D8E-F263-4244-BEC4-5A60EAED69FB}" type="slidenum">
              <a:rPr lang="zh-CN" altLang="en-US" smtClean="0"/>
              <a:t>‹#›</a:t>
            </a:fld>
            <a:endParaRPr lang="zh-CN" altLang="en-US"/>
          </a:p>
        </p:txBody>
      </p:sp>
    </p:spTree>
    <p:extLst>
      <p:ext uri="{BB962C8B-B14F-4D97-AF65-F5344CB8AC3E}">
        <p14:creationId xmlns:p14="http://schemas.microsoft.com/office/powerpoint/2010/main" val="413308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E9F7A5-892A-4136-A13F-2C0759D0EA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1F3929F-BF76-4B95-8348-4DB55A12FB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228195-1F7E-4A22-9A3A-97EE6A3034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3C80A-0695-40D9-BDF8-BCD2EC57C20E}" type="datetimeFigureOut">
              <a:rPr lang="zh-CN" altLang="en-US" smtClean="0"/>
              <a:t>2025/2/19</a:t>
            </a:fld>
            <a:endParaRPr lang="zh-CN" altLang="en-US"/>
          </a:p>
        </p:txBody>
      </p:sp>
      <p:sp>
        <p:nvSpPr>
          <p:cNvPr id="5" name="页脚占位符 4">
            <a:extLst>
              <a:ext uri="{FF2B5EF4-FFF2-40B4-BE49-F238E27FC236}">
                <a16:creationId xmlns:a16="http://schemas.microsoft.com/office/drawing/2014/main" id="{7C09D2DE-4A4A-483B-BB37-99777DB994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F17C028-4211-4224-8BEE-3955D09AD2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62D8E-F263-4244-BEC4-5A60EAED69FB}" type="slidenum">
              <a:rPr lang="zh-CN" altLang="en-US" smtClean="0"/>
              <a:t>‹#›</a:t>
            </a:fld>
            <a:endParaRPr lang="zh-CN" altLang="en-US"/>
          </a:p>
        </p:txBody>
      </p:sp>
    </p:spTree>
    <p:extLst>
      <p:ext uri="{BB962C8B-B14F-4D97-AF65-F5344CB8AC3E}">
        <p14:creationId xmlns:p14="http://schemas.microsoft.com/office/powerpoint/2010/main" val="4108730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3">
            <a:lum bright="100000"/>
          </a:blip>
          <a:stretch>
            <a:fillRect/>
          </a:stretch>
        </p:blipFill>
        <p:spPr>
          <a:xfrm>
            <a:off x="9742506" y="333552"/>
            <a:ext cx="2117688" cy="570755"/>
          </a:xfrm>
          <a:prstGeom prst="rect">
            <a:avLst/>
          </a:prstGeom>
        </p:spPr>
      </p:pic>
      <p:sp>
        <p:nvSpPr>
          <p:cNvPr id="7" name="文本框 6">
            <a:extLst>
              <a:ext uri="{FF2B5EF4-FFF2-40B4-BE49-F238E27FC236}">
                <a16:creationId xmlns:a16="http://schemas.microsoft.com/office/drawing/2014/main" id="{8FA4F42C-4CA7-4105-B361-BC763BF7A73D}"/>
              </a:ext>
            </a:extLst>
          </p:cNvPr>
          <p:cNvSpPr txBox="1"/>
          <p:nvPr/>
        </p:nvSpPr>
        <p:spPr>
          <a:xfrm>
            <a:off x="0" y="333552"/>
            <a:ext cx="9658350" cy="461665"/>
          </a:xfrm>
          <a:prstGeom prst="rect">
            <a:avLst/>
          </a:prstGeom>
          <a:noFill/>
        </p:spPr>
        <p:txBody>
          <a:bodyPr wrap="square">
            <a:spAutoFit/>
          </a:bodyPr>
          <a:lstStyle/>
          <a:p>
            <a:pPr algn="ctr"/>
            <a:r>
              <a:rPr lang="en-US" altLang="zh-CN" sz="2400" b="0" i="0" u="none" strike="noStrike" dirty="0">
                <a:solidFill>
                  <a:schemeClr val="bg1"/>
                </a:solidFill>
                <a:latin typeface="Times New Roman" panose="02020603050405020304" pitchFamily="18" charset="0"/>
                <a:ea typeface="微软雅黑" panose="020B0503020204020204" pitchFamily="34" charset="-122"/>
              </a:rPr>
              <a:t>HiCoCS: High Concurrency Cross-Sharding on Permissioned Blockchains</a:t>
            </a:r>
            <a:endParaRPr lang="zh-CN" altLang="en-US" sz="2400" dirty="0">
              <a:solidFill>
                <a:schemeClr val="bg1"/>
              </a:solidFill>
              <a:latin typeface="Times New Roman" panose="02020603050405020304" pitchFamily="18" charset="0"/>
              <a:ea typeface="微软雅黑" panose="020B0503020204020204" pitchFamily="34" charset="-122"/>
            </a:endParaRPr>
          </a:p>
        </p:txBody>
      </p:sp>
      <p:grpSp>
        <p:nvGrpSpPr>
          <p:cNvPr id="6" name="组合 5">
            <a:extLst>
              <a:ext uri="{FF2B5EF4-FFF2-40B4-BE49-F238E27FC236}">
                <a16:creationId xmlns:a16="http://schemas.microsoft.com/office/drawing/2014/main" id="{C83F33A5-4325-48FB-B3CA-CDD5400816C8}"/>
              </a:ext>
            </a:extLst>
          </p:cNvPr>
          <p:cNvGrpSpPr/>
          <p:nvPr/>
        </p:nvGrpSpPr>
        <p:grpSpPr>
          <a:xfrm>
            <a:off x="76200" y="1263912"/>
            <a:ext cx="5943600" cy="1220645"/>
            <a:chOff x="76200" y="1341580"/>
            <a:chExt cx="5943600" cy="1220645"/>
          </a:xfrm>
        </p:grpSpPr>
        <p:sp>
          <p:nvSpPr>
            <p:cNvPr id="5" name="矩形 4">
              <a:extLst>
                <a:ext uri="{FF2B5EF4-FFF2-40B4-BE49-F238E27FC236}">
                  <a16:creationId xmlns:a16="http://schemas.microsoft.com/office/drawing/2014/main" id="{2782EB71-D823-434F-8034-3DA9BC4F7FED}"/>
                </a:ext>
              </a:extLst>
            </p:cNvPr>
            <p:cNvSpPr/>
            <p:nvPr/>
          </p:nvSpPr>
          <p:spPr>
            <a:xfrm>
              <a:off x="76200" y="1341580"/>
              <a:ext cx="5943600" cy="1220645"/>
            </a:xfrm>
            <a:prstGeom prst="rect">
              <a:avLst/>
            </a:prstGeom>
            <a:solidFill>
              <a:schemeClr val="accent5">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Times New Roman" panose="02020603050405020304" pitchFamily="18" charset="0"/>
              </a:endParaRPr>
            </a:p>
          </p:txBody>
        </p:sp>
        <p:sp>
          <p:nvSpPr>
            <p:cNvPr id="10" name="文本框 9">
              <a:extLst>
                <a:ext uri="{FF2B5EF4-FFF2-40B4-BE49-F238E27FC236}">
                  <a16:creationId xmlns:a16="http://schemas.microsoft.com/office/drawing/2014/main" id="{51882AA5-9E3C-48FC-BA1E-546D01D7AFEF}"/>
                </a:ext>
              </a:extLst>
            </p:cNvPr>
            <p:cNvSpPr txBox="1"/>
            <p:nvPr/>
          </p:nvSpPr>
          <p:spPr>
            <a:xfrm>
              <a:off x="133350" y="1404003"/>
              <a:ext cx="695324" cy="369332"/>
            </a:xfrm>
            <a:prstGeom prst="rect">
              <a:avLst/>
            </a:prstGeom>
            <a:noFill/>
          </p:spPr>
          <p:txBody>
            <a:bodyPr wrap="square">
              <a:spAutoFit/>
            </a:bodyPr>
            <a:lstStyle/>
            <a:p>
              <a:pPr algn="ctr"/>
              <a:r>
                <a:rPr lang="zh-CN" altLang="en-US" b="1" dirty="0">
                  <a:latin typeface="Times New Roman" panose="02020603050405020304" pitchFamily="18" charset="0"/>
                  <a:ea typeface="微软雅黑" panose="020B0503020204020204" pitchFamily="34" charset="-122"/>
                </a:rPr>
                <a:t>问题：</a:t>
              </a:r>
              <a:endParaRPr lang="zh-CN" altLang="en-US" dirty="0">
                <a:latin typeface="Times New Roman" panose="02020603050405020304" pitchFamily="18" charset="0"/>
                <a:ea typeface="微软雅黑" panose="020B0503020204020204" pitchFamily="34" charset="-122"/>
              </a:endParaRPr>
            </a:p>
          </p:txBody>
        </p:sp>
        <p:sp>
          <p:nvSpPr>
            <p:cNvPr id="14" name="文本框 13">
              <a:extLst>
                <a:ext uri="{FF2B5EF4-FFF2-40B4-BE49-F238E27FC236}">
                  <a16:creationId xmlns:a16="http://schemas.microsoft.com/office/drawing/2014/main" id="{55882C21-A7C8-4B5C-B9CE-2C76E8780F61}"/>
                </a:ext>
              </a:extLst>
            </p:cNvPr>
            <p:cNvSpPr txBox="1"/>
            <p:nvPr/>
          </p:nvSpPr>
          <p:spPr>
            <a:xfrm>
              <a:off x="707231" y="1404003"/>
              <a:ext cx="5312569" cy="1102866"/>
            </a:xfrm>
            <a:prstGeom prst="rect">
              <a:avLst/>
            </a:prstGeom>
            <a:noFill/>
          </p:spPr>
          <p:txBody>
            <a:bodyPr wrap="square">
              <a:spAutoFit/>
            </a:bodyPr>
            <a:lstStyle/>
            <a:p>
              <a:pPr algn="just">
                <a:lnSpc>
                  <a:spcPts val="2000"/>
                </a:lnSpc>
              </a:pPr>
              <a:r>
                <a:rPr lang="zh-CN" altLang="en-US" sz="1600" dirty="0">
                  <a:latin typeface="Times New Roman" panose="02020603050405020304" pitchFamily="18" charset="0"/>
                  <a:ea typeface="微软雅黑" panose="020B0503020204020204" pitchFamily="34" charset="-122"/>
                </a:rPr>
                <a:t>在</a:t>
              </a:r>
              <a:r>
                <a:rPr lang="zh-CN" altLang="en-US" sz="1600" dirty="0">
                  <a:solidFill>
                    <a:srgbClr val="FF0000"/>
                  </a:solidFill>
                  <a:latin typeface="Times New Roman" panose="02020603050405020304" pitchFamily="18" charset="0"/>
                  <a:ea typeface="微软雅黑" panose="020B0503020204020204" pitchFamily="34" charset="-122"/>
                </a:rPr>
                <a:t>高并发</a:t>
              </a:r>
              <a:r>
                <a:rPr lang="zh-CN" altLang="en-US" sz="1600" dirty="0">
                  <a:latin typeface="Times New Roman" panose="02020603050405020304" pitchFamily="18" charset="0"/>
                  <a:ea typeface="微软雅黑" panose="020B0503020204020204" pitchFamily="34" charset="-122"/>
                </a:rPr>
                <a:t>跨分片交易（</a:t>
              </a:r>
              <a:r>
                <a:rPr lang="en-US" altLang="zh-CN" sz="1600" dirty="0">
                  <a:latin typeface="Times New Roman" panose="02020603050405020304" pitchFamily="18" charset="0"/>
                  <a:ea typeface="微软雅黑" panose="020B0503020204020204" pitchFamily="34" charset="-122"/>
                </a:rPr>
                <a:t>CSTx</a:t>
              </a:r>
              <a:r>
                <a:rPr lang="zh-CN" altLang="en-US" sz="1600" dirty="0">
                  <a:latin typeface="Times New Roman" panose="02020603050405020304" pitchFamily="18" charset="0"/>
                  <a:ea typeface="微软雅黑" panose="020B0503020204020204" pitchFamily="34" charset="-122"/>
                </a:rPr>
                <a:t>）场景中，同一账户可能被</a:t>
              </a:r>
              <a:r>
                <a:rPr lang="zh-CN" altLang="en-US" sz="1600" dirty="0">
                  <a:solidFill>
                    <a:srgbClr val="FF0000"/>
                  </a:solidFill>
                  <a:latin typeface="Times New Roman" panose="02020603050405020304" pitchFamily="18" charset="0"/>
                  <a:ea typeface="微软雅黑" panose="020B0503020204020204" pitchFamily="34" charset="-122"/>
                </a:rPr>
                <a:t>多分片同时操作</a:t>
              </a:r>
              <a:r>
                <a:rPr lang="zh-CN" altLang="en-US" sz="1600" dirty="0">
                  <a:latin typeface="Times New Roman" panose="02020603050405020304" pitchFamily="18" charset="0"/>
                  <a:ea typeface="微软雅黑" panose="020B0503020204020204" pitchFamily="34" charset="-122"/>
                </a:rPr>
                <a:t>，导致</a:t>
              </a:r>
              <a:r>
                <a:rPr lang="zh-CN" altLang="en-US" sz="1600" dirty="0">
                  <a:solidFill>
                    <a:srgbClr val="FF0000"/>
                  </a:solidFill>
                  <a:latin typeface="Times New Roman" panose="02020603050405020304" pitchFamily="18" charset="0"/>
                  <a:ea typeface="微软雅黑" panose="020B0503020204020204" pitchFamily="34" charset="-122"/>
                </a:rPr>
                <a:t>交易冲突</a:t>
              </a:r>
              <a:r>
                <a:rPr lang="zh-CN" altLang="en-US" sz="1600" dirty="0">
                  <a:latin typeface="Times New Roman" panose="02020603050405020304" pitchFamily="18" charset="0"/>
                  <a:ea typeface="微软雅黑" panose="020B0503020204020204" pitchFamily="34" charset="-122"/>
                </a:rPr>
                <a:t>频发。现有</a:t>
              </a:r>
              <a:r>
                <a:rPr lang="zh-CN" altLang="en-US" sz="1600" dirty="0">
                  <a:solidFill>
                    <a:srgbClr val="FF0000"/>
                  </a:solidFill>
                  <a:latin typeface="Times New Roman" panose="02020603050405020304" pitchFamily="18" charset="0"/>
                  <a:ea typeface="微软雅黑" panose="020B0503020204020204" pitchFamily="34" charset="-122"/>
                </a:rPr>
                <a:t>并发控制</a:t>
              </a:r>
              <a:r>
                <a:rPr lang="zh-CN" altLang="en-US" sz="1600" dirty="0">
                  <a:latin typeface="Times New Roman" panose="02020603050405020304" pitchFamily="18" charset="0"/>
                  <a:ea typeface="微软雅黑" panose="020B0503020204020204" pitchFamily="34" charset="-122"/>
                </a:rPr>
                <a:t>机制在高并发环境下往往导致 </a:t>
              </a:r>
              <a:r>
                <a:rPr lang="en-US" altLang="zh-CN" sz="1600" dirty="0">
                  <a:latin typeface="Times New Roman" panose="02020603050405020304" pitchFamily="18" charset="0"/>
                  <a:ea typeface="微软雅黑" panose="020B0503020204020204" pitchFamily="34" charset="-122"/>
                </a:rPr>
                <a:t>CSTx </a:t>
              </a:r>
              <a:r>
                <a:rPr lang="zh-CN" altLang="en-US" sz="1600" dirty="0">
                  <a:solidFill>
                    <a:srgbClr val="FF0000"/>
                  </a:solidFill>
                  <a:latin typeface="Times New Roman" panose="02020603050405020304" pitchFamily="18" charset="0"/>
                  <a:ea typeface="微软雅黑" panose="020B0503020204020204" pitchFamily="34" charset="-122"/>
                </a:rPr>
                <a:t>反复中止并重试</a:t>
              </a:r>
              <a:r>
                <a:rPr lang="zh-CN" altLang="en-US" sz="1600" dirty="0">
                  <a:latin typeface="Times New Roman" panose="02020603050405020304" pitchFamily="18" charset="0"/>
                  <a:ea typeface="微软雅黑" panose="020B0503020204020204" pitchFamily="34" charset="-122"/>
                </a:rPr>
                <a:t>，从而形成显著的</a:t>
              </a:r>
              <a:r>
                <a:rPr lang="zh-CN" altLang="en-US" sz="1600" dirty="0">
                  <a:solidFill>
                    <a:srgbClr val="FF0000"/>
                  </a:solidFill>
                  <a:latin typeface="Times New Roman" panose="02020603050405020304" pitchFamily="18" charset="0"/>
                  <a:ea typeface="微软雅黑" panose="020B0503020204020204" pitchFamily="34" charset="-122"/>
                </a:rPr>
                <a:t>性能瓶颈</a:t>
              </a:r>
              <a:r>
                <a:rPr lang="zh-CN" altLang="en-US" sz="1600" dirty="0">
                  <a:latin typeface="Times New Roman" panose="02020603050405020304" pitchFamily="18" charset="0"/>
                  <a:ea typeface="微软雅黑" panose="020B0503020204020204" pitchFamily="34" charset="-122"/>
                </a:rPr>
                <a:t>。此外，跨分片中间人可能</a:t>
              </a:r>
              <a:r>
                <a:rPr lang="zh-CN" altLang="en-US" sz="1600" dirty="0">
                  <a:solidFill>
                    <a:srgbClr val="FF0000"/>
                  </a:solidFill>
                  <a:latin typeface="Times New Roman" panose="02020603050405020304" pitchFamily="18" charset="0"/>
                  <a:ea typeface="微软雅黑" panose="020B0503020204020204" pitchFamily="34" charset="-122"/>
                </a:rPr>
                <a:t>窃取隐私</a:t>
              </a:r>
            </a:p>
          </p:txBody>
        </p:sp>
      </p:grpSp>
      <p:grpSp>
        <p:nvGrpSpPr>
          <p:cNvPr id="11" name="组合 10">
            <a:extLst>
              <a:ext uri="{FF2B5EF4-FFF2-40B4-BE49-F238E27FC236}">
                <a16:creationId xmlns:a16="http://schemas.microsoft.com/office/drawing/2014/main" id="{D47CCFD0-06FC-495C-95BE-A17AD750EB52}"/>
              </a:ext>
            </a:extLst>
          </p:cNvPr>
          <p:cNvGrpSpPr/>
          <p:nvPr/>
        </p:nvGrpSpPr>
        <p:grpSpPr>
          <a:xfrm>
            <a:off x="6172202" y="1263912"/>
            <a:ext cx="5953123" cy="1220645"/>
            <a:chOff x="6172202" y="1341580"/>
            <a:chExt cx="5953123" cy="1220645"/>
          </a:xfrm>
        </p:grpSpPr>
        <p:sp>
          <p:nvSpPr>
            <p:cNvPr id="17" name="矩形 16">
              <a:extLst>
                <a:ext uri="{FF2B5EF4-FFF2-40B4-BE49-F238E27FC236}">
                  <a16:creationId xmlns:a16="http://schemas.microsoft.com/office/drawing/2014/main" id="{E7DE0451-E34F-4C4C-B110-6FD247A88FF6}"/>
                </a:ext>
              </a:extLst>
            </p:cNvPr>
            <p:cNvSpPr/>
            <p:nvPr/>
          </p:nvSpPr>
          <p:spPr>
            <a:xfrm>
              <a:off x="6172202" y="1341580"/>
              <a:ext cx="5943600" cy="1220645"/>
            </a:xfrm>
            <a:prstGeom prst="rect">
              <a:avLst/>
            </a:prstGeom>
            <a:solidFill>
              <a:schemeClr val="accent2">
                <a:lumMod val="20000"/>
                <a:lumOff val="80000"/>
              </a:schemeClr>
            </a:solidFill>
            <a:ln>
              <a:no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latin typeface="Times New Roman" panose="02020603050405020304" pitchFamily="18" charset="0"/>
              </a:endParaRPr>
            </a:p>
          </p:txBody>
        </p:sp>
        <p:sp>
          <p:nvSpPr>
            <p:cNvPr id="15" name="文本框 14">
              <a:extLst>
                <a:ext uri="{FF2B5EF4-FFF2-40B4-BE49-F238E27FC236}">
                  <a16:creationId xmlns:a16="http://schemas.microsoft.com/office/drawing/2014/main" id="{955EF3A3-96DF-4F56-9C99-8B7D370A2345}"/>
                </a:ext>
              </a:extLst>
            </p:cNvPr>
            <p:cNvSpPr txBox="1"/>
            <p:nvPr/>
          </p:nvSpPr>
          <p:spPr>
            <a:xfrm>
              <a:off x="6259115" y="1398306"/>
              <a:ext cx="669131" cy="369332"/>
            </a:xfrm>
            <a:prstGeom prst="rect">
              <a:avLst/>
            </a:prstGeom>
            <a:noFill/>
          </p:spPr>
          <p:txBody>
            <a:bodyPr wrap="square">
              <a:spAutoFit/>
            </a:bodyPr>
            <a:lstStyle/>
            <a:p>
              <a:pPr algn="ctr"/>
              <a:r>
                <a:rPr lang="zh-CN" altLang="en-US" b="1" dirty="0">
                  <a:latin typeface="Times New Roman" panose="02020603050405020304" pitchFamily="18" charset="0"/>
                  <a:ea typeface="微软雅黑" panose="020B0503020204020204" pitchFamily="34" charset="-122"/>
                </a:rPr>
                <a:t>难点：</a:t>
              </a:r>
              <a:endParaRPr lang="zh-CN" altLang="en-US" dirty="0">
                <a:latin typeface="Times New Roman" panose="02020603050405020304" pitchFamily="18" charset="0"/>
                <a:ea typeface="微软雅黑" panose="020B0503020204020204" pitchFamily="34" charset="-122"/>
              </a:endParaRPr>
            </a:p>
          </p:txBody>
        </p:sp>
        <p:sp>
          <p:nvSpPr>
            <p:cNvPr id="18" name="文本框 17">
              <a:extLst>
                <a:ext uri="{FF2B5EF4-FFF2-40B4-BE49-F238E27FC236}">
                  <a16:creationId xmlns:a16="http://schemas.microsoft.com/office/drawing/2014/main" id="{018D2DDC-023F-4286-BFE2-2C17B0389687}"/>
                </a:ext>
              </a:extLst>
            </p:cNvPr>
            <p:cNvSpPr txBox="1"/>
            <p:nvPr/>
          </p:nvSpPr>
          <p:spPr>
            <a:xfrm>
              <a:off x="6812756" y="1413695"/>
              <a:ext cx="5312569" cy="1102866"/>
            </a:xfrm>
            <a:prstGeom prst="rect">
              <a:avLst/>
            </a:prstGeom>
            <a:noFill/>
          </p:spPr>
          <p:txBody>
            <a:bodyPr wrap="square">
              <a:spAutoFit/>
            </a:bodyPr>
            <a:lstStyle/>
            <a:p>
              <a:pPr marL="342900" indent="-342900" algn="just">
                <a:lnSpc>
                  <a:spcPts val="2000"/>
                </a:lnSpc>
                <a:buFont typeface="Wingdings" panose="05000000000000000000" pitchFamily="2" charset="2"/>
                <a:buChar char="Ø"/>
              </a:pPr>
              <a:r>
                <a:rPr lang="zh-CN" altLang="en-US" sz="1600" dirty="0">
                  <a:solidFill>
                    <a:srgbClr val="FF0000"/>
                  </a:solidFill>
                  <a:latin typeface="Times New Roman" panose="02020603050405020304" pitchFamily="18" charset="0"/>
                  <a:ea typeface="微软雅黑" panose="020B0503020204020204" pitchFamily="34" charset="-122"/>
                </a:rPr>
                <a:t>高并发 </a:t>
              </a:r>
              <a:r>
                <a:rPr lang="en-US" altLang="zh-CN" sz="1600" dirty="0">
                  <a:solidFill>
                    <a:srgbClr val="FF0000"/>
                  </a:solidFill>
                  <a:latin typeface="Times New Roman" panose="02020603050405020304" pitchFamily="18" charset="0"/>
                  <a:ea typeface="微软雅黑" panose="020B0503020204020204" pitchFamily="34" charset="-122"/>
                </a:rPr>
                <a:t>CSTx </a:t>
              </a:r>
              <a:r>
                <a:rPr lang="zh-CN" altLang="en-US" sz="1600" dirty="0">
                  <a:solidFill>
                    <a:srgbClr val="FF0000"/>
                  </a:solidFill>
                  <a:latin typeface="Times New Roman" panose="02020603050405020304" pitchFamily="18" charset="0"/>
                  <a:ea typeface="微软雅黑" panose="020B0503020204020204" pitchFamily="34" charset="-122"/>
                </a:rPr>
                <a:t>与 </a:t>
              </a:r>
              <a:r>
                <a:rPr lang="en-US" altLang="zh-CN" sz="1600" dirty="0">
                  <a:solidFill>
                    <a:srgbClr val="FF0000"/>
                  </a:solidFill>
                  <a:latin typeface="Times New Roman" panose="02020603050405020304" pitchFamily="18" charset="0"/>
                  <a:ea typeface="微软雅黑" panose="020B0503020204020204" pitchFamily="34" charset="-122"/>
                </a:rPr>
                <a:t>MVCC </a:t>
              </a:r>
              <a:r>
                <a:rPr lang="zh-CN" altLang="en-US" sz="1600" dirty="0">
                  <a:solidFill>
                    <a:srgbClr val="FF0000"/>
                  </a:solidFill>
                  <a:latin typeface="Times New Roman" panose="02020603050405020304" pitchFamily="18" charset="0"/>
                  <a:ea typeface="微软雅黑" panose="020B0503020204020204" pitchFamily="34" charset="-122"/>
                </a:rPr>
                <a:t>冲突的平衡。</a:t>
              </a:r>
              <a:r>
                <a:rPr lang="zh-CN" altLang="en-US" sz="1600" dirty="0">
                  <a:latin typeface="Times New Roman" panose="02020603050405020304" pitchFamily="18" charset="0"/>
                  <a:ea typeface="微软雅黑" panose="020B0503020204020204" pitchFamily="34" charset="-122"/>
                </a:rPr>
                <a:t>增加中间人能缓解，但要解决其带来的系统复杂性和资源消耗问题</a:t>
              </a:r>
              <a:endParaRPr lang="en-US" altLang="zh-CN" sz="1600" dirty="0">
                <a:latin typeface="Times New Roman" panose="02020603050405020304" pitchFamily="18" charset="0"/>
                <a:ea typeface="微软雅黑" panose="020B0503020204020204" pitchFamily="34" charset="-122"/>
              </a:endParaRPr>
            </a:p>
            <a:p>
              <a:pPr marL="342900" indent="-342900" algn="just">
                <a:lnSpc>
                  <a:spcPts val="2000"/>
                </a:lnSpc>
                <a:buFont typeface="Wingdings" panose="05000000000000000000" pitchFamily="2" charset="2"/>
                <a:buChar char="Ø"/>
              </a:pPr>
              <a:r>
                <a:rPr lang="zh-CN" altLang="en-US" sz="1600" dirty="0">
                  <a:solidFill>
                    <a:srgbClr val="FF0000"/>
                  </a:solidFill>
                  <a:latin typeface="Times New Roman" panose="02020603050405020304" pitchFamily="18" charset="0"/>
                  <a:ea typeface="微软雅黑" panose="020B0503020204020204" pitchFamily="34" charset="-122"/>
                </a:rPr>
                <a:t>并发效率与隐私保护的权衡。</a:t>
              </a:r>
              <a:r>
                <a:rPr lang="zh-CN" altLang="en-US" sz="1600" dirty="0">
                  <a:latin typeface="Times New Roman" panose="02020603050405020304" pitchFamily="18" charset="0"/>
                  <a:ea typeface="微软雅黑" panose="020B0503020204020204" pitchFamily="34" charset="-122"/>
                </a:rPr>
                <a:t>确保高并发交易的同时，设计隐私保护机制防止中间人泄露交易数据</a:t>
              </a:r>
              <a:endParaRPr lang="en-US" altLang="zh-CN" sz="1600" dirty="0">
                <a:latin typeface="Times New Roman" panose="02020603050405020304" pitchFamily="18" charset="0"/>
                <a:ea typeface="微软雅黑" panose="020B0503020204020204" pitchFamily="34" charset="-122"/>
              </a:endParaRPr>
            </a:p>
          </p:txBody>
        </p:sp>
      </p:grpSp>
      <p:grpSp>
        <p:nvGrpSpPr>
          <p:cNvPr id="36" name="组合 35">
            <a:extLst>
              <a:ext uri="{FF2B5EF4-FFF2-40B4-BE49-F238E27FC236}">
                <a16:creationId xmlns:a16="http://schemas.microsoft.com/office/drawing/2014/main" id="{AAF77885-56DF-413F-A553-46C436FAE311}"/>
              </a:ext>
            </a:extLst>
          </p:cNvPr>
          <p:cNvGrpSpPr/>
          <p:nvPr/>
        </p:nvGrpSpPr>
        <p:grpSpPr>
          <a:xfrm>
            <a:off x="90488" y="2581011"/>
            <a:ext cx="5929312" cy="4251881"/>
            <a:chOff x="90488" y="2581011"/>
            <a:chExt cx="5929312" cy="4251881"/>
          </a:xfrm>
        </p:grpSpPr>
        <p:pic>
          <p:nvPicPr>
            <p:cNvPr id="8" name="图片 7">
              <a:extLst>
                <a:ext uri="{FF2B5EF4-FFF2-40B4-BE49-F238E27FC236}">
                  <a16:creationId xmlns:a16="http://schemas.microsoft.com/office/drawing/2014/main" id="{B04B8404-4330-4DE3-8906-23829E73EEFB}"/>
                </a:ext>
              </a:extLst>
            </p:cNvPr>
            <p:cNvPicPr>
              <a:picLocks noChangeAspect="1"/>
            </p:cNvPicPr>
            <p:nvPr/>
          </p:nvPicPr>
          <p:blipFill>
            <a:blip r:embed="rId4"/>
            <a:stretch>
              <a:fillRect/>
            </a:stretch>
          </p:blipFill>
          <p:spPr>
            <a:xfrm>
              <a:off x="331160" y="4514402"/>
              <a:ext cx="5507665" cy="2318490"/>
            </a:xfrm>
            <a:prstGeom prst="rect">
              <a:avLst/>
            </a:prstGeom>
          </p:spPr>
        </p:pic>
        <p:grpSp>
          <p:nvGrpSpPr>
            <p:cNvPr id="22" name="组合 21">
              <a:extLst>
                <a:ext uri="{FF2B5EF4-FFF2-40B4-BE49-F238E27FC236}">
                  <a16:creationId xmlns:a16="http://schemas.microsoft.com/office/drawing/2014/main" id="{200D367F-317A-4045-9017-5D0B3243A533}"/>
                </a:ext>
              </a:extLst>
            </p:cNvPr>
            <p:cNvGrpSpPr/>
            <p:nvPr/>
          </p:nvGrpSpPr>
          <p:grpSpPr>
            <a:xfrm>
              <a:off x="126206" y="2657211"/>
              <a:ext cx="5893594" cy="1763303"/>
              <a:chOff x="126206" y="2619111"/>
              <a:chExt cx="5893594" cy="1763303"/>
            </a:xfrm>
          </p:grpSpPr>
          <p:sp>
            <p:nvSpPr>
              <p:cNvPr id="16" name="文本框 15">
                <a:extLst>
                  <a:ext uri="{FF2B5EF4-FFF2-40B4-BE49-F238E27FC236}">
                    <a16:creationId xmlns:a16="http://schemas.microsoft.com/office/drawing/2014/main" id="{B608D9B9-904D-4D15-A161-13327D23AA44}"/>
                  </a:ext>
                </a:extLst>
              </p:cNvPr>
              <p:cNvSpPr txBox="1"/>
              <p:nvPr/>
            </p:nvSpPr>
            <p:spPr>
              <a:xfrm>
                <a:off x="126206" y="2619111"/>
                <a:ext cx="666750" cy="369332"/>
              </a:xfrm>
              <a:prstGeom prst="rect">
                <a:avLst/>
              </a:prstGeom>
              <a:noFill/>
            </p:spPr>
            <p:txBody>
              <a:bodyPr wrap="square">
                <a:spAutoFit/>
              </a:bodyPr>
              <a:lstStyle/>
              <a:p>
                <a:pPr algn="ctr"/>
                <a:r>
                  <a:rPr lang="zh-CN" altLang="en-US" b="1" dirty="0">
                    <a:latin typeface="Times New Roman" panose="02020603050405020304" pitchFamily="18" charset="0"/>
                    <a:ea typeface="微软雅黑" panose="020B0503020204020204" pitchFamily="34" charset="-122"/>
                  </a:rPr>
                  <a:t>方案</a:t>
                </a:r>
                <a:endParaRPr lang="zh-CN" altLang="en-US" dirty="0">
                  <a:latin typeface="Times New Roman" panose="02020603050405020304" pitchFamily="18" charset="0"/>
                  <a:ea typeface="微软雅黑" panose="020B0503020204020204" pitchFamily="34" charset="-122"/>
                </a:endParaRPr>
              </a:p>
            </p:txBody>
          </p:sp>
          <p:sp>
            <p:nvSpPr>
              <p:cNvPr id="21" name="文本框 20">
                <a:extLst>
                  <a:ext uri="{FF2B5EF4-FFF2-40B4-BE49-F238E27FC236}">
                    <a16:creationId xmlns:a16="http://schemas.microsoft.com/office/drawing/2014/main" id="{F9E703F6-AD06-4FDE-8DEC-B4265C4E1FCC}"/>
                  </a:ext>
                </a:extLst>
              </p:cNvPr>
              <p:cNvSpPr txBox="1"/>
              <p:nvPr/>
            </p:nvSpPr>
            <p:spPr>
              <a:xfrm>
                <a:off x="707231" y="2619111"/>
                <a:ext cx="5312569" cy="1763303"/>
              </a:xfrm>
              <a:prstGeom prst="rect">
                <a:avLst/>
              </a:prstGeom>
              <a:noFill/>
            </p:spPr>
            <p:txBody>
              <a:bodyPr wrap="square">
                <a:spAutoFit/>
              </a:bodyPr>
              <a:lstStyle/>
              <a:p>
                <a:pPr marL="342900" indent="-342900" algn="just">
                  <a:lnSpc>
                    <a:spcPts val="2200"/>
                  </a:lnSpc>
                  <a:buFont typeface="Wingdings" panose="05000000000000000000" pitchFamily="2" charset="2"/>
                  <a:buChar char="u"/>
                </a:pPr>
                <a:r>
                  <a:rPr lang="zh-CN" altLang="en-US" sz="1600" dirty="0">
                    <a:solidFill>
                      <a:srgbClr val="FF0000"/>
                    </a:solidFill>
                    <a:latin typeface="Times New Roman" panose="02020603050405020304" pitchFamily="18" charset="0"/>
                    <a:ea typeface="微软雅黑" panose="020B0503020204020204" pitchFamily="34" charset="-122"/>
                  </a:rPr>
                  <a:t>高并发跨分片。</a:t>
                </a:r>
                <a:r>
                  <a:rPr lang="en-US" altLang="zh-CN" sz="1600" b="0" i="0" u="none" strike="noStrike" dirty="0">
                    <a:latin typeface="Times New Roman" panose="02020603050405020304" pitchFamily="18" charset="0"/>
                    <a:ea typeface="微软雅黑" panose="020B0503020204020204" pitchFamily="34" charset="-122"/>
                  </a:rPr>
                  <a:t>HiCoCS</a:t>
                </a:r>
                <a:r>
                  <a:rPr lang="zh-CN" altLang="en-US" sz="1600" b="0" i="0" u="none" strike="noStrike" dirty="0">
                    <a:latin typeface="Times New Roman" panose="02020603050405020304" pitchFamily="18" charset="0"/>
                    <a:ea typeface="微软雅黑" panose="020B0503020204020204" pitchFamily="34" charset="-122"/>
                  </a:rPr>
                  <a:t>利用复合键构造跨分片中间人的虚拟子经纪人机制，缓解并发冲突</a:t>
                </a:r>
                <a:endParaRPr lang="en-US" altLang="zh-CN" sz="1600" b="0" i="0" u="none" strike="noStrike" dirty="0">
                  <a:latin typeface="Times New Roman" panose="02020603050405020304" pitchFamily="18" charset="0"/>
                  <a:ea typeface="微软雅黑" panose="020B0503020204020204" pitchFamily="34" charset="-122"/>
                </a:endParaRPr>
              </a:p>
              <a:p>
                <a:pPr marL="342900" indent="-342900" algn="just">
                  <a:lnSpc>
                    <a:spcPts val="2200"/>
                  </a:lnSpc>
                  <a:buFont typeface="Wingdings" panose="05000000000000000000" pitchFamily="2" charset="2"/>
                  <a:buChar char="u"/>
                </a:pPr>
                <a:r>
                  <a:rPr lang="zh-CN" altLang="en-US" sz="1600" dirty="0">
                    <a:solidFill>
                      <a:srgbClr val="FF0000"/>
                    </a:solidFill>
                    <a:latin typeface="Times New Roman" panose="02020603050405020304" pitchFamily="18" charset="0"/>
                    <a:ea typeface="微软雅黑" panose="020B0503020204020204" pitchFamily="34" charset="-122"/>
                  </a:rPr>
                  <a:t>跨分片隐私保护。</a:t>
                </a:r>
                <a:r>
                  <a:rPr lang="en-US" altLang="zh-CN" sz="1600" dirty="0">
                    <a:solidFill>
                      <a:srgbClr val="FF0000"/>
                    </a:solidFill>
                    <a:latin typeface="Times New Roman" panose="02020603050405020304" pitchFamily="18" charset="0"/>
                    <a:ea typeface="微软雅黑" panose="020B0503020204020204" pitchFamily="34" charset="-122"/>
                  </a:rPr>
                  <a:t> </a:t>
                </a:r>
                <a:r>
                  <a:rPr lang="en-US" altLang="zh-CN" sz="1600" dirty="0">
                    <a:latin typeface="Times New Roman" panose="02020603050405020304" pitchFamily="18" charset="0"/>
                    <a:ea typeface="微软雅黑" panose="020B0503020204020204" pitchFamily="34" charset="-122"/>
                  </a:rPr>
                  <a:t>HiCoCS</a:t>
                </a:r>
                <a:r>
                  <a:rPr lang="zh-CN" altLang="en-US" sz="1600" dirty="0">
                    <a:latin typeface="Times New Roman" panose="02020603050405020304" pitchFamily="18" charset="0"/>
                    <a:ea typeface="微软雅黑" panose="020B0503020204020204" pitchFamily="34" charset="-122"/>
                  </a:rPr>
                  <a:t>利用</a:t>
                </a:r>
                <a:r>
                  <a:rPr lang="en-US" altLang="zh-CN" sz="1600" dirty="0">
                    <a:latin typeface="Times New Roman" panose="02020603050405020304" pitchFamily="18" charset="0"/>
                    <a:ea typeface="微软雅黑" panose="020B0503020204020204" pitchFamily="34" charset="-122"/>
                  </a:rPr>
                  <a:t>CKKS</a:t>
                </a:r>
                <a:r>
                  <a:rPr lang="zh-CN" altLang="en-US" sz="1600" dirty="0">
                    <a:latin typeface="Times New Roman" panose="02020603050405020304" pitchFamily="18" charset="0"/>
                    <a:ea typeface="微软雅黑" panose="020B0503020204020204" pitchFamily="34" charset="-122"/>
                  </a:rPr>
                  <a:t>全同态加密实现中间人在密文下对虚拟子经纪人的进行增量累积计算</a:t>
                </a:r>
                <a:endParaRPr lang="en-US" altLang="zh-CN" sz="1600" dirty="0">
                  <a:latin typeface="Times New Roman" panose="02020603050405020304" pitchFamily="18" charset="0"/>
                  <a:ea typeface="微软雅黑" panose="020B0503020204020204" pitchFamily="34" charset="-122"/>
                </a:endParaRPr>
              </a:p>
              <a:p>
                <a:pPr marL="342900" indent="-342900" algn="just">
                  <a:lnSpc>
                    <a:spcPts val="2200"/>
                  </a:lnSpc>
                  <a:buFont typeface="Wingdings" panose="05000000000000000000" pitchFamily="2" charset="2"/>
                  <a:buChar char="u"/>
                </a:pPr>
                <a:r>
                  <a:rPr lang="zh-CN" altLang="en-US" sz="1600" dirty="0">
                    <a:solidFill>
                      <a:srgbClr val="FF0000"/>
                    </a:solidFill>
                    <a:latin typeface="Times New Roman" panose="02020603050405020304" pitchFamily="18" charset="0"/>
                    <a:ea typeface="微软雅黑" panose="020B0503020204020204" pitchFamily="34" charset="-122"/>
                  </a:rPr>
                  <a:t>复合键复用机制。</a:t>
                </a:r>
                <a:r>
                  <a:rPr lang="en-US" altLang="zh-CN" sz="1600" dirty="0">
                    <a:latin typeface="Times New Roman" panose="02020603050405020304" pitchFamily="18" charset="0"/>
                    <a:ea typeface="微软雅黑" panose="020B0503020204020204" pitchFamily="34" charset="-122"/>
                  </a:rPr>
                  <a:t>HiCoCS</a:t>
                </a:r>
                <a:r>
                  <a:rPr lang="zh-CN" altLang="en-US" sz="1600" dirty="0">
                    <a:latin typeface="Times New Roman" panose="02020603050405020304" pitchFamily="18" charset="0"/>
                    <a:ea typeface="微软雅黑" panose="020B0503020204020204" pitchFamily="34" charset="-122"/>
                  </a:rPr>
                  <a:t>设计复合键等效证明协议，用于汇总和再生成复合键，降低系统开销</a:t>
                </a:r>
                <a:endParaRPr lang="en-US" altLang="zh-CN" sz="1600" dirty="0">
                  <a:latin typeface="Times New Roman" panose="02020603050405020304" pitchFamily="18" charset="0"/>
                  <a:ea typeface="微软雅黑" panose="020B0503020204020204" pitchFamily="34" charset="-122"/>
                </a:endParaRPr>
              </a:p>
            </p:txBody>
          </p:sp>
        </p:grpSp>
        <p:sp>
          <p:nvSpPr>
            <p:cNvPr id="34" name="矩形: 圆角 33">
              <a:extLst>
                <a:ext uri="{FF2B5EF4-FFF2-40B4-BE49-F238E27FC236}">
                  <a16:creationId xmlns:a16="http://schemas.microsoft.com/office/drawing/2014/main" id="{865E9122-F2AC-41A5-B356-8B3EABCE3CF7}"/>
                </a:ext>
              </a:extLst>
            </p:cNvPr>
            <p:cNvSpPr/>
            <p:nvPr/>
          </p:nvSpPr>
          <p:spPr>
            <a:xfrm>
              <a:off x="90488" y="2581011"/>
              <a:ext cx="5919787" cy="4172214"/>
            </a:xfrm>
            <a:prstGeom prst="roundRect">
              <a:avLst>
                <a:gd name="adj" fmla="val 2969"/>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C62E895A-5812-426F-9E67-E679CE71EEFF}"/>
              </a:ext>
            </a:extLst>
          </p:cNvPr>
          <p:cNvGrpSpPr/>
          <p:nvPr/>
        </p:nvGrpSpPr>
        <p:grpSpPr>
          <a:xfrm>
            <a:off x="6176959" y="2581011"/>
            <a:ext cx="5934076" cy="4172214"/>
            <a:chOff x="6176959" y="2581011"/>
            <a:chExt cx="5934076" cy="4172214"/>
          </a:xfrm>
        </p:grpSpPr>
        <p:grpSp>
          <p:nvGrpSpPr>
            <p:cNvPr id="29" name="组合 28">
              <a:extLst>
                <a:ext uri="{FF2B5EF4-FFF2-40B4-BE49-F238E27FC236}">
                  <a16:creationId xmlns:a16="http://schemas.microsoft.com/office/drawing/2014/main" id="{FE258759-D1B2-4653-94D1-BA37EA68F3E3}"/>
                </a:ext>
              </a:extLst>
            </p:cNvPr>
            <p:cNvGrpSpPr/>
            <p:nvPr/>
          </p:nvGrpSpPr>
          <p:grpSpPr>
            <a:xfrm>
              <a:off x="6210301" y="4556537"/>
              <a:ext cx="5886449" cy="2171200"/>
              <a:chOff x="6189683" y="4448320"/>
              <a:chExt cx="5886449" cy="2171200"/>
            </a:xfrm>
          </p:grpSpPr>
          <p:grpSp>
            <p:nvGrpSpPr>
              <p:cNvPr id="25" name="组合 24">
                <a:extLst>
                  <a:ext uri="{FF2B5EF4-FFF2-40B4-BE49-F238E27FC236}">
                    <a16:creationId xmlns:a16="http://schemas.microsoft.com/office/drawing/2014/main" id="{E8C91010-5F2D-49F2-BD17-09629F3F3129}"/>
                  </a:ext>
                </a:extLst>
              </p:cNvPr>
              <p:cNvGrpSpPr/>
              <p:nvPr/>
            </p:nvGrpSpPr>
            <p:grpSpPr>
              <a:xfrm>
                <a:off x="6189683" y="4448320"/>
                <a:ext cx="5886449" cy="1859585"/>
                <a:chOff x="6200778" y="4612565"/>
                <a:chExt cx="5886449" cy="1859585"/>
              </a:xfrm>
            </p:grpSpPr>
            <p:pic>
              <p:nvPicPr>
                <p:cNvPr id="23" name="图片 22">
                  <a:extLst>
                    <a:ext uri="{FF2B5EF4-FFF2-40B4-BE49-F238E27FC236}">
                      <a16:creationId xmlns:a16="http://schemas.microsoft.com/office/drawing/2014/main" id="{169D074C-F845-4634-B9C1-65ED468BBED0}"/>
                    </a:ext>
                  </a:extLst>
                </p:cNvPr>
                <p:cNvPicPr>
                  <a:picLocks noChangeAspect="1"/>
                </p:cNvPicPr>
                <p:nvPr/>
              </p:nvPicPr>
              <p:blipFill>
                <a:blip r:embed="rId5"/>
                <a:stretch>
                  <a:fillRect/>
                </a:stretch>
              </p:blipFill>
              <p:spPr>
                <a:xfrm>
                  <a:off x="6200778" y="4612565"/>
                  <a:ext cx="2914648" cy="1859585"/>
                </a:xfrm>
                <a:prstGeom prst="rect">
                  <a:avLst/>
                </a:prstGeom>
              </p:spPr>
            </p:pic>
            <p:pic>
              <p:nvPicPr>
                <p:cNvPr id="24" name="图片 23">
                  <a:extLst>
                    <a:ext uri="{FF2B5EF4-FFF2-40B4-BE49-F238E27FC236}">
                      <a16:creationId xmlns:a16="http://schemas.microsoft.com/office/drawing/2014/main" id="{0861A021-A58A-4D80-BFFE-AC99A0169BF3}"/>
                    </a:ext>
                  </a:extLst>
                </p:cNvPr>
                <p:cNvPicPr>
                  <a:picLocks noChangeAspect="1"/>
                </p:cNvPicPr>
                <p:nvPr/>
              </p:nvPicPr>
              <p:blipFill>
                <a:blip r:embed="rId6"/>
                <a:stretch>
                  <a:fillRect/>
                </a:stretch>
              </p:blipFill>
              <p:spPr>
                <a:xfrm>
                  <a:off x="9172579" y="4612565"/>
                  <a:ext cx="2914648" cy="1859585"/>
                </a:xfrm>
                <a:prstGeom prst="rect">
                  <a:avLst/>
                </a:prstGeom>
              </p:spPr>
            </p:pic>
          </p:grpSp>
          <p:sp>
            <p:nvSpPr>
              <p:cNvPr id="27" name="文本框 26">
                <a:extLst>
                  <a:ext uri="{FF2B5EF4-FFF2-40B4-BE49-F238E27FC236}">
                    <a16:creationId xmlns:a16="http://schemas.microsoft.com/office/drawing/2014/main" id="{C86B1080-B71A-47C0-8D34-1C7EC2DE9B71}"/>
                  </a:ext>
                </a:extLst>
              </p:cNvPr>
              <p:cNvSpPr txBox="1"/>
              <p:nvPr/>
            </p:nvSpPr>
            <p:spPr>
              <a:xfrm>
                <a:off x="7122644" y="6342521"/>
                <a:ext cx="1418409" cy="276999"/>
              </a:xfrm>
              <a:prstGeom prst="rect">
                <a:avLst/>
              </a:prstGeom>
              <a:noFill/>
            </p:spPr>
            <p:txBody>
              <a:bodyPr wrap="square">
                <a:spAutoFit/>
              </a:bodyPr>
              <a:lstStyle/>
              <a:p>
                <a:pPr algn="ctr"/>
                <a:r>
                  <a:rPr lang="en-US" altLang="zh-CN" sz="1200" dirty="0">
                    <a:latin typeface="Times New Roman" panose="02020603050405020304" pitchFamily="18" charset="0"/>
                    <a:ea typeface="微软雅黑" panose="020B0503020204020204" pitchFamily="34" charset="-122"/>
                  </a:rPr>
                  <a:t>CSTx </a:t>
                </a:r>
                <a:r>
                  <a:rPr lang="zh-CN" altLang="en-US" sz="1200" dirty="0">
                    <a:latin typeface="Times New Roman" panose="02020603050405020304" pitchFamily="18" charset="0"/>
                    <a:ea typeface="微软雅黑" panose="020B0503020204020204" pitchFamily="34" charset="-122"/>
                  </a:rPr>
                  <a:t>交易成功率</a:t>
                </a:r>
                <a:endParaRPr lang="zh-CN" altLang="en-US" sz="1200" dirty="0"/>
              </a:p>
            </p:txBody>
          </p:sp>
          <p:sp>
            <p:nvSpPr>
              <p:cNvPr id="28" name="文本框 27">
                <a:extLst>
                  <a:ext uri="{FF2B5EF4-FFF2-40B4-BE49-F238E27FC236}">
                    <a16:creationId xmlns:a16="http://schemas.microsoft.com/office/drawing/2014/main" id="{1EA268A4-E6D0-41D5-8572-DC5943D8F8EC}"/>
                  </a:ext>
                </a:extLst>
              </p:cNvPr>
              <p:cNvSpPr txBox="1"/>
              <p:nvPr/>
            </p:nvSpPr>
            <p:spPr>
              <a:xfrm>
                <a:off x="10073095" y="6342521"/>
                <a:ext cx="1399360" cy="276999"/>
              </a:xfrm>
              <a:prstGeom prst="rect">
                <a:avLst/>
              </a:prstGeom>
              <a:noFill/>
            </p:spPr>
            <p:txBody>
              <a:bodyPr wrap="square">
                <a:spAutoFit/>
              </a:bodyPr>
              <a:lstStyle/>
              <a:p>
                <a:pPr algn="ctr"/>
                <a:r>
                  <a:rPr lang="en-US" altLang="zh-CN" sz="1200" dirty="0">
                    <a:latin typeface="Times New Roman" panose="02020603050405020304" pitchFamily="18" charset="0"/>
                    <a:ea typeface="微软雅黑" panose="020B0503020204020204" pitchFamily="34" charset="-122"/>
                  </a:rPr>
                  <a:t>CSTx </a:t>
                </a:r>
                <a:r>
                  <a:rPr lang="zh-CN" altLang="en-US" sz="1200" dirty="0">
                    <a:latin typeface="Times New Roman" panose="02020603050405020304" pitchFamily="18" charset="0"/>
                    <a:ea typeface="微软雅黑" panose="020B0503020204020204" pitchFamily="34" charset="-122"/>
                  </a:rPr>
                  <a:t>交易吞吐量</a:t>
                </a:r>
                <a:endParaRPr lang="zh-CN" altLang="en-US" sz="1200" dirty="0"/>
              </a:p>
            </p:txBody>
          </p:sp>
        </p:grpSp>
        <p:grpSp>
          <p:nvGrpSpPr>
            <p:cNvPr id="31" name="组合 30">
              <a:extLst>
                <a:ext uri="{FF2B5EF4-FFF2-40B4-BE49-F238E27FC236}">
                  <a16:creationId xmlns:a16="http://schemas.microsoft.com/office/drawing/2014/main" id="{B7B84A13-1E49-4913-BE73-81400DE88ED8}"/>
                </a:ext>
              </a:extLst>
            </p:cNvPr>
            <p:cNvGrpSpPr/>
            <p:nvPr/>
          </p:nvGrpSpPr>
          <p:grpSpPr>
            <a:xfrm>
              <a:off x="6207911" y="2657211"/>
              <a:ext cx="5903124" cy="1763303"/>
              <a:chOff x="116676" y="2619111"/>
              <a:chExt cx="5903124" cy="1763303"/>
            </a:xfrm>
          </p:grpSpPr>
          <p:sp>
            <p:nvSpPr>
              <p:cNvPr id="32" name="文本框 31">
                <a:extLst>
                  <a:ext uri="{FF2B5EF4-FFF2-40B4-BE49-F238E27FC236}">
                    <a16:creationId xmlns:a16="http://schemas.microsoft.com/office/drawing/2014/main" id="{84588684-4C51-4210-BEBF-C647881AADF2}"/>
                  </a:ext>
                </a:extLst>
              </p:cNvPr>
              <p:cNvSpPr txBox="1"/>
              <p:nvPr/>
            </p:nvSpPr>
            <p:spPr>
              <a:xfrm>
                <a:off x="116676" y="2621627"/>
                <a:ext cx="666750" cy="369332"/>
              </a:xfrm>
              <a:prstGeom prst="rect">
                <a:avLst/>
              </a:prstGeom>
              <a:noFill/>
            </p:spPr>
            <p:txBody>
              <a:bodyPr wrap="square">
                <a:spAutoFit/>
              </a:bodyPr>
              <a:lstStyle/>
              <a:p>
                <a:pPr algn="ctr"/>
                <a:r>
                  <a:rPr lang="zh-CN" altLang="en-US" b="1" dirty="0">
                    <a:latin typeface="Times New Roman" panose="02020603050405020304" pitchFamily="18" charset="0"/>
                    <a:ea typeface="微软雅黑" panose="020B0503020204020204" pitchFamily="34" charset="-122"/>
                  </a:rPr>
                  <a:t>实验</a:t>
                </a:r>
                <a:endParaRPr lang="zh-CN" altLang="en-US" dirty="0">
                  <a:latin typeface="Times New Roman" panose="02020603050405020304" pitchFamily="18" charset="0"/>
                  <a:ea typeface="微软雅黑" panose="020B0503020204020204" pitchFamily="34" charset="-122"/>
                </a:endParaRPr>
              </a:p>
            </p:txBody>
          </p:sp>
          <p:sp>
            <p:nvSpPr>
              <p:cNvPr id="33" name="文本框 32">
                <a:extLst>
                  <a:ext uri="{FF2B5EF4-FFF2-40B4-BE49-F238E27FC236}">
                    <a16:creationId xmlns:a16="http://schemas.microsoft.com/office/drawing/2014/main" id="{B260F472-2CEB-4384-AA41-5923055496C3}"/>
                  </a:ext>
                </a:extLst>
              </p:cNvPr>
              <p:cNvSpPr txBox="1"/>
              <p:nvPr/>
            </p:nvSpPr>
            <p:spPr>
              <a:xfrm>
                <a:off x="707231" y="2619111"/>
                <a:ext cx="5312569" cy="1763303"/>
              </a:xfrm>
              <a:prstGeom prst="rect">
                <a:avLst/>
              </a:prstGeom>
              <a:noFill/>
            </p:spPr>
            <p:txBody>
              <a:bodyPr wrap="square">
                <a:spAutoFit/>
              </a:bodyPr>
              <a:lstStyle/>
              <a:p>
                <a:pPr marL="342900" indent="-342900" algn="just">
                  <a:lnSpc>
                    <a:spcPts val="2200"/>
                  </a:lnSpc>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在</a:t>
                </a:r>
                <a:r>
                  <a:rPr lang="en-US" altLang="zh-CN" sz="1600" dirty="0">
                    <a:latin typeface="Times New Roman" panose="02020603050405020304" pitchFamily="18" charset="0"/>
                    <a:ea typeface="微软雅黑" panose="020B0503020204020204" pitchFamily="34" charset="-122"/>
                  </a:rPr>
                  <a:t>Hyperledger Fabric</a:t>
                </a:r>
                <a:r>
                  <a:rPr lang="zh-CN" altLang="en-US" sz="1600" dirty="0">
                    <a:latin typeface="Times New Roman" panose="02020603050405020304" pitchFamily="18" charset="0"/>
                    <a:ea typeface="微软雅黑" panose="020B0503020204020204" pitchFamily="34" charset="-122"/>
                  </a:rPr>
                  <a:t>上实现了</a:t>
                </a:r>
                <a:r>
                  <a:rPr lang="en-US" altLang="zh-CN" sz="1600" dirty="0">
                    <a:latin typeface="Times New Roman" panose="02020603050405020304" pitchFamily="18" charset="0"/>
                    <a:ea typeface="微软雅黑" panose="020B0503020204020204" pitchFamily="34" charset="-122"/>
                  </a:rPr>
                  <a:t>HiCoCS</a:t>
                </a:r>
                <a:r>
                  <a:rPr lang="zh-CN" altLang="en-US" sz="1600" dirty="0">
                    <a:latin typeface="Times New Roman" panose="02020603050405020304" pitchFamily="18" charset="0"/>
                    <a:ea typeface="微软雅黑" panose="020B0503020204020204" pitchFamily="34" charset="-122"/>
                  </a:rPr>
                  <a:t>的原型，并与基线方案（包括</a:t>
                </a:r>
                <a:r>
                  <a:rPr lang="en-US" altLang="zh-CN" sz="1600" dirty="0">
                    <a:latin typeface="Times New Roman" panose="02020603050405020304" pitchFamily="18" charset="0"/>
                    <a:ea typeface="微软雅黑" panose="020B0503020204020204" pitchFamily="34" charset="-122"/>
                  </a:rPr>
                  <a:t>SIGMOD19</a:t>
                </a:r>
                <a:r>
                  <a:rPr lang="zh-CN" altLang="en-US" sz="1600" dirty="0">
                    <a:latin typeface="Times New Roman" panose="02020603050405020304" pitchFamily="18" charset="0"/>
                    <a:ea typeface="微软雅黑" panose="020B0503020204020204" pitchFamily="34" charset="-122"/>
                  </a:rPr>
                  <a:t>、</a:t>
                </a:r>
                <a:r>
                  <a:rPr lang="en-US" altLang="zh-CN" sz="1600" dirty="0">
                    <a:latin typeface="Times New Roman" panose="02020603050405020304" pitchFamily="18" charset="0"/>
                    <a:ea typeface="微软雅黑" panose="020B0503020204020204" pitchFamily="34" charset="-122"/>
                  </a:rPr>
                  <a:t>JASC22</a:t>
                </a:r>
                <a:r>
                  <a:rPr lang="zh-CN" altLang="en-US" sz="1600" dirty="0">
                    <a:latin typeface="Times New Roman" panose="02020603050405020304" pitchFamily="18" charset="0"/>
                    <a:ea typeface="微软雅黑" panose="020B0503020204020204" pitchFamily="34" charset="-122"/>
                  </a:rPr>
                  <a:t>）进行了全面比较</a:t>
                </a:r>
                <a:endParaRPr lang="en-US" altLang="zh-CN" sz="1600" dirty="0">
                  <a:latin typeface="Times New Roman" panose="02020603050405020304" pitchFamily="18" charset="0"/>
                  <a:ea typeface="微软雅黑" panose="020B0503020204020204" pitchFamily="34" charset="-122"/>
                </a:endParaRPr>
              </a:p>
              <a:p>
                <a:pPr marL="342900" indent="-342900" algn="just">
                  <a:lnSpc>
                    <a:spcPts val="2200"/>
                  </a:lnSpc>
                  <a:buFont typeface="Wingdings" panose="05000000000000000000" pitchFamily="2" charset="2"/>
                  <a:buChar char="ü"/>
                </a:pPr>
                <a:r>
                  <a:rPr lang="zh-CN" altLang="en-US" sz="1600" dirty="0">
                    <a:latin typeface="Times New Roman" panose="02020603050405020304" pitchFamily="18" charset="0"/>
                    <a:ea typeface="微软雅黑" panose="020B0503020204020204" pitchFamily="34" charset="-122"/>
                  </a:rPr>
                  <a:t>评估结果表明：</a:t>
                </a:r>
                <a:r>
                  <a:rPr lang="en-US" altLang="zh-CN" sz="1600" dirty="0">
                    <a:latin typeface="Times New Roman" panose="02020603050405020304" pitchFamily="18" charset="0"/>
                    <a:ea typeface="微软雅黑" panose="020B0503020204020204" pitchFamily="34" charset="-122"/>
                  </a:rPr>
                  <a:t>HiCoCS</a:t>
                </a:r>
                <a:r>
                  <a:rPr lang="zh-CN" altLang="en-US" sz="1600" dirty="0">
                    <a:latin typeface="Times New Roman" panose="02020603050405020304" pitchFamily="18" charset="0"/>
                    <a:ea typeface="微软雅黑" panose="020B0503020204020204" pitchFamily="34" charset="-122"/>
                  </a:rPr>
                  <a:t>在交易成功率（提升了</a:t>
                </a:r>
                <a:r>
                  <a:rPr lang="en-US" altLang="zh-CN" sz="1600" dirty="0">
                    <a:latin typeface="Times New Roman" panose="02020603050405020304" pitchFamily="18" charset="0"/>
                    <a:ea typeface="微软雅黑" panose="020B0503020204020204" pitchFamily="34" charset="-122"/>
                  </a:rPr>
                  <a:t>2.2</a:t>
                </a:r>
                <a:r>
                  <a:rPr lang="zh-CN" altLang="en-US" sz="1600" dirty="0">
                    <a:latin typeface="Times New Roman" panose="02020603050405020304" pitchFamily="18" charset="0"/>
                    <a:ea typeface="微软雅黑" panose="020B0503020204020204" pitchFamily="34" charset="-122"/>
                  </a:rPr>
                  <a:t>至</a:t>
                </a:r>
                <a:r>
                  <a:rPr lang="en-US" altLang="zh-CN" sz="1600" dirty="0">
                    <a:latin typeface="Times New Roman" panose="02020603050405020304" pitchFamily="18" charset="0"/>
                    <a:ea typeface="微软雅黑" panose="020B0503020204020204" pitchFamily="34" charset="-122"/>
                  </a:rPr>
                  <a:t>8.1</a:t>
                </a:r>
                <a:r>
                  <a:rPr lang="zh-CN" altLang="en-US" sz="1600" dirty="0">
                    <a:latin typeface="Times New Roman" panose="02020603050405020304" pitchFamily="18" charset="0"/>
                    <a:ea typeface="微软雅黑" panose="020B0503020204020204" pitchFamily="34" charset="-122"/>
                  </a:rPr>
                  <a:t>倍）、吞吐量（提升了</a:t>
                </a:r>
                <a:r>
                  <a:rPr lang="en-US" altLang="zh-CN" sz="1600" dirty="0">
                    <a:latin typeface="Times New Roman" panose="02020603050405020304" pitchFamily="18" charset="0"/>
                    <a:ea typeface="微软雅黑" panose="020B0503020204020204" pitchFamily="34" charset="-122"/>
                  </a:rPr>
                  <a:t>3.5</a:t>
                </a:r>
                <a:r>
                  <a:rPr lang="zh-CN" altLang="en-US" sz="1600" dirty="0">
                    <a:latin typeface="Times New Roman" panose="02020603050405020304" pitchFamily="18" charset="0"/>
                    <a:ea typeface="微软雅黑" panose="020B0503020204020204" pitchFamily="34" charset="-122"/>
                  </a:rPr>
                  <a:t>至</a:t>
                </a:r>
                <a:r>
                  <a:rPr lang="en-US" altLang="zh-CN" sz="1600" dirty="0">
                    <a:latin typeface="Times New Roman" panose="02020603050405020304" pitchFamily="18" charset="0"/>
                    <a:ea typeface="微软雅黑" panose="020B0503020204020204" pitchFamily="34" charset="-122"/>
                  </a:rPr>
                  <a:t>20.2</a:t>
                </a:r>
                <a:r>
                  <a:rPr lang="zh-CN" altLang="en-US" sz="1600" dirty="0">
                    <a:latin typeface="Times New Roman" panose="02020603050405020304" pitchFamily="18" charset="0"/>
                    <a:ea typeface="微软雅黑" panose="020B0503020204020204" pitchFamily="34" charset="-122"/>
                  </a:rPr>
                  <a:t>倍）、延迟（减少了</a:t>
                </a:r>
                <a:r>
                  <a:rPr lang="en-US" altLang="zh-CN" sz="1600" dirty="0">
                    <a:latin typeface="Times New Roman" panose="02020603050405020304" pitchFamily="18" charset="0"/>
                    <a:ea typeface="微软雅黑" panose="020B0503020204020204" pitchFamily="34" charset="-122"/>
                  </a:rPr>
                  <a:t>43.9%</a:t>
                </a:r>
                <a:r>
                  <a:rPr lang="zh-CN" altLang="en-US" sz="1600" dirty="0">
                    <a:latin typeface="Times New Roman" panose="02020603050405020304" pitchFamily="18" charset="0"/>
                    <a:ea typeface="微软雅黑" panose="020B0503020204020204" pitchFamily="34" charset="-122"/>
                  </a:rPr>
                  <a:t>至</a:t>
                </a:r>
                <a:r>
                  <a:rPr lang="en-US" altLang="zh-CN" sz="1600" dirty="0">
                    <a:latin typeface="Times New Roman" panose="02020603050405020304" pitchFamily="18" charset="0"/>
                    <a:ea typeface="微软雅黑" panose="020B0503020204020204" pitchFamily="34" charset="-122"/>
                  </a:rPr>
                  <a:t>62.0%</a:t>
                </a:r>
                <a:r>
                  <a:rPr lang="zh-CN" altLang="en-US" sz="1600" dirty="0">
                    <a:latin typeface="Times New Roman" panose="02020603050405020304" pitchFamily="18" charset="0"/>
                    <a:ea typeface="微软雅黑" panose="020B0503020204020204" pitchFamily="34" charset="-122"/>
                  </a:rPr>
                  <a:t>）以及</a:t>
                </a:r>
                <a:r>
                  <a:rPr lang="en-US" altLang="zh-CN" sz="1600" dirty="0">
                    <a:latin typeface="Times New Roman" panose="02020603050405020304" pitchFamily="18" charset="0"/>
                    <a:ea typeface="微软雅黑" panose="020B0503020204020204" pitchFamily="34" charset="-122"/>
                  </a:rPr>
                  <a:t>CPU</a:t>
                </a:r>
                <a:r>
                  <a:rPr lang="zh-CN" altLang="en-US" sz="1600" dirty="0">
                    <a:latin typeface="Times New Roman" panose="02020603050405020304" pitchFamily="18" charset="0"/>
                    <a:ea typeface="微软雅黑" panose="020B0503020204020204" pitchFamily="34" charset="-122"/>
                  </a:rPr>
                  <a:t>和内存利用率方面，均优于现有先进的区块链分片方案</a:t>
                </a:r>
                <a:endParaRPr lang="en-US" altLang="zh-CN" sz="1600" dirty="0">
                  <a:latin typeface="Times New Roman" panose="02020603050405020304" pitchFamily="18" charset="0"/>
                  <a:ea typeface="微软雅黑" panose="020B0503020204020204" pitchFamily="34" charset="-122"/>
                </a:endParaRPr>
              </a:p>
            </p:txBody>
          </p:sp>
        </p:grpSp>
        <p:sp>
          <p:nvSpPr>
            <p:cNvPr id="35" name="矩形: 圆角 34">
              <a:extLst>
                <a:ext uri="{FF2B5EF4-FFF2-40B4-BE49-F238E27FC236}">
                  <a16:creationId xmlns:a16="http://schemas.microsoft.com/office/drawing/2014/main" id="{BD8712BF-13DA-4B06-8A9F-1DB6AA167E67}"/>
                </a:ext>
              </a:extLst>
            </p:cNvPr>
            <p:cNvSpPr/>
            <p:nvPr/>
          </p:nvSpPr>
          <p:spPr>
            <a:xfrm>
              <a:off x="6176959" y="2581011"/>
              <a:ext cx="5919787" cy="4172214"/>
            </a:xfrm>
            <a:prstGeom prst="roundRect">
              <a:avLst>
                <a:gd name="adj" fmla="val 2969"/>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73196331"/>
      </p:ext>
    </p:extLst>
  </p:cSld>
  <p:clrMapOvr>
    <a:masterClrMapping/>
  </p:clrMapOvr>
  <mc:AlternateContent xmlns:mc="http://schemas.openxmlformats.org/markup-compatibility/2006" xmlns:p14="http://schemas.microsoft.com/office/powerpoint/2010/main">
    <mc:Choice Requires="p14">
      <p:transition spd="med" p14:dur="700" advTm="805">
        <p:fade/>
      </p:transition>
    </mc:Choice>
    <mc:Fallback xmlns="">
      <p:transition spd="med" advTm="805">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857</Words>
  <Application>Microsoft Office PowerPoint</Application>
  <PresentationFormat>宽屏</PresentationFormat>
  <Paragraphs>19</Paragraphs>
  <Slides>1</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vt:i4>
      </vt:variant>
    </vt:vector>
  </HeadingPairs>
  <TitlesOfParts>
    <vt:vector size="8" baseType="lpstr">
      <vt:lpstr>等线</vt:lpstr>
      <vt:lpstr>等线 Light</vt:lpstr>
      <vt:lpstr>Microsoft YaHei</vt:lpstr>
      <vt:lpstr>Arial</vt:lpstr>
      <vt:lpstr>Times New Roman</vt:lpstr>
      <vt:lpstr>Wingdings</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杨 凌霄</dc:creator>
  <cp:lastModifiedBy>杨 凌霄</cp:lastModifiedBy>
  <cp:revision>62</cp:revision>
  <dcterms:created xsi:type="dcterms:W3CDTF">2025-02-19T03:11:06Z</dcterms:created>
  <dcterms:modified xsi:type="dcterms:W3CDTF">2025-02-19T04:20:00Z</dcterms:modified>
</cp:coreProperties>
</file>