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5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1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9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1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9246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497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8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7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7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9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8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245154"/>
            <a:ext cx="8825658" cy="2677648"/>
          </a:xfrm>
        </p:spPr>
        <p:txBody>
          <a:bodyPr/>
          <a:lstStyle/>
          <a:p>
            <a:r>
              <a:rPr lang="zh-CN" altLang="zh-CN" dirty="0"/>
              <a:t>动画</a:t>
            </a:r>
            <a:r>
              <a:rPr lang="zh-CN" altLang="zh-CN" dirty="0" smtClean="0"/>
              <a:t>语言的</a:t>
            </a:r>
            <a:r>
              <a:rPr lang="zh-CN" altLang="zh-CN" dirty="0"/>
              <a:t>解释执行器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101981"/>
            <a:ext cx="8825658" cy="165788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                                                                               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项目组成员：张实唯   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1133730117</a:t>
            </a: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                                                                                         张君凯   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1133730112</a:t>
            </a: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                                                                                         栾云腾   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1133730106</a:t>
            </a: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                                                                                         李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林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枫   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1133730116</a:t>
            </a:r>
          </a:p>
        </p:txBody>
      </p:sp>
    </p:spTree>
    <p:extLst>
      <p:ext uri="{BB962C8B-B14F-4D97-AF65-F5344CB8AC3E}">
        <p14:creationId xmlns:p14="http://schemas.microsoft.com/office/powerpoint/2010/main" val="28209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018" y="299893"/>
            <a:ext cx="8534400" cy="1460541"/>
          </a:xfrm>
        </p:spPr>
        <p:txBody>
          <a:bodyPr/>
          <a:lstStyle/>
          <a:p>
            <a:r>
              <a:rPr lang="zh-CN" altLang="en-US" sz="6000" dirty="0" smtClean="0"/>
              <a:t>目录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402" y="2018944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算法设计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项目总结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0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480" y="428080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需求分析</a:t>
            </a:r>
            <a:endParaRPr lang="zh-CN" altLang="en-US" sz="6000" dirty="0"/>
          </a:p>
        </p:txBody>
      </p:sp>
      <p:sp>
        <p:nvSpPr>
          <p:cNvPr id="7" name="任意多边形 6"/>
          <p:cNvSpPr/>
          <p:nvPr/>
        </p:nvSpPr>
        <p:spPr>
          <a:xfrm>
            <a:off x="1439871" y="2079627"/>
            <a:ext cx="4272517" cy="767520"/>
          </a:xfrm>
          <a:custGeom>
            <a:avLst/>
            <a:gdLst>
              <a:gd name="connsiteX0" fmla="*/ 0 w 4272517"/>
              <a:gd name="connsiteY0" fmla="*/ 127923 h 767520"/>
              <a:gd name="connsiteX1" fmla="*/ 127923 w 4272517"/>
              <a:gd name="connsiteY1" fmla="*/ 0 h 767520"/>
              <a:gd name="connsiteX2" fmla="*/ 4144594 w 4272517"/>
              <a:gd name="connsiteY2" fmla="*/ 0 h 767520"/>
              <a:gd name="connsiteX3" fmla="*/ 4272517 w 4272517"/>
              <a:gd name="connsiteY3" fmla="*/ 127923 h 767520"/>
              <a:gd name="connsiteX4" fmla="*/ 4272517 w 4272517"/>
              <a:gd name="connsiteY4" fmla="*/ 639597 h 767520"/>
              <a:gd name="connsiteX5" fmla="*/ 4144594 w 4272517"/>
              <a:gd name="connsiteY5" fmla="*/ 767520 h 767520"/>
              <a:gd name="connsiteX6" fmla="*/ 127923 w 4272517"/>
              <a:gd name="connsiteY6" fmla="*/ 767520 h 767520"/>
              <a:gd name="connsiteX7" fmla="*/ 0 w 4272517"/>
              <a:gd name="connsiteY7" fmla="*/ 639597 h 767520"/>
              <a:gd name="connsiteX8" fmla="*/ 0 w 4272517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517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44594" y="0"/>
                </a:lnTo>
                <a:cubicBezTo>
                  <a:pt x="4215244" y="0"/>
                  <a:pt x="4272517" y="57273"/>
                  <a:pt x="4272517" y="127923"/>
                </a:cubicBezTo>
                <a:lnTo>
                  <a:pt x="4272517" y="639597"/>
                </a:lnTo>
                <a:cubicBezTo>
                  <a:pt x="4272517" y="710247"/>
                  <a:pt x="4215244" y="767520"/>
                  <a:pt x="4144594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958" tIns="37467" rIns="198958" bIns="37467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600" kern="1200" dirty="0" smtClean="0"/>
              <a:t>系统目标</a:t>
            </a:r>
            <a:endParaRPr lang="zh-CN" altLang="en-US" sz="2600" kern="1200" dirty="0"/>
          </a:p>
        </p:txBody>
      </p:sp>
      <p:sp>
        <p:nvSpPr>
          <p:cNvPr id="9" name="任意多边形 8"/>
          <p:cNvSpPr/>
          <p:nvPr/>
        </p:nvSpPr>
        <p:spPr>
          <a:xfrm>
            <a:off x="1439871" y="3258988"/>
            <a:ext cx="4272517" cy="767520"/>
          </a:xfrm>
          <a:custGeom>
            <a:avLst/>
            <a:gdLst>
              <a:gd name="connsiteX0" fmla="*/ 0 w 4272517"/>
              <a:gd name="connsiteY0" fmla="*/ 127923 h 767520"/>
              <a:gd name="connsiteX1" fmla="*/ 127923 w 4272517"/>
              <a:gd name="connsiteY1" fmla="*/ 0 h 767520"/>
              <a:gd name="connsiteX2" fmla="*/ 4144594 w 4272517"/>
              <a:gd name="connsiteY2" fmla="*/ 0 h 767520"/>
              <a:gd name="connsiteX3" fmla="*/ 4272517 w 4272517"/>
              <a:gd name="connsiteY3" fmla="*/ 127923 h 767520"/>
              <a:gd name="connsiteX4" fmla="*/ 4272517 w 4272517"/>
              <a:gd name="connsiteY4" fmla="*/ 639597 h 767520"/>
              <a:gd name="connsiteX5" fmla="*/ 4144594 w 4272517"/>
              <a:gd name="connsiteY5" fmla="*/ 767520 h 767520"/>
              <a:gd name="connsiteX6" fmla="*/ 127923 w 4272517"/>
              <a:gd name="connsiteY6" fmla="*/ 767520 h 767520"/>
              <a:gd name="connsiteX7" fmla="*/ 0 w 4272517"/>
              <a:gd name="connsiteY7" fmla="*/ 639597 h 767520"/>
              <a:gd name="connsiteX8" fmla="*/ 0 w 4272517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517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44594" y="0"/>
                </a:lnTo>
                <a:cubicBezTo>
                  <a:pt x="4215244" y="0"/>
                  <a:pt x="4272517" y="57273"/>
                  <a:pt x="4272517" y="127923"/>
                </a:cubicBezTo>
                <a:lnTo>
                  <a:pt x="4272517" y="639597"/>
                </a:lnTo>
                <a:cubicBezTo>
                  <a:pt x="4272517" y="710247"/>
                  <a:pt x="4215244" y="767520"/>
                  <a:pt x="4144594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958" tIns="37467" rIns="198958" bIns="37467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600" kern="1200" dirty="0" smtClean="0"/>
              <a:t>系统功能需求</a:t>
            </a:r>
            <a:endParaRPr lang="zh-CN" altLang="en-US" sz="26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1439871" y="4438348"/>
            <a:ext cx="4272517" cy="767520"/>
          </a:xfrm>
          <a:custGeom>
            <a:avLst/>
            <a:gdLst>
              <a:gd name="connsiteX0" fmla="*/ 0 w 4272517"/>
              <a:gd name="connsiteY0" fmla="*/ 127923 h 767520"/>
              <a:gd name="connsiteX1" fmla="*/ 127923 w 4272517"/>
              <a:gd name="connsiteY1" fmla="*/ 0 h 767520"/>
              <a:gd name="connsiteX2" fmla="*/ 4144594 w 4272517"/>
              <a:gd name="connsiteY2" fmla="*/ 0 h 767520"/>
              <a:gd name="connsiteX3" fmla="*/ 4272517 w 4272517"/>
              <a:gd name="connsiteY3" fmla="*/ 127923 h 767520"/>
              <a:gd name="connsiteX4" fmla="*/ 4272517 w 4272517"/>
              <a:gd name="connsiteY4" fmla="*/ 639597 h 767520"/>
              <a:gd name="connsiteX5" fmla="*/ 4144594 w 4272517"/>
              <a:gd name="connsiteY5" fmla="*/ 767520 h 767520"/>
              <a:gd name="connsiteX6" fmla="*/ 127923 w 4272517"/>
              <a:gd name="connsiteY6" fmla="*/ 767520 h 767520"/>
              <a:gd name="connsiteX7" fmla="*/ 0 w 4272517"/>
              <a:gd name="connsiteY7" fmla="*/ 639597 h 767520"/>
              <a:gd name="connsiteX8" fmla="*/ 0 w 4272517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517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44594" y="0"/>
                </a:lnTo>
                <a:cubicBezTo>
                  <a:pt x="4215244" y="0"/>
                  <a:pt x="4272517" y="57273"/>
                  <a:pt x="4272517" y="127923"/>
                </a:cubicBezTo>
                <a:lnTo>
                  <a:pt x="4272517" y="639597"/>
                </a:lnTo>
                <a:cubicBezTo>
                  <a:pt x="4272517" y="710247"/>
                  <a:pt x="4215244" y="767520"/>
                  <a:pt x="4144594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958" tIns="37467" rIns="198958" bIns="37467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600" kern="1200" dirty="0" smtClean="0"/>
              <a:t>系统关键技术</a:t>
            </a:r>
            <a:endParaRPr lang="zh-CN" altLang="en-US" sz="2600" kern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067372" y="2162086"/>
            <a:ext cx="445235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开发一种动画脚本语言解释器，使得通过该脚本语言可以表示和演示简单的动画。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脚本语言将具有以下特性：</a:t>
            </a:r>
          </a:p>
          <a:p>
            <a:pPr lvl="0"/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在浏览器端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运行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函数式语言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构建矢量动画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16286" y="2463387"/>
            <a:ext cx="30215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代码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解析功能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运行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时维护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绘图函数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zh-CN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7022343" y="2115919"/>
            <a:ext cx="41190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栈来解析代码中括号表示的列表；</a:t>
            </a:r>
          </a:p>
          <a:p>
            <a:pPr lvl="0"/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作用域链来实现代码中函数与变量的定义和垃圾回收；</a:t>
            </a:r>
          </a:p>
          <a:p>
            <a:pPr lvl="0"/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html5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中规定的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canvas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标签以及对应的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javascript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API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接口函数来进行绘图。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3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025" y="410988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atin typeface="+mj-ea"/>
              </a:rPr>
              <a:t>算法设计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586125" y="2151946"/>
            <a:ext cx="4237100" cy="724657"/>
          </a:xfrm>
          <a:custGeom>
            <a:avLst/>
            <a:gdLst>
              <a:gd name="connsiteX0" fmla="*/ 0 w 4715189"/>
              <a:gd name="connsiteY0" fmla="*/ 142683 h 856080"/>
              <a:gd name="connsiteX1" fmla="*/ 142683 w 4715189"/>
              <a:gd name="connsiteY1" fmla="*/ 0 h 856080"/>
              <a:gd name="connsiteX2" fmla="*/ 4572506 w 4715189"/>
              <a:gd name="connsiteY2" fmla="*/ 0 h 856080"/>
              <a:gd name="connsiteX3" fmla="*/ 4715189 w 4715189"/>
              <a:gd name="connsiteY3" fmla="*/ 142683 h 856080"/>
              <a:gd name="connsiteX4" fmla="*/ 4715189 w 4715189"/>
              <a:gd name="connsiteY4" fmla="*/ 713397 h 856080"/>
              <a:gd name="connsiteX5" fmla="*/ 4572506 w 4715189"/>
              <a:gd name="connsiteY5" fmla="*/ 856080 h 856080"/>
              <a:gd name="connsiteX6" fmla="*/ 142683 w 4715189"/>
              <a:gd name="connsiteY6" fmla="*/ 856080 h 856080"/>
              <a:gd name="connsiteX7" fmla="*/ 0 w 4715189"/>
              <a:gd name="connsiteY7" fmla="*/ 713397 h 856080"/>
              <a:gd name="connsiteX8" fmla="*/ 0 w 4715189"/>
              <a:gd name="connsiteY8" fmla="*/ 142683 h 8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5189" h="856080">
                <a:moveTo>
                  <a:pt x="0" y="142683"/>
                </a:moveTo>
                <a:cubicBezTo>
                  <a:pt x="0" y="63881"/>
                  <a:pt x="63881" y="0"/>
                  <a:pt x="142683" y="0"/>
                </a:cubicBezTo>
                <a:lnTo>
                  <a:pt x="4572506" y="0"/>
                </a:lnTo>
                <a:cubicBezTo>
                  <a:pt x="4651308" y="0"/>
                  <a:pt x="4715189" y="63881"/>
                  <a:pt x="4715189" y="142683"/>
                </a:cubicBezTo>
                <a:lnTo>
                  <a:pt x="4715189" y="713397"/>
                </a:lnTo>
                <a:cubicBezTo>
                  <a:pt x="4715189" y="792199"/>
                  <a:pt x="4651308" y="856080"/>
                  <a:pt x="4572506" y="856080"/>
                </a:cubicBezTo>
                <a:lnTo>
                  <a:pt x="142683" y="856080"/>
                </a:lnTo>
                <a:cubicBezTo>
                  <a:pt x="63881" y="856080"/>
                  <a:pt x="0" y="792199"/>
                  <a:pt x="0" y="713397"/>
                </a:cubicBezTo>
                <a:lnTo>
                  <a:pt x="0" y="1426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013" tIns="41790" rIns="220013" bIns="41790" numCol="1" spcCol="1270" anchor="ctr" anchorCtr="0">
            <a:noAutofit/>
          </a:bodyPr>
          <a:lstStyle/>
          <a:p>
            <a:pPr lvl="0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3200" dirty="0"/>
              <a:t>代码解析</a:t>
            </a:r>
            <a:r>
              <a:rPr lang="zh-CN" altLang="zh-CN" sz="3200" dirty="0" smtClean="0"/>
              <a:t>功能算法</a:t>
            </a:r>
            <a:endParaRPr lang="zh-CN" altLang="en-US" sz="2900" kern="1200" dirty="0"/>
          </a:p>
        </p:txBody>
      </p:sp>
      <p:sp>
        <p:nvSpPr>
          <p:cNvPr id="9" name="任意多边形 8"/>
          <p:cNvSpPr/>
          <p:nvPr/>
        </p:nvSpPr>
        <p:spPr>
          <a:xfrm>
            <a:off x="586125" y="3220051"/>
            <a:ext cx="4237100" cy="724657"/>
          </a:xfrm>
          <a:custGeom>
            <a:avLst/>
            <a:gdLst>
              <a:gd name="connsiteX0" fmla="*/ 0 w 4715189"/>
              <a:gd name="connsiteY0" fmla="*/ 142683 h 856080"/>
              <a:gd name="connsiteX1" fmla="*/ 142683 w 4715189"/>
              <a:gd name="connsiteY1" fmla="*/ 0 h 856080"/>
              <a:gd name="connsiteX2" fmla="*/ 4572506 w 4715189"/>
              <a:gd name="connsiteY2" fmla="*/ 0 h 856080"/>
              <a:gd name="connsiteX3" fmla="*/ 4715189 w 4715189"/>
              <a:gd name="connsiteY3" fmla="*/ 142683 h 856080"/>
              <a:gd name="connsiteX4" fmla="*/ 4715189 w 4715189"/>
              <a:gd name="connsiteY4" fmla="*/ 713397 h 856080"/>
              <a:gd name="connsiteX5" fmla="*/ 4572506 w 4715189"/>
              <a:gd name="connsiteY5" fmla="*/ 856080 h 856080"/>
              <a:gd name="connsiteX6" fmla="*/ 142683 w 4715189"/>
              <a:gd name="connsiteY6" fmla="*/ 856080 h 856080"/>
              <a:gd name="connsiteX7" fmla="*/ 0 w 4715189"/>
              <a:gd name="connsiteY7" fmla="*/ 713397 h 856080"/>
              <a:gd name="connsiteX8" fmla="*/ 0 w 4715189"/>
              <a:gd name="connsiteY8" fmla="*/ 142683 h 8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5189" h="856080">
                <a:moveTo>
                  <a:pt x="0" y="142683"/>
                </a:moveTo>
                <a:cubicBezTo>
                  <a:pt x="0" y="63881"/>
                  <a:pt x="63881" y="0"/>
                  <a:pt x="142683" y="0"/>
                </a:cubicBezTo>
                <a:lnTo>
                  <a:pt x="4572506" y="0"/>
                </a:lnTo>
                <a:cubicBezTo>
                  <a:pt x="4651308" y="0"/>
                  <a:pt x="4715189" y="63881"/>
                  <a:pt x="4715189" y="142683"/>
                </a:cubicBezTo>
                <a:lnTo>
                  <a:pt x="4715189" y="713397"/>
                </a:lnTo>
                <a:cubicBezTo>
                  <a:pt x="4715189" y="792199"/>
                  <a:pt x="4651308" y="856080"/>
                  <a:pt x="4572506" y="856080"/>
                </a:cubicBezTo>
                <a:lnTo>
                  <a:pt x="142683" y="856080"/>
                </a:lnTo>
                <a:cubicBezTo>
                  <a:pt x="63881" y="856080"/>
                  <a:pt x="0" y="792199"/>
                  <a:pt x="0" y="713397"/>
                </a:cubicBezTo>
                <a:lnTo>
                  <a:pt x="0" y="1426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013" tIns="41790" rIns="220013" bIns="41790" numCol="1" spcCol="1270" anchor="ctr" anchorCtr="0">
            <a:noAutofit/>
          </a:bodyPr>
          <a:lstStyle/>
          <a:p>
            <a:pPr lvl="0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3200" dirty="0"/>
              <a:t>符号翻译</a:t>
            </a:r>
            <a:r>
              <a:rPr lang="zh-CN" altLang="zh-CN" sz="3200" dirty="0" smtClean="0"/>
              <a:t>功能算法</a:t>
            </a:r>
            <a:endParaRPr lang="zh-CN" altLang="en-US" sz="29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586125" y="4288156"/>
            <a:ext cx="4237100" cy="724657"/>
          </a:xfrm>
          <a:custGeom>
            <a:avLst/>
            <a:gdLst>
              <a:gd name="connsiteX0" fmla="*/ 0 w 4715189"/>
              <a:gd name="connsiteY0" fmla="*/ 142683 h 856080"/>
              <a:gd name="connsiteX1" fmla="*/ 142683 w 4715189"/>
              <a:gd name="connsiteY1" fmla="*/ 0 h 856080"/>
              <a:gd name="connsiteX2" fmla="*/ 4572506 w 4715189"/>
              <a:gd name="connsiteY2" fmla="*/ 0 h 856080"/>
              <a:gd name="connsiteX3" fmla="*/ 4715189 w 4715189"/>
              <a:gd name="connsiteY3" fmla="*/ 142683 h 856080"/>
              <a:gd name="connsiteX4" fmla="*/ 4715189 w 4715189"/>
              <a:gd name="connsiteY4" fmla="*/ 713397 h 856080"/>
              <a:gd name="connsiteX5" fmla="*/ 4572506 w 4715189"/>
              <a:gd name="connsiteY5" fmla="*/ 856080 h 856080"/>
              <a:gd name="connsiteX6" fmla="*/ 142683 w 4715189"/>
              <a:gd name="connsiteY6" fmla="*/ 856080 h 856080"/>
              <a:gd name="connsiteX7" fmla="*/ 0 w 4715189"/>
              <a:gd name="connsiteY7" fmla="*/ 713397 h 856080"/>
              <a:gd name="connsiteX8" fmla="*/ 0 w 4715189"/>
              <a:gd name="connsiteY8" fmla="*/ 142683 h 8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5189" h="856080">
                <a:moveTo>
                  <a:pt x="0" y="142683"/>
                </a:moveTo>
                <a:cubicBezTo>
                  <a:pt x="0" y="63881"/>
                  <a:pt x="63881" y="0"/>
                  <a:pt x="142683" y="0"/>
                </a:cubicBezTo>
                <a:lnTo>
                  <a:pt x="4572506" y="0"/>
                </a:lnTo>
                <a:cubicBezTo>
                  <a:pt x="4651308" y="0"/>
                  <a:pt x="4715189" y="63881"/>
                  <a:pt x="4715189" y="142683"/>
                </a:cubicBezTo>
                <a:lnTo>
                  <a:pt x="4715189" y="713397"/>
                </a:lnTo>
                <a:cubicBezTo>
                  <a:pt x="4715189" y="792199"/>
                  <a:pt x="4651308" y="856080"/>
                  <a:pt x="4572506" y="856080"/>
                </a:cubicBezTo>
                <a:lnTo>
                  <a:pt x="142683" y="856080"/>
                </a:lnTo>
                <a:cubicBezTo>
                  <a:pt x="63881" y="856080"/>
                  <a:pt x="0" y="792199"/>
                  <a:pt x="0" y="713397"/>
                </a:cubicBezTo>
                <a:lnTo>
                  <a:pt x="0" y="1426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013" tIns="41790" rIns="220013" bIns="41790" numCol="1" spcCol="1270" anchor="ctr" anchorCtr="0">
            <a:noAutofit/>
          </a:bodyPr>
          <a:lstStyle/>
          <a:p>
            <a:pPr lvl="0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3200" dirty="0"/>
              <a:t>运行时</a:t>
            </a:r>
            <a:r>
              <a:rPr lang="zh-CN" altLang="zh-CN" sz="3200" dirty="0" smtClean="0"/>
              <a:t>维护功能算法</a:t>
            </a:r>
            <a:endParaRPr lang="zh-CN" altLang="en-US" sz="2900" kern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823225" y="1597220"/>
            <a:ext cx="7332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建立</a:t>
            </a:r>
            <a:r>
              <a:rPr lang="zh-CN" altLang="zh-CN" dirty="0"/>
              <a:t>计数器</a:t>
            </a:r>
            <a:r>
              <a:rPr lang="en-US" altLang="zh-CN" dirty="0"/>
              <a:t>parenthesis</a:t>
            </a:r>
            <a:r>
              <a:rPr lang="zh-CN" altLang="zh-CN" dirty="0"/>
              <a:t>，列表</a:t>
            </a:r>
            <a:r>
              <a:rPr lang="en-US" altLang="zh-CN" dirty="0" err="1"/>
              <a:t>finalAns</a:t>
            </a:r>
            <a:r>
              <a:rPr lang="zh-CN" altLang="zh-CN" dirty="0"/>
              <a:t>，字符串</a:t>
            </a:r>
            <a:r>
              <a:rPr lang="en-US" altLang="zh-CN" dirty="0" err="1"/>
              <a:t>codetxt</a:t>
            </a:r>
            <a:r>
              <a:rPr lang="zh-CN" altLang="zh-CN" dirty="0"/>
              <a:t>，字符指针</a:t>
            </a:r>
            <a:r>
              <a:rPr lang="en-US" altLang="zh-CN" dirty="0" err="1"/>
              <a:t>i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如果</a:t>
            </a:r>
            <a:r>
              <a:rPr lang="zh-CN" altLang="zh-CN" dirty="0"/>
              <a:t>要解析的代码不是以括号开头结尾则报错返回，否则继续。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如果</a:t>
            </a:r>
            <a:r>
              <a:rPr lang="en-US" altLang="zh-CN" dirty="0" err="1"/>
              <a:t>i</a:t>
            </a:r>
            <a:r>
              <a:rPr lang="zh-CN" altLang="zh-CN" dirty="0"/>
              <a:t>是最后一个字符则跳转到第</a:t>
            </a:r>
            <a:r>
              <a:rPr lang="en-US" altLang="zh-CN" dirty="0"/>
              <a:t>9</a:t>
            </a:r>
            <a:r>
              <a:rPr lang="zh-CN" altLang="zh-CN" dirty="0"/>
              <a:t>步；否则使</a:t>
            </a:r>
            <a:r>
              <a:rPr lang="en-US" altLang="zh-CN" dirty="0" err="1"/>
              <a:t>i</a:t>
            </a:r>
            <a:r>
              <a:rPr lang="zh-CN" altLang="zh-CN" dirty="0"/>
              <a:t>指向下一个字符。</a:t>
            </a:r>
          </a:p>
          <a:p>
            <a:pPr lvl="0"/>
            <a:r>
              <a:rPr lang="en-US" altLang="zh-CN" dirty="0" smtClean="0"/>
              <a:t>4.</a:t>
            </a:r>
            <a:r>
              <a:rPr lang="zh-CN" altLang="zh-CN" dirty="0" smtClean="0"/>
              <a:t>如果</a:t>
            </a:r>
            <a:r>
              <a:rPr lang="en-US" altLang="zh-CN" dirty="0" err="1"/>
              <a:t>i</a:t>
            </a:r>
            <a:r>
              <a:rPr lang="zh-CN" altLang="zh-CN" dirty="0"/>
              <a:t>是左括号，则</a:t>
            </a:r>
            <a:r>
              <a:rPr lang="en-US" altLang="zh-CN" dirty="0"/>
              <a:t>parenthesis</a:t>
            </a:r>
            <a:r>
              <a:rPr lang="zh-CN" altLang="zh-CN" dirty="0"/>
              <a:t>加</a:t>
            </a:r>
            <a:r>
              <a:rPr lang="en-US" altLang="zh-CN" dirty="0"/>
              <a:t>1</a:t>
            </a:r>
            <a:r>
              <a:rPr lang="zh-CN" altLang="zh-CN" dirty="0"/>
              <a:t>，返回第</a:t>
            </a:r>
            <a:r>
              <a:rPr lang="en-US" altLang="zh-CN" dirty="0"/>
              <a:t>2</a:t>
            </a:r>
            <a:r>
              <a:rPr lang="zh-CN" altLang="zh-CN" dirty="0"/>
              <a:t>步；否则继续。</a:t>
            </a:r>
          </a:p>
          <a:p>
            <a:pPr lvl="0"/>
            <a:r>
              <a:rPr lang="en-US" altLang="zh-CN" dirty="0" smtClean="0"/>
              <a:t>5.</a:t>
            </a:r>
            <a:r>
              <a:rPr lang="zh-CN" altLang="zh-CN" dirty="0" smtClean="0"/>
              <a:t>如果</a:t>
            </a:r>
            <a:r>
              <a:rPr lang="en-US" altLang="zh-CN" dirty="0"/>
              <a:t>parenthesis</a:t>
            </a:r>
            <a:r>
              <a:rPr lang="zh-CN" altLang="zh-CN" dirty="0"/>
              <a:t>大于</a:t>
            </a:r>
            <a:r>
              <a:rPr lang="en-US" altLang="zh-CN" dirty="0"/>
              <a:t>0</a:t>
            </a:r>
            <a:r>
              <a:rPr lang="zh-CN" altLang="zh-CN" dirty="0"/>
              <a:t>，则将</a:t>
            </a:r>
            <a:r>
              <a:rPr lang="en-US" altLang="zh-CN" dirty="0" err="1"/>
              <a:t>i</a:t>
            </a:r>
            <a:r>
              <a:rPr lang="zh-CN" altLang="zh-CN" dirty="0"/>
              <a:t>加入到</a:t>
            </a:r>
            <a:r>
              <a:rPr lang="en-US" altLang="zh-CN" dirty="0" err="1"/>
              <a:t>codetxt</a:t>
            </a:r>
            <a:r>
              <a:rPr lang="zh-CN" altLang="zh-CN" dirty="0"/>
              <a:t>中，进行第</a:t>
            </a:r>
            <a:r>
              <a:rPr lang="en-US" altLang="zh-CN" dirty="0"/>
              <a:t>6</a:t>
            </a:r>
            <a:r>
              <a:rPr lang="zh-CN" altLang="zh-CN" dirty="0"/>
              <a:t>步；否则进行第</a:t>
            </a:r>
            <a:r>
              <a:rPr lang="en-US" altLang="zh-CN" dirty="0"/>
              <a:t>2</a:t>
            </a:r>
            <a:r>
              <a:rPr lang="zh-CN" altLang="zh-CN" dirty="0"/>
              <a:t>步。</a:t>
            </a:r>
          </a:p>
          <a:p>
            <a:pPr lvl="0"/>
            <a:r>
              <a:rPr lang="en-US" altLang="zh-CN" dirty="0" smtClean="0"/>
              <a:t>6.</a:t>
            </a:r>
            <a:r>
              <a:rPr lang="zh-CN" altLang="zh-CN" dirty="0" smtClean="0"/>
              <a:t>如果</a:t>
            </a:r>
            <a:r>
              <a:rPr lang="en-US" altLang="zh-CN" dirty="0" err="1"/>
              <a:t>i</a:t>
            </a:r>
            <a:r>
              <a:rPr lang="zh-CN" altLang="zh-CN" dirty="0"/>
              <a:t>是右括号且</a:t>
            </a:r>
            <a:r>
              <a:rPr lang="en-US" altLang="zh-CN" dirty="0"/>
              <a:t>parenthesis=1</a:t>
            </a:r>
            <a:r>
              <a:rPr lang="zh-CN" altLang="zh-CN" dirty="0"/>
              <a:t>，则</a:t>
            </a:r>
            <a:r>
              <a:rPr lang="en-US" altLang="zh-CN" dirty="0"/>
              <a:t>①</a:t>
            </a:r>
            <a:r>
              <a:rPr lang="zh-CN" altLang="zh-CN" dirty="0"/>
              <a:t>将</a:t>
            </a:r>
            <a:r>
              <a:rPr lang="en-US" altLang="zh-CN" dirty="0" err="1"/>
              <a:t>codetxt</a:t>
            </a:r>
            <a:r>
              <a:rPr lang="zh-CN" altLang="zh-CN" dirty="0"/>
              <a:t>添加到</a:t>
            </a:r>
            <a:r>
              <a:rPr lang="en-US" altLang="zh-CN" dirty="0" err="1"/>
              <a:t>finalAns</a:t>
            </a:r>
            <a:r>
              <a:rPr lang="zh-CN" altLang="zh-CN" dirty="0"/>
              <a:t>中，</a:t>
            </a:r>
            <a:r>
              <a:rPr lang="en-US" altLang="zh-CN" dirty="0"/>
              <a:t>②</a:t>
            </a:r>
            <a:r>
              <a:rPr lang="zh-CN" altLang="zh-CN" dirty="0"/>
              <a:t>清空</a:t>
            </a:r>
            <a:r>
              <a:rPr lang="en-US" altLang="zh-CN" dirty="0" err="1"/>
              <a:t>codetxt</a:t>
            </a:r>
            <a:r>
              <a:rPr lang="zh-CN" altLang="zh-CN" dirty="0"/>
              <a:t>，</a:t>
            </a:r>
            <a:r>
              <a:rPr lang="en-US" altLang="zh-CN" dirty="0"/>
              <a:t>③parenthesis</a:t>
            </a:r>
            <a:r>
              <a:rPr lang="zh-CN" altLang="zh-CN" dirty="0"/>
              <a:t>减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④</a:t>
            </a:r>
            <a:r>
              <a:rPr lang="zh-CN" altLang="zh-CN" dirty="0"/>
              <a:t>返回第</a:t>
            </a:r>
            <a:r>
              <a:rPr lang="en-US" altLang="zh-CN" dirty="0"/>
              <a:t>2</a:t>
            </a:r>
            <a:r>
              <a:rPr lang="zh-CN" altLang="zh-CN" dirty="0"/>
              <a:t>步；否则</a:t>
            </a:r>
            <a:r>
              <a:rPr lang="en-US" altLang="zh-CN" dirty="0"/>
              <a:t>parenthesis</a:t>
            </a:r>
            <a:r>
              <a:rPr lang="zh-CN" altLang="zh-CN" dirty="0"/>
              <a:t>减</a:t>
            </a:r>
            <a:r>
              <a:rPr lang="en-US" altLang="zh-CN" dirty="0"/>
              <a:t>1</a:t>
            </a:r>
            <a:r>
              <a:rPr lang="zh-CN" altLang="zh-CN" dirty="0"/>
              <a:t>，进入下一步。</a:t>
            </a:r>
          </a:p>
          <a:p>
            <a:pPr lvl="0"/>
            <a:r>
              <a:rPr lang="en-US" altLang="zh-CN" dirty="0" smtClean="0"/>
              <a:t>7.</a:t>
            </a:r>
            <a:r>
              <a:rPr lang="zh-CN" altLang="zh-CN" dirty="0" smtClean="0"/>
              <a:t>如果</a:t>
            </a:r>
            <a:r>
              <a:rPr lang="en-US" altLang="zh-CN" dirty="0" err="1"/>
              <a:t>i</a:t>
            </a:r>
            <a:r>
              <a:rPr lang="zh-CN" altLang="zh-CN" dirty="0"/>
              <a:t>是空白字符且</a:t>
            </a:r>
            <a:r>
              <a:rPr lang="en-US" altLang="zh-CN" dirty="0" err="1"/>
              <a:t>codetxt</a:t>
            </a:r>
            <a:r>
              <a:rPr lang="zh-CN" altLang="zh-CN" dirty="0"/>
              <a:t>不为空，则</a:t>
            </a:r>
            <a:r>
              <a:rPr lang="en-US" altLang="zh-CN" dirty="0"/>
              <a:t>①</a:t>
            </a:r>
            <a:r>
              <a:rPr lang="zh-CN" altLang="zh-CN" dirty="0"/>
              <a:t>将</a:t>
            </a:r>
            <a:r>
              <a:rPr lang="en-US" altLang="zh-CN" dirty="0" err="1"/>
              <a:t>codetxt</a:t>
            </a:r>
            <a:r>
              <a:rPr lang="zh-CN" altLang="zh-CN" dirty="0"/>
              <a:t>添加到</a:t>
            </a:r>
            <a:r>
              <a:rPr lang="en-US" altLang="zh-CN" dirty="0" err="1"/>
              <a:t>finalAns</a:t>
            </a:r>
            <a:r>
              <a:rPr lang="zh-CN" altLang="zh-CN" dirty="0"/>
              <a:t>中，</a:t>
            </a:r>
            <a:r>
              <a:rPr lang="en-US" altLang="zh-CN" dirty="0"/>
              <a:t>②</a:t>
            </a:r>
            <a:r>
              <a:rPr lang="zh-CN" altLang="zh-CN" dirty="0"/>
              <a:t>清空</a:t>
            </a:r>
            <a:r>
              <a:rPr lang="en-US" altLang="zh-CN" dirty="0" err="1"/>
              <a:t>codetxt</a:t>
            </a:r>
            <a:r>
              <a:rPr lang="zh-CN" altLang="zh-CN" dirty="0"/>
              <a:t>，</a:t>
            </a:r>
            <a:r>
              <a:rPr lang="en-US" altLang="zh-CN" dirty="0"/>
              <a:t>③</a:t>
            </a:r>
            <a:r>
              <a:rPr lang="zh-CN" altLang="zh-CN" dirty="0"/>
              <a:t>返回第</a:t>
            </a:r>
            <a:r>
              <a:rPr lang="en-US" altLang="zh-CN" dirty="0"/>
              <a:t>2</a:t>
            </a:r>
            <a:r>
              <a:rPr lang="zh-CN" altLang="zh-CN" dirty="0"/>
              <a:t>步；否则进行下一步。</a:t>
            </a:r>
          </a:p>
          <a:p>
            <a:pPr lvl="0"/>
            <a:r>
              <a:rPr lang="en-US" altLang="zh-CN" dirty="0" smtClean="0"/>
              <a:t>8.</a:t>
            </a:r>
            <a:r>
              <a:rPr lang="zh-CN" altLang="zh-CN" dirty="0" smtClean="0"/>
              <a:t>如果</a:t>
            </a:r>
            <a:r>
              <a:rPr lang="en-US" altLang="zh-CN" dirty="0" err="1"/>
              <a:t>i</a:t>
            </a:r>
            <a:r>
              <a:rPr lang="zh-CN" altLang="zh-CN" dirty="0"/>
              <a:t>不是右括号则将</a:t>
            </a:r>
            <a:r>
              <a:rPr lang="en-US" altLang="zh-CN" dirty="0" err="1"/>
              <a:t>i</a:t>
            </a:r>
            <a:r>
              <a:rPr lang="zh-CN" altLang="zh-CN" dirty="0"/>
              <a:t>加入</a:t>
            </a:r>
            <a:r>
              <a:rPr lang="en-US" altLang="zh-CN" dirty="0" err="1"/>
              <a:t>codetxt</a:t>
            </a:r>
            <a:r>
              <a:rPr lang="zh-CN" altLang="zh-CN" dirty="0"/>
              <a:t>返回第</a:t>
            </a:r>
            <a:r>
              <a:rPr lang="en-US" altLang="zh-CN" dirty="0"/>
              <a:t>2</a:t>
            </a:r>
            <a:r>
              <a:rPr lang="zh-CN" altLang="zh-CN" dirty="0"/>
              <a:t>步；否则将</a:t>
            </a:r>
            <a:r>
              <a:rPr lang="en-US" altLang="zh-CN" dirty="0" err="1"/>
              <a:t>codetxt</a:t>
            </a:r>
            <a:r>
              <a:rPr lang="zh-CN" altLang="zh-CN" dirty="0"/>
              <a:t>加入到</a:t>
            </a:r>
            <a:r>
              <a:rPr lang="en-US" altLang="zh-CN" dirty="0" err="1"/>
              <a:t>finalAns</a:t>
            </a:r>
            <a:r>
              <a:rPr lang="zh-CN" altLang="zh-CN" dirty="0"/>
              <a:t>中返回第</a:t>
            </a:r>
            <a:r>
              <a:rPr lang="en-US" altLang="zh-CN" dirty="0"/>
              <a:t>2</a:t>
            </a:r>
            <a:r>
              <a:rPr lang="zh-CN" altLang="zh-CN" dirty="0"/>
              <a:t>步；</a:t>
            </a:r>
          </a:p>
          <a:p>
            <a:pPr lvl="0"/>
            <a:r>
              <a:rPr lang="en-US" altLang="zh-CN" dirty="0" smtClean="0"/>
              <a:t>9.</a:t>
            </a:r>
            <a:r>
              <a:rPr lang="zh-CN" altLang="zh-CN" dirty="0" smtClean="0"/>
              <a:t>如果</a:t>
            </a:r>
            <a:r>
              <a:rPr lang="en-US" altLang="zh-CN" dirty="0" err="1"/>
              <a:t>parathesis</a:t>
            </a:r>
            <a:r>
              <a:rPr lang="zh-CN" altLang="zh-CN" dirty="0"/>
              <a:t>的值不为</a:t>
            </a:r>
            <a:r>
              <a:rPr lang="en-US" altLang="zh-CN" dirty="0"/>
              <a:t>1</a:t>
            </a:r>
            <a:r>
              <a:rPr lang="zh-CN" altLang="zh-CN" dirty="0"/>
              <a:t>则报错返回，否则返回</a:t>
            </a:r>
            <a:r>
              <a:rPr lang="en-US" altLang="zh-CN" dirty="0" err="1"/>
              <a:t>finalAns</a:t>
            </a:r>
            <a:r>
              <a:rPr lang="zh-CN" altLang="zh-CN" dirty="0"/>
              <a:t>。</a:t>
            </a:r>
          </a:p>
        </p:txBody>
      </p:sp>
      <p:pic>
        <p:nvPicPr>
          <p:cNvPr id="1026" name="图片 4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832" y="264921"/>
            <a:ext cx="7152830" cy="64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5790323" y="2255246"/>
            <a:ext cx="5398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参数</a:t>
            </a:r>
            <a:r>
              <a:rPr lang="zh-CN" altLang="zh-CN" dirty="0"/>
              <a:t>包括作用域</a:t>
            </a:r>
            <a:r>
              <a:rPr lang="en-US" altLang="zh-CN" dirty="0"/>
              <a:t>zone</a:t>
            </a:r>
            <a:r>
              <a:rPr lang="zh-CN" altLang="zh-CN" dirty="0"/>
              <a:t>，待解析符号字符串</a:t>
            </a:r>
            <a:r>
              <a:rPr lang="en-US" altLang="zh-CN" dirty="0"/>
              <a:t>x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如果</a:t>
            </a:r>
            <a:r>
              <a:rPr lang="en-US" altLang="zh-CN" dirty="0"/>
              <a:t>x</a:t>
            </a:r>
            <a:r>
              <a:rPr lang="zh-CN" altLang="zh-CN" dirty="0"/>
              <a:t>是关键字则返回关键字类型</a:t>
            </a:r>
            <a:r>
              <a:rPr lang="en-US" altLang="zh-CN" dirty="0"/>
              <a:t>x</a:t>
            </a:r>
            <a:r>
              <a:rPr lang="zh-CN" altLang="zh-CN" dirty="0"/>
              <a:t>，否则进行下一步。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如果</a:t>
            </a:r>
            <a:r>
              <a:rPr lang="en-US" altLang="zh-CN" dirty="0"/>
              <a:t>x</a:t>
            </a:r>
            <a:r>
              <a:rPr lang="zh-CN" altLang="zh-CN" dirty="0"/>
              <a:t>是</a:t>
            </a:r>
            <a:r>
              <a:rPr lang="en-US" altLang="zh-CN" dirty="0"/>
              <a:t>true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/>
              <a:t>则返回对应的布尔型</a:t>
            </a:r>
            <a:r>
              <a:rPr lang="en-US" altLang="zh-CN" dirty="0"/>
              <a:t>x</a:t>
            </a:r>
            <a:r>
              <a:rPr lang="zh-CN" altLang="zh-CN" dirty="0"/>
              <a:t>，否则进行下一步。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如果</a:t>
            </a:r>
            <a:r>
              <a:rPr lang="en-US" altLang="zh-CN" dirty="0"/>
              <a:t>x</a:t>
            </a:r>
            <a:r>
              <a:rPr lang="zh-CN" altLang="zh-CN" dirty="0"/>
              <a:t>是形如</a:t>
            </a:r>
            <a:r>
              <a:rPr lang="en-US" altLang="zh-CN" dirty="0"/>
              <a:t>123,123.23,123e23</a:t>
            </a:r>
            <a:r>
              <a:rPr lang="zh-CN" altLang="zh-CN" dirty="0"/>
              <a:t>等，则转化成对应的数字并返回，否则进行下一步。</a:t>
            </a:r>
          </a:p>
          <a:p>
            <a:pPr lvl="0"/>
            <a:r>
              <a:rPr lang="en-US" altLang="zh-CN" dirty="0" smtClean="0"/>
              <a:t>4.</a:t>
            </a:r>
            <a:r>
              <a:rPr lang="zh-CN" altLang="zh-CN" dirty="0" smtClean="0"/>
              <a:t>如果</a:t>
            </a:r>
            <a:r>
              <a:rPr lang="en-US" altLang="zh-CN" dirty="0"/>
              <a:t>zone</a:t>
            </a:r>
            <a:r>
              <a:rPr lang="zh-CN" altLang="zh-CN" dirty="0"/>
              <a:t>为空则报错返回，否则如果存在以</a:t>
            </a:r>
            <a:r>
              <a:rPr lang="en-US" altLang="zh-CN" dirty="0"/>
              <a:t>x</a:t>
            </a:r>
            <a:r>
              <a:rPr lang="zh-CN" altLang="zh-CN" dirty="0"/>
              <a:t>为键的记录则返回该条记录；否则，令</a:t>
            </a:r>
            <a:r>
              <a:rPr lang="en-US" altLang="zh-CN" dirty="0"/>
              <a:t>zone</a:t>
            </a:r>
            <a:r>
              <a:rPr lang="zh-CN" altLang="zh-CN" dirty="0"/>
              <a:t>为</a:t>
            </a:r>
            <a:r>
              <a:rPr lang="en-US" altLang="zh-CN" dirty="0"/>
              <a:t>zone-&gt;farther</a:t>
            </a:r>
            <a:r>
              <a:rPr lang="zh-CN" altLang="zh-CN" dirty="0"/>
              <a:t>，递归调用自身。</a:t>
            </a:r>
          </a:p>
          <a:p>
            <a:endParaRPr lang="zh-CN" altLang="en-US" dirty="0"/>
          </a:p>
        </p:txBody>
      </p:sp>
      <p:pic>
        <p:nvPicPr>
          <p:cNvPr id="1027" name="图片 5" descr="绘图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41" y="353686"/>
            <a:ext cx="5147078" cy="635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6" descr="绘图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43" y="1115227"/>
            <a:ext cx="6334910" cy="474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5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6" grpId="0"/>
      <p:bldP spid="16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207" y="376805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atin typeface="+mj-ea"/>
              </a:rPr>
              <a:t>算法实现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24597" y="1444239"/>
            <a:ext cx="9144001" cy="4154984"/>
            <a:chOff x="1324597" y="1444239"/>
            <a:chExt cx="9144001" cy="4154984"/>
          </a:xfrm>
        </p:grpSpPr>
        <p:sp>
          <p:nvSpPr>
            <p:cNvPr id="4" name="右箭头 3"/>
            <p:cNvSpPr/>
            <p:nvPr/>
          </p:nvSpPr>
          <p:spPr>
            <a:xfrm>
              <a:off x="1324597" y="2042445"/>
              <a:ext cx="3110670" cy="116222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开发语言及工具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60008" y="1444239"/>
              <a:ext cx="570859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dirty="0"/>
                <a:t>代码解析与运行时维护部分使用</a:t>
              </a:r>
              <a:r>
                <a:rPr lang="en-US" altLang="zh-CN" sz="2400" dirty="0" err="1"/>
                <a:t>coffeescript</a:t>
              </a:r>
              <a:r>
                <a:rPr lang="zh-CN" altLang="zh-CN" sz="2400" dirty="0"/>
                <a:t>语言开发；</a:t>
              </a:r>
            </a:p>
            <a:p>
              <a:r>
                <a:rPr lang="zh-CN" altLang="zh-CN" sz="2400" dirty="0"/>
                <a:t>基本动画绘制函数使用</a:t>
              </a:r>
              <a:r>
                <a:rPr lang="en-US" altLang="zh-CN" sz="2400" dirty="0"/>
                <a:t>javascript+html5</a:t>
              </a:r>
              <a:r>
                <a:rPr lang="zh-CN" altLang="zh-CN" sz="2400" dirty="0"/>
                <a:t>开发</a:t>
              </a:r>
              <a:r>
                <a:rPr lang="zh-CN" altLang="zh-CN" sz="2400" dirty="0" smtClean="0"/>
                <a:t>；</a:t>
              </a:r>
              <a:endParaRPr lang="en-US" altLang="zh-CN" sz="2400" dirty="0" smtClean="0"/>
            </a:p>
            <a:p>
              <a:endParaRPr lang="zh-CN" altLang="zh-CN" sz="2400" dirty="0"/>
            </a:p>
            <a:p>
              <a:r>
                <a:rPr lang="en-US" altLang="zh-CN" sz="2400" dirty="0"/>
                <a:t>Demo</a:t>
              </a:r>
              <a:r>
                <a:rPr lang="zh-CN" altLang="zh-CN" sz="2400" dirty="0"/>
                <a:t>动画使用本项目设计的类</a:t>
              </a:r>
              <a:r>
                <a:rPr lang="en-US" altLang="zh-CN" sz="2400" dirty="0"/>
                <a:t>scheme</a:t>
              </a:r>
              <a:r>
                <a:rPr lang="zh-CN" altLang="zh-CN" sz="2400" dirty="0"/>
                <a:t>动画脚本语言开发</a:t>
              </a:r>
              <a:r>
                <a:rPr lang="zh-CN" altLang="zh-CN" sz="2400" dirty="0" smtClean="0"/>
                <a:t>。</a:t>
              </a:r>
              <a:endParaRPr lang="en-US" altLang="zh-CN" sz="2400" dirty="0" smtClean="0"/>
            </a:p>
            <a:p>
              <a:endParaRPr lang="zh-CN" altLang="zh-CN" sz="2400" dirty="0"/>
            </a:p>
            <a:p>
              <a:r>
                <a:rPr lang="zh-CN" altLang="zh-CN" sz="2400" b="1" dirty="0" smtClean="0"/>
                <a:t>开发工具</a:t>
              </a:r>
              <a:r>
                <a:rPr lang="zh-CN" altLang="en-US" sz="2400" b="1" dirty="0" smtClean="0"/>
                <a:t>：</a:t>
              </a:r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</a:t>
              </a:r>
              <a:r>
                <a:rPr lang="en-US" altLang="zh-CN" sz="2400" dirty="0" err="1" smtClean="0"/>
                <a:t>CoffeeScript</a:t>
              </a:r>
              <a:r>
                <a:rPr lang="zh-CN" altLang="zh-CN" sz="2400" dirty="0"/>
                <a:t>，</a:t>
              </a:r>
              <a:r>
                <a:rPr lang="en-US" altLang="zh-CN" sz="2400" dirty="0" err="1"/>
                <a:t>Node.Js</a:t>
              </a:r>
              <a:r>
                <a:rPr lang="zh-CN" altLang="zh-CN" sz="2400" dirty="0"/>
                <a:t>，</a:t>
              </a:r>
              <a:r>
                <a:rPr lang="en-US" altLang="zh-CN" sz="2400" dirty="0"/>
                <a:t>Chrome</a:t>
              </a:r>
              <a:endParaRPr lang="zh-CN" altLang="zh-CN" sz="2400" dirty="0"/>
            </a:p>
            <a:p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24597" y="72428"/>
            <a:ext cx="10511595" cy="6636190"/>
            <a:chOff x="1324597" y="72428"/>
            <a:chExt cx="10511595" cy="6636190"/>
          </a:xfrm>
        </p:grpSpPr>
        <p:sp>
          <p:nvSpPr>
            <p:cNvPr id="7" name="右箭头 6"/>
            <p:cNvSpPr/>
            <p:nvPr/>
          </p:nvSpPr>
          <p:spPr>
            <a:xfrm>
              <a:off x="1324597" y="2070106"/>
              <a:ext cx="3110670" cy="1146841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代码解析算法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0008" y="72428"/>
              <a:ext cx="7076184" cy="6636190"/>
            </a:xfrm>
            <a:prstGeom prst="rect">
              <a:avLst/>
            </a:prstGeom>
          </p:spPr>
        </p:pic>
      </p:grpSp>
      <p:sp>
        <p:nvSpPr>
          <p:cNvPr id="9" name="右箭头 8"/>
          <p:cNvSpPr/>
          <p:nvPr/>
        </p:nvSpPr>
        <p:spPr>
          <a:xfrm>
            <a:off x="1324597" y="2057832"/>
            <a:ext cx="3110670" cy="114684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符号解析算法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08" y="1245256"/>
            <a:ext cx="6867525" cy="22764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324597" y="27377"/>
            <a:ext cx="10511595" cy="6726291"/>
            <a:chOff x="1324597" y="27377"/>
            <a:chExt cx="10511595" cy="6726291"/>
          </a:xfrm>
        </p:grpSpPr>
        <p:sp>
          <p:nvSpPr>
            <p:cNvPr id="8" name="右箭头 7"/>
            <p:cNvSpPr/>
            <p:nvPr/>
          </p:nvSpPr>
          <p:spPr>
            <a:xfrm>
              <a:off x="1324597" y="2057832"/>
              <a:ext cx="3110670" cy="1146841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/>
                <a:t>运行时维护算法</a:t>
              </a:r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0008" y="27377"/>
              <a:ext cx="7076184" cy="6726291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437300" y="35081"/>
            <a:ext cx="10411457" cy="6710881"/>
            <a:chOff x="1437300" y="35081"/>
            <a:chExt cx="10411457" cy="6710881"/>
          </a:xfrm>
        </p:grpSpPr>
        <p:sp>
          <p:nvSpPr>
            <p:cNvPr id="16" name="右箭头 15"/>
            <p:cNvSpPr/>
            <p:nvPr/>
          </p:nvSpPr>
          <p:spPr>
            <a:xfrm>
              <a:off x="1437300" y="4345663"/>
              <a:ext cx="2885264" cy="1149791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/>
                <a:t>主要功能界面</a:t>
              </a: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7407" y="35081"/>
              <a:ext cx="6991350" cy="6710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1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594342"/>
            <a:ext cx="8534400" cy="150706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2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</TotalTime>
  <Words>577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华文楷体</vt:lpstr>
      <vt:lpstr>幼圆</vt:lpstr>
      <vt:lpstr>Century Gothic</vt:lpstr>
      <vt:lpstr>Wingdings 3</vt:lpstr>
      <vt:lpstr>切片</vt:lpstr>
      <vt:lpstr>动画语言的解释执行器 </vt:lpstr>
      <vt:lpstr>目录</vt:lpstr>
      <vt:lpstr>需求分析</vt:lpstr>
      <vt:lpstr>算法设计</vt:lpstr>
      <vt:lpstr>算法实现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动画语言的解释执行器</dc:title>
  <dc:creator>十年</dc:creator>
  <cp:lastModifiedBy>十年</cp:lastModifiedBy>
  <cp:revision>7</cp:revision>
  <dcterms:created xsi:type="dcterms:W3CDTF">2015-01-05T05:04:52Z</dcterms:created>
  <dcterms:modified xsi:type="dcterms:W3CDTF">2015-01-05T06:28:14Z</dcterms:modified>
</cp:coreProperties>
</file>