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2" r:id="rId9"/>
    <p:sldId id="263" r:id="rId10"/>
    <p:sldId id="264" r:id="rId11"/>
    <p:sldId id="265" r:id="rId12"/>
    <p:sldId id="270" r:id="rId13"/>
    <p:sldId id="268" r:id="rId14"/>
    <p:sldId id="269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8FD68-D1C3-48B9-8D1F-421E277AB197}" type="datetimeFigureOut">
              <a:rPr lang="cs-CZ" smtClean="0"/>
              <a:pPr/>
              <a:t>04.03.2014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E3B33-6BCB-4FF5-B920-86A1180596D8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DDF1C-61C8-4D47-AD15-C6F692E4A11A}" type="datetimeFigureOut">
              <a:rPr lang="cs-CZ" smtClean="0"/>
              <a:pPr/>
              <a:t>04.03.2014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D687B-8C02-4175-8D92-E609C32F2C9C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3E67-9562-4F11-ACF7-A8531B1075CE}" type="datetimeFigureOut">
              <a:rPr lang="cs-CZ" smtClean="0"/>
              <a:pPr/>
              <a:t>04.03.2014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6071-18D7-4CE2-870A-736199CA15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3E67-9562-4F11-ACF7-A8531B1075CE}" type="datetimeFigureOut">
              <a:rPr lang="cs-CZ" smtClean="0"/>
              <a:pPr/>
              <a:t>04.03.2014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6071-18D7-4CE2-870A-736199CA15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3E67-9562-4F11-ACF7-A8531B1075CE}" type="datetimeFigureOut">
              <a:rPr lang="cs-CZ" smtClean="0"/>
              <a:pPr/>
              <a:t>04.03.2014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6071-18D7-4CE2-870A-736199CA15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3E67-9562-4F11-ACF7-A8531B1075CE}" type="datetimeFigureOut">
              <a:rPr lang="cs-CZ" smtClean="0"/>
              <a:pPr/>
              <a:t>04.03.2014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6071-18D7-4CE2-870A-736199CA15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3E67-9562-4F11-ACF7-A8531B1075CE}" type="datetimeFigureOut">
              <a:rPr lang="cs-CZ" smtClean="0"/>
              <a:pPr/>
              <a:t>04.03.2014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6071-18D7-4CE2-870A-736199CA15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3E67-9562-4F11-ACF7-A8531B1075CE}" type="datetimeFigureOut">
              <a:rPr lang="cs-CZ" smtClean="0"/>
              <a:pPr/>
              <a:t>04.03.2014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6071-18D7-4CE2-870A-736199CA15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3E67-9562-4F11-ACF7-A8531B1075CE}" type="datetimeFigureOut">
              <a:rPr lang="cs-CZ" smtClean="0"/>
              <a:pPr/>
              <a:t>04.03.2014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6071-18D7-4CE2-870A-736199CA15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3E67-9562-4F11-ACF7-A8531B1075CE}" type="datetimeFigureOut">
              <a:rPr lang="cs-CZ" smtClean="0"/>
              <a:pPr/>
              <a:t>04.03.2014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6071-18D7-4CE2-870A-736199CA15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3E67-9562-4F11-ACF7-A8531B1075CE}" type="datetimeFigureOut">
              <a:rPr lang="cs-CZ" smtClean="0"/>
              <a:pPr/>
              <a:t>04.03.2014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6071-18D7-4CE2-870A-736199CA15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3E67-9562-4F11-ACF7-A8531B1075CE}" type="datetimeFigureOut">
              <a:rPr lang="cs-CZ" smtClean="0"/>
              <a:pPr/>
              <a:t>04.03.2014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6071-18D7-4CE2-870A-736199CA15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3E67-9562-4F11-ACF7-A8531B1075CE}" type="datetimeFigureOut">
              <a:rPr lang="cs-CZ" smtClean="0"/>
              <a:pPr/>
              <a:t>04.03.2014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6071-18D7-4CE2-870A-736199CA15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3E67-9562-4F11-ACF7-A8531B1075CE}" type="datetimeFigureOut">
              <a:rPr lang="cs-CZ" smtClean="0"/>
              <a:pPr/>
              <a:t>04.03.2014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6071-18D7-4CE2-870A-736199CA15F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 bright="-68000"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73E67-9562-4F11-ACF7-A8531B1075CE}" type="datetimeFigureOut">
              <a:rPr lang="cs-CZ" smtClean="0"/>
              <a:pPr/>
              <a:t>04.03.2014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E6071-18D7-4CE2-870A-736199CA15F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gif"/><Relationship Id="rId4" Type="http://schemas.openxmlformats.org/officeDocument/2006/relationships/hyperlink" Target="http://home.zcu.cz/~pesicka/dbm1/vstma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>
                <a:solidFill>
                  <a:schemeClr val="bg1"/>
                </a:solidFill>
                <a:latin typeface="Agency FB" pitchFamily="34" charset="0"/>
              </a:rPr>
              <a:t>Databázový procesor</a:t>
            </a:r>
            <a:endParaRPr lang="cs-CZ" sz="60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 smtClean="0"/>
              <a:t>Jan Pavlů, Zdeněk Sklenář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  <a:latin typeface="Agency FB" pitchFamily="34" charset="0"/>
              </a:rPr>
              <a:t>Dotazy II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5" name="Zástupný symbol pro obsah 4" descr="5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196752"/>
            <a:ext cx="8208912" cy="1167933"/>
          </a:xfrm>
        </p:spPr>
      </p:pic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7544" y="2492896"/>
            <a:ext cx="8219256" cy="3888432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cs-CZ" sz="2400" dirty="0" smtClean="0">
                <a:solidFill>
                  <a:schemeClr val="bg1"/>
                </a:solidFill>
              </a:rPr>
              <a:t>dotaz se spouští tlačítkem Spustit</a:t>
            </a:r>
          </a:p>
          <a:p>
            <a:pPr>
              <a:buBlip>
                <a:blip r:embed="rId3"/>
              </a:buBlip>
            </a:pPr>
            <a:r>
              <a:rPr lang="cs-CZ" sz="2400" u="sng" dirty="0" smtClean="0">
                <a:solidFill>
                  <a:schemeClr val="bg1"/>
                </a:solidFill>
              </a:rPr>
              <a:t>Výběrový dotaz </a:t>
            </a:r>
            <a:r>
              <a:rPr lang="cs-CZ" sz="2400" dirty="0" smtClean="0">
                <a:solidFill>
                  <a:schemeClr val="bg1"/>
                </a:solidFill>
              </a:rPr>
              <a:t>- výběrový </a:t>
            </a:r>
            <a:r>
              <a:rPr lang="cs-CZ" sz="2400" dirty="0">
                <a:solidFill>
                  <a:schemeClr val="bg1"/>
                </a:solidFill>
              </a:rPr>
              <a:t>dotaz je nejběžnějším typem dotazu. Načítá data z jedné nebo více tabulek a výsledek zobrazuje v datovém listu, kde můžete provádět aktualizaci </a:t>
            </a:r>
            <a:r>
              <a:rPr lang="cs-CZ" sz="2400" dirty="0" smtClean="0">
                <a:solidFill>
                  <a:schemeClr val="bg1"/>
                </a:solidFill>
              </a:rPr>
              <a:t>záznamů</a:t>
            </a:r>
          </a:p>
          <a:p>
            <a:pPr>
              <a:buBlip>
                <a:blip r:embed="rId3"/>
              </a:buBlip>
            </a:pPr>
            <a:r>
              <a:rPr lang="cs-CZ" sz="2400" u="sng" dirty="0" smtClean="0">
                <a:solidFill>
                  <a:schemeClr val="bg1"/>
                </a:solidFill>
              </a:rPr>
              <a:t>Parametrický dotaz - </a:t>
            </a:r>
            <a:r>
              <a:rPr lang="cs-CZ" sz="2400" dirty="0" smtClean="0">
                <a:solidFill>
                  <a:schemeClr val="bg1"/>
                </a:solidFill>
              </a:rPr>
              <a:t>parametrický </a:t>
            </a:r>
            <a:r>
              <a:rPr lang="cs-CZ" sz="2400" dirty="0">
                <a:solidFill>
                  <a:schemeClr val="bg1"/>
                </a:solidFill>
              </a:rPr>
              <a:t>dotaz je dotaz, který po spuštění zobrazí dialogové okno. V tomto okně se zadávají informace, například kritéria pro výběr záznamů nebo hodnoty, které chcete zadat do pole</a:t>
            </a:r>
            <a:r>
              <a:rPr lang="cs-CZ" sz="2400" dirty="0"/>
              <a:t>. </a:t>
            </a:r>
            <a:endParaRPr lang="cs-CZ" sz="2400" u="sng" dirty="0" smtClean="0">
              <a:solidFill>
                <a:schemeClr val="bg1"/>
              </a:solidFill>
            </a:endParaRPr>
          </a:p>
          <a:p>
            <a:pPr>
              <a:buBlip>
                <a:blip r:embed="rId3"/>
              </a:buBlip>
            </a:pPr>
            <a:endParaRPr lang="cs-CZ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  <a:latin typeface="Agency FB" pitchFamily="34" charset="0"/>
              </a:rPr>
              <a:t>Dotazy III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39552" y="1412776"/>
            <a:ext cx="8147248" cy="4713387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cs-CZ" sz="2400" u="sng" dirty="0" smtClean="0">
                <a:solidFill>
                  <a:schemeClr val="bg1"/>
                </a:solidFill>
              </a:rPr>
              <a:t>Křížový dotaz </a:t>
            </a:r>
            <a:r>
              <a:rPr lang="cs-CZ" sz="2400" dirty="0" smtClean="0">
                <a:solidFill>
                  <a:schemeClr val="bg1"/>
                </a:solidFill>
              </a:rPr>
              <a:t>- křížové </a:t>
            </a:r>
            <a:r>
              <a:rPr lang="cs-CZ" sz="2400" dirty="0">
                <a:solidFill>
                  <a:schemeClr val="bg1"/>
                </a:solidFill>
              </a:rPr>
              <a:t>dotazy usnadňují analýzu dat pomocí výpočtů a změny struktury dat. Pomocí křížových dotazů lze vypočítat součty, průměry, počty a různé souhrnné výpočty pro data </a:t>
            </a:r>
            <a:r>
              <a:rPr lang="cs-CZ" sz="2400" dirty="0" smtClean="0">
                <a:solidFill>
                  <a:schemeClr val="bg1"/>
                </a:solidFill>
              </a:rPr>
              <a:t>seskupená na základě dvou typů informací </a:t>
            </a:r>
          </a:p>
          <a:p>
            <a:pPr>
              <a:buBlip>
                <a:blip r:embed="rId2"/>
              </a:buBlip>
              <a:tabLst>
                <a:tab pos="3051175" algn="l"/>
              </a:tabLst>
            </a:pPr>
            <a:r>
              <a:rPr lang="cs-CZ" sz="2400" u="sng" dirty="0" smtClean="0">
                <a:solidFill>
                  <a:schemeClr val="bg1"/>
                </a:solidFill>
              </a:rPr>
              <a:t>Akční </a:t>
            </a:r>
            <a:r>
              <a:rPr lang="cs-CZ" sz="2400" u="sng" dirty="0">
                <a:solidFill>
                  <a:schemeClr val="bg1"/>
                </a:solidFill>
              </a:rPr>
              <a:t>dotaz </a:t>
            </a:r>
            <a:r>
              <a:rPr lang="cs-CZ" sz="2400" dirty="0" smtClean="0">
                <a:solidFill>
                  <a:schemeClr val="bg1"/>
                </a:solidFill>
              </a:rPr>
              <a:t> - typ </a:t>
            </a:r>
            <a:r>
              <a:rPr lang="cs-CZ" sz="2400" dirty="0">
                <a:solidFill>
                  <a:schemeClr val="bg1"/>
                </a:solidFill>
              </a:rPr>
              <a:t>dotazu, který provádí změny nebo přesuny mnoha záznamů v rámci jediné operace. Existují čtyři typy akčních dotazů: </a:t>
            </a:r>
            <a:r>
              <a:rPr lang="cs-CZ" sz="2400" dirty="0" smtClean="0">
                <a:solidFill>
                  <a:schemeClr val="bg1"/>
                </a:solidFill>
              </a:rPr>
              <a:t>	odstraňovací dotaz</a:t>
            </a:r>
            <a:br>
              <a:rPr lang="cs-CZ" sz="2400" dirty="0" smtClean="0">
                <a:solidFill>
                  <a:schemeClr val="bg1"/>
                </a:solidFill>
              </a:rPr>
            </a:br>
            <a:r>
              <a:rPr lang="cs-CZ" sz="2400" dirty="0" smtClean="0">
                <a:solidFill>
                  <a:schemeClr val="bg1"/>
                </a:solidFill>
              </a:rPr>
              <a:t>	aktualizační dotaz</a:t>
            </a:r>
            <a:br>
              <a:rPr lang="cs-CZ" sz="2400" dirty="0" smtClean="0">
                <a:solidFill>
                  <a:schemeClr val="bg1"/>
                </a:solidFill>
              </a:rPr>
            </a:br>
            <a:r>
              <a:rPr lang="cs-CZ" sz="2400" dirty="0" smtClean="0">
                <a:solidFill>
                  <a:schemeClr val="bg1"/>
                </a:solidFill>
              </a:rPr>
              <a:t>	přidávací dotaz</a:t>
            </a:r>
            <a:br>
              <a:rPr lang="cs-CZ" sz="2400" dirty="0" smtClean="0">
                <a:solidFill>
                  <a:schemeClr val="bg1"/>
                </a:solidFill>
              </a:rPr>
            </a:br>
            <a:r>
              <a:rPr lang="cs-CZ" sz="2400" dirty="0" smtClean="0">
                <a:solidFill>
                  <a:schemeClr val="bg1"/>
                </a:solidFill>
              </a:rPr>
              <a:t>	vytvářecí dotaz</a:t>
            </a:r>
            <a:endParaRPr lang="cs-CZ" sz="2400" dirty="0">
              <a:solidFill>
                <a:schemeClr val="bg1"/>
              </a:solidFill>
            </a:endParaRPr>
          </a:p>
          <a:p>
            <a:pPr>
              <a:buBlip>
                <a:blip r:embed="rId2"/>
              </a:buBlip>
            </a:pPr>
            <a:endParaRPr lang="cs-CZ" sz="24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  <a:latin typeface="Agency FB" pitchFamily="34" charset="0"/>
              </a:rPr>
              <a:t>Sestavy</a:t>
            </a:r>
            <a:endParaRPr lang="cs-CZ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6" name="Zástupný symbol pro obsah 4" descr="Bez názvu.png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412750" y="1125538"/>
            <a:ext cx="8318500" cy="1366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ámeček 6"/>
          <p:cNvSpPr/>
          <p:nvPr/>
        </p:nvSpPr>
        <p:spPr>
          <a:xfrm>
            <a:off x="5436096" y="1484784"/>
            <a:ext cx="2088232" cy="1152128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8" name="Zástupný symbol pro obsah 3"/>
          <p:cNvSpPr txBox="1">
            <a:spLocks/>
          </p:cNvSpPr>
          <p:nvPr/>
        </p:nvSpPr>
        <p:spPr>
          <a:xfrm>
            <a:off x="462372" y="2564904"/>
            <a:ext cx="8219256" cy="38884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r>
              <a:rPr lang="cs-CZ" sz="2400" dirty="0" smtClean="0">
                <a:solidFill>
                  <a:schemeClr val="bg1"/>
                </a:solidFill>
              </a:rPr>
              <a:t>n</a:t>
            </a:r>
            <a:r>
              <a:rPr kumimoji="0" lang="cs-CZ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kartě Vytvořit-Sestavy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r>
              <a:rPr lang="cs-CZ" sz="2400" dirty="0" smtClean="0">
                <a:solidFill>
                  <a:schemeClr val="bg1"/>
                </a:solidFill>
              </a:rPr>
              <a:t>Slouží pro oddělený a přehledný vzhled záznamů z tabulky, dotazu.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r>
              <a:rPr lang="cs-CZ" sz="2400" u="sng" dirty="0" smtClean="0">
                <a:solidFill>
                  <a:schemeClr val="bg1"/>
                </a:solidFill>
              </a:rPr>
              <a:t>Využívají se na: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Blip>
                <a:blip r:embed="rId3"/>
              </a:buBlip>
              <a:defRPr/>
            </a:pPr>
            <a:r>
              <a:rPr lang="cs-CZ" sz="2400" dirty="0" smtClean="0">
                <a:solidFill>
                  <a:schemeClr val="bg1"/>
                </a:solidFill>
              </a:rPr>
              <a:t>v</a:t>
            </a:r>
            <a:r>
              <a:rPr kumimoji="0" lang="cs-CZ" sz="2400" b="0" i="0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izitky</a:t>
            </a:r>
            <a:r>
              <a:rPr kumimoji="0" lang="cs-CZ" sz="2400" b="0" i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štítky, přehledy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Blip>
                <a:blip r:embed="rId3"/>
              </a:buBlip>
              <a:defRPr/>
            </a:pPr>
            <a:endParaRPr kumimoji="0" lang="cs-CZ" sz="2400" b="0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Obrázek 8" descr="Bez názvu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90232" y="5301208"/>
            <a:ext cx="6163536" cy="1247949"/>
          </a:xfrm>
          <a:prstGeom prst="rect">
            <a:avLst/>
          </a:prstGeom>
        </p:spPr>
      </p:pic>
      <p:sp>
        <p:nvSpPr>
          <p:cNvPr id="10" name="TextovéPole 9"/>
          <p:cNvSpPr txBox="1"/>
          <p:nvPr/>
        </p:nvSpPr>
        <p:spPr>
          <a:xfrm>
            <a:off x="1763688" y="486916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u="sng" dirty="0" smtClean="0">
                <a:solidFill>
                  <a:schemeClr val="bg1"/>
                </a:solidFill>
              </a:rPr>
              <a:t>Zobrazení sestavy</a:t>
            </a:r>
            <a:endParaRPr lang="cs-CZ" u="sng" dirty="0">
              <a:solidFill>
                <a:schemeClr val="bg1"/>
              </a:solidFill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5076056" y="48691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u="sng" dirty="0" smtClean="0">
                <a:solidFill>
                  <a:schemeClr val="bg1"/>
                </a:solidFill>
              </a:rPr>
              <a:t>Návrhové zobrazeni</a:t>
            </a:r>
            <a:endParaRPr lang="cs-CZ" u="sng" dirty="0">
              <a:solidFill>
                <a:schemeClr val="bg1"/>
              </a:solidFill>
            </a:endParaRPr>
          </a:p>
        </p:txBody>
      </p:sp>
      <p:cxnSp>
        <p:nvCxnSpPr>
          <p:cNvPr id="13" name="Přímá spojovací čára 12"/>
          <p:cNvCxnSpPr/>
          <p:nvPr/>
        </p:nvCxnSpPr>
        <p:spPr>
          <a:xfrm>
            <a:off x="4572000" y="5013176"/>
            <a:ext cx="0" cy="165618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  <a:latin typeface="Agency FB" pitchFamily="34" charset="0"/>
              </a:rPr>
              <a:t>Formuláře</a:t>
            </a:r>
            <a:endParaRPr lang="cs-CZ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5" name="Zástupný symbol pro obsah 4" descr="Bez názvu.png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412750" y="1125538"/>
            <a:ext cx="8318500" cy="1366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ámeček 5"/>
          <p:cNvSpPr/>
          <p:nvPr/>
        </p:nvSpPr>
        <p:spPr>
          <a:xfrm>
            <a:off x="2411760" y="1556792"/>
            <a:ext cx="3240360" cy="1080120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9" name="Zástupný symbol pro obsah 3"/>
          <p:cNvSpPr txBox="1">
            <a:spLocks/>
          </p:cNvSpPr>
          <p:nvPr/>
        </p:nvSpPr>
        <p:spPr>
          <a:xfrm>
            <a:off x="462372" y="2564904"/>
            <a:ext cx="8219256" cy="38884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r>
              <a:rPr lang="cs-CZ" sz="2400" dirty="0" smtClean="0">
                <a:solidFill>
                  <a:schemeClr val="bg1"/>
                </a:solidFill>
              </a:rPr>
              <a:t>n</a:t>
            </a:r>
            <a:r>
              <a:rPr kumimoji="0" lang="cs-CZ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kartě Vytvořit-Formuláře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r>
              <a:rPr lang="cs-CZ" sz="2400" dirty="0" smtClean="0">
                <a:solidFill>
                  <a:schemeClr val="bg1"/>
                </a:solidFill>
              </a:rPr>
              <a:t>Slouží jako prostředník mezi tabulkou a uživatelem, jako snadnější forma zadávání dat pro uživatele.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r>
              <a:rPr kumimoji="0" lang="cs-CZ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Můžou zde být </a:t>
            </a:r>
            <a:r>
              <a:rPr kumimoji="0" lang="cs-CZ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třeba:</a:t>
            </a:r>
            <a:endParaRPr kumimoji="0" lang="cs-CZ" sz="2400" b="0" i="0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Blip>
                <a:blip r:embed="rId3"/>
              </a:buBlip>
            </a:pPr>
            <a:r>
              <a:rPr lang="cs-CZ" sz="2400" dirty="0" smtClean="0">
                <a:solidFill>
                  <a:schemeClr val="bg1"/>
                </a:solidFill>
              </a:rPr>
              <a:t>Popisky, Textová pole, Tlačítka, </a:t>
            </a:r>
            <a:r>
              <a:rPr lang="cs-CZ" sz="2400" dirty="0" err="1" smtClean="0">
                <a:solidFill>
                  <a:schemeClr val="bg1"/>
                </a:solidFill>
              </a:rPr>
              <a:t>Checkboxy</a:t>
            </a:r>
            <a:r>
              <a:rPr lang="cs-CZ" sz="2400" dirty="0" smtClean="0">
                <a:solidFill>
                  <a:schemeClr val="bg1"/>
                </a:solidFill>
              </a:rPr>
              <a:t>, </a:t>
            </a:r>
            <a:br>
              <a:rPr lang="cs-CZ" sz="2400" dirty="0" smtClean="0">
                <a:solidFill>
                  <a:schemeClr val="bg1"/>
                </a:solidFill>
              </a:rPr>
            </a:br>
            <a:r>
              <a:rPr lang="cs-CZ" sz="2400" dirty="0" smtClean="0">
                <a:solidFill>
                  <a:schemeClr val="bg1"/>
                </a:solidFill>
              </a:rPr>
              <a:t>Výběrové seznamy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Blip>
                <a:blip r:embed="rId3"/>
              </a:buBlip>
            </a:pPr>
            <a:r>
              <a:rPr kumimoji="0" lang="cs-CZ" sz="2400" b="0" i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Těmto komponentám se pak dají na různé akce přiřadit makra, nebo moduly(VBA).</a:t>
            </a:r>
            <a:endParaRPr kumimoji="0" lang="cs-CZ" sz="2400" b="0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  <a:latin typeface="Agency FB" pitchFamily="34" charset="0"/>
              </a:rPr>
              <a:t>Makra</a:t>
            </a:r>
            <a:endParaRPr lang="cs-CZ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3" name="Zástupný symbol pro obsah 4" descr="Bez názv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2750" y="1125538"/>
            <a:ext cx="8318500" cy="1366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ámeček 3"/>
          <p:cNvSpPr/>
          <p:nvPr/>
        </p:nvSpPr>
        <p:spPr>
          <a:xfrm>
            <a:off x="8244408" y="1556792"/>
            <a:ext cx="576064" cy="936104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5" name="Zástupný symbol pro obsah 3"/>
          <p:cNvSpPr txBox="1">
            <a:spLocks/>
          </p:cNvSpPr>
          <p:nvPr/>
        </p:nvSpPr>
        <p:spPr>
          <a:xfrm>
            <a:off x="462372" y="2564904"/>
            <a:ext cx="8219256" cy="388843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r>
              <a:rPr lang="cs-CZ" sz="2400" dirty="0" smtClean="0">
                <a:solidFill>
                  <a:schemeClr val="bg1"/>
                </a:solidFill>
              </a:rPr>
              <a:t>n</a:t>
            </a:r>
            <a:r>
              <a:rPr kumimoji="0" lang="cs-CZ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kartě Vytvořit-Jiné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r>
              <a:rPr lang="cs-CZ" sz="2400" dirty="0" smtClean="0">
                <a:solidFill>
                  <a:schemeClr val="bg1"/>
                </a:solidFill>
              </a:rPr>
              <a:t>Slouží pro vytvoření akce bez potřeby znát VBA(škoda že nefungují lépe). Makro se postupně tvoří pomocí slovy definovaných modulů, jsou zde hlavně ty nejčastější, aby se nemuseli pokaždé psát v VBA znovu.(ani </a:t>
            </a:r>
            <a:r>
              <a:rPr lang="cs-CZ" sz="2400" dirty="0" err="1" smtClean="0">
                <a:solidFill>
                  <a:schemeClr val="bg1"/>
                </a:solidFill>
              </a:rPr>
              <a:t>Microsoftu</a:t>
            </a:r>
            <a:r>
              <a:rPr lang="cs-CZ" sz="2400" dirty="0" smtClean="0">
                <a:solidFill>
                  <a:schemeClr val="bg1"/>
                </a:solidFill>
              </a:rPr>
              <a:t> se v tom jazyku nechce dělat)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r>
              <a:rPr lang="cs-CZ" sz="2400" dirty="0" smtClean="0">
                <a:solidFill>
                  <a:schemeClr val="bg1"/>
                </a:solidFill>
              </a:rPr>
              <a:t>Je zde</a:t>
            </a:r>
            <a:r>
              <a:rPr kumimoji="0" lang="cs-CZ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cs-CZ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třeba:</a:t>
            </a:r>
            <a:endParaRPr kumimoji="0" lang="cs-CZ" sz="2400" b="0" i="0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Blip>
                <a:blip r:embed="rId3"/>
              </a:buBlip>
            </a:pPr>
            <a:r>
              <a:rPr lang="cs-CZ" sz="2400" dirty="0" err="1" smtClean="0">
                <a:solidFill>
                  <a:schemeClr val="bg1"/>
                </a:solidFill>
              </a:rPr>
              <a:t>HledatZáznam</a:t>
            </a:r>
            <a:r>
              <a:rPr lang="cs-CZ" sz="2400" dirty="0" smtClean="0">
                <a:solidFill>
                  <a:schemeClr val="bg1"/>
                </a:solidFill>
              </a:rPr>
              <a:t>, </a:t>
            </a:r>
            <a:r>
              <a:rPr lang="cs-CZ" sz="2400" dirty="0" err="1" smtClean="0">
                <a:solidFill>
                  <a:schemeClr val="bg1"/>
                </a:solidFill>
              </a:rPr>
              <a:t>OknoSeZprávou</a:t>
            </a:r>
            <a:r>
              <a:rPr lang="cs-CZ" sz="2400" dirty="0" smtClean="0">
                <a:solidFill>
                  <a:schemeClr val="bg1"/>
                </a:solidFill>
              </a:rPr>
              <a:t>, </a:t>
            </a:r>
            <a:r>
              <a:rPr lang="cs-CZ" sz="2400" dirty="0" err="1" smtClean="0">
                <a:solidFill>
                  <a:schemeClr val="bg1"/>
                </a:solidFill>
              </a:rPr>
              <a:t>ZavřítDatabázi</a:t>
            </a:r>
            <a:r>
              <a:rPr lang="cs-CZ" sz="2400" dirty="0" smtClean="0">
                <a:solidFill>
                  <a:schemeClr val="bg1"/>
                </a:solidFill>
              </a:rPr>
              <a:t>(</a:t>
            </a:r>
            <a:r>
              <a:rPr lang="cs-CZ" sz="2400" dirty="0" err="1" smtClean="0">
                <a:solidFill>
                  <a:schemeClr val="bg1"/>
                </a:solidFill>
              </a:rPr>
              <a:t>nejelpší</a:t>
            </a:r>
            <a:r>
              <a:rPr lang="cs-CZ" sz="2400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Blip>
                <a:blip r:embed="rId3"/>
              </a:buBlip>
            </a:pPr>
            <a:r>
              <a:rPr kumimoji="0" lang="cs-CZ" sz="2400" b="0" i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Makra se nejčastěji přiřazují tlačítkům, ale můžou se přiřadit třeba i </a:t>
            </a:r>
            <a:r>
              <a:rPr kumimoji="0" lang="cs-CZ" sz="2400" b="0" i="0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Checkboxům</a:t>
            </a:r>
            <a:r>
              <a:rPr kumimoji="0" lang="cs-CZ" sz="2400" b="0" i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cs-CZ" sz="2400" b="0" i="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  <a:latin typeface="Agency FB" pitchFamily="34" charset="0"/>
              </a:rPr>
              <a:t>Relace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cs-CZ" sz="2400" dirty="0" smtClean="0">
                <a:solidFill>
                  <a:schemeClr val="bg1"/>
                </a:solidFill>
              </a:rPr>
              <a:t>aplikace Office Access 2007 používá relace mezi tabulkami ke spojování tabulek, když je potřebujete použít v databázovém objektu</a:t>
            </a:r>
          </a:p>
          <a:p>
            <a:pPr>
              <a:buBlip>
                <a:blip r:embed="rId2"/>
              </a:buBlip>
            </a:pPr>
            <a:r>
              <a:rPr lang="cs-CZ" sz="2400" dirty="0" smtClean="0">
                <a:solidFill>
                  <a:schemeClr val="bg1"/>
                </a:solidFill>
              </a:rPr>
              <a:t>společná pole musí mít stejný datový typ, jmenovat se můžou rozdílně</a:t>
            </a:r>
          </a:p>
          <a:p>
            <a:pPr>
              <a:buBlip>
                <a:blip r:embed="rId2"/>
              </a:buBlip>
            </a:pPr>
            <a:r>
              <a:rPr lang="cs-CZ" sz="2400" dirty="0" smtClean="0">
                <a:solidFill>
                  <a:schemeClr val="bg1"/>
                </a:solidFill>
              </a:rPr>
              <a:t>nachází se na kartě Databázové nástroje – Zobrazit či skrýt</a:t>
            </a:r>
            <a:endParaRPr lang="cs-CZ" sz="2400" dirty="0">
              <a:solidFill>
                <a:schemeClr val="bg1"/>
              </a:solidFill>
            </a:endParaRPr>
          </a:p>
        </p:txBody>
      </p:sp>
      <p:pic>
        <p:nvPicPr>
          <p:cNvPr id="4" name="Obrázek 3" descr="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052736"/>
            <a:ext cx="8244408" cy="967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  <a:latin typeface="Agency FB" pitchFamily="34" charset="0"/>
              </a:rPr>
              <a:t>Relace - p</a:t>
            </a:r>
            <a:r>
              <a:rPr lang="cs-CZ" sz="3600" dirty="0" smtClean="0">
                <a:solidFill>
                  <a:schemeClr val="bg1"/>
                </a:solidFill>
                <a:latin typeface="Agency FB" pitchFamily="34" charset="0"/>
              </a:rPr>
              <a:t>ř</a:t>
            </a:r>
            <a:r>
              <a:rPr lang="cs-CZ" dirty="0" smtClean="0">
                <a:solidFill>
                  <a:schemeClr val="bg1"/>
                </a:solidFill>
                <a:latin typeface="Agency FB" pitchFamily="34" charset="0"/>
              </a:rPr>
              <a:t>íklad</a:t>
            </a:r>
            <a:endParaRPr lang="cs-CZ" dirty="0"/>
          </a:p>
        </p:txBody>
      </p:sp>
      <p:pic>
        <p:nvPicPr>
          <p:cNvPr id="4" name="Zástupný symbol pro obsah 3" descr="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340768"/>
            <a:ext cx="8087854" cy="3029373"/>
          </a:xfrm>
        </p:spPr>
      </p:pic>
      <p:sp>
        <p:nvSpPr>
          <p:cNvPr id="6" name="TextovéPole 5"/>
          <p:cNvSpPr txBox="1"/>
          <p:nvPr/>
        </p:nvSpPr>
        <p:spPr>
          <a:xfrm>
            <a:off x="323528" y="4797152"/>
            <a:ext cx="8568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cs-CZ" sz="2400" dirty="0" smtClean="0">
                <a:solidFill>
                  <a:schemeClr val="bg1"/>
                </a:solidFill>
              </a:rPr>
              <a:t> po dvojkliku na propojovací čáru můžeme daný vztah </a:t>
            </a:r>
            <a:r>
              <a:rPr lang="cs-CZ" sz="2400" dirty="0" smtClean="0">
                <a:solidFill>
                  <a:schemeClr val="bg1"/>
                </a:solidFill>
              </a:rPr>
              <a:t>upravovat</a:t>
            </a:r>
          </a:p>
          <a:p>
            <a:pPr>
              <a:buBlip>
                <a:blip r:embed="rId3"/>
              </a:buBlip>
            </a:pPr>
            <a:r>
              <a:rPr lang="en-US" sz="2400" dirty="0" smtClean="0">
                <a:solidFill>
                  <a:schemeClr val="bg1"/>
                </a:solidFill>
              </a:rPr>
              <a:t>V</a:t>
            </a:r>
            <a:r>
              <a:rPr lang="cs-CZ" sz="2400" dirty="0" smtClean="0">
                <a:solidFill>
                  <a:schemeClr val="bg1"/>
                </a:solidFill>
              </a:rPr>
              <a:t>š</a:t>
            </a:r>
            <a:r>
              <a:rPr lang="en-US" sz="2400" dirty="0" err="1" smtClean="0">
                <a:solidFill>
                  <a:schemeClr val="bg1"/>
                </a:solidFill>
              </a:rPr>
              <a:t>echn</a:t>
            </a:r>
            <a:r>
              <a:rPr lang="cs-CZ" sz="2400" dirty="0" smtClean="0">
                <a:solidFill>
                  <a:schemeClr val="bg1"/>
                </a:solidFill>
              </a:rPr>
              <a:t>y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vztahy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zde</a:t>
            </a:r>
            <a:r>
              <a:rPr lang="cs-CZ" sz="2400" dirty="0" smtClean="0">
                <a:solidFill>
                  <a:schemeClr val="bg1"/>
                </a:solidFill>
              </a:rPr>
              <a:t> jsou 1:N.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  <a:latin typeface="Agency FB" pitchFamily="34" charset="0"/>
              </a:rPr>
              <a:t>Relace – úprava vztahu</a:t>
            </a:r>
            <a:endParaRPr lang="cs-CZ" dirty="0"/>
          </a:p>
        </p:txBody>
      </p:sp>
      <p:pic>
        <p:nvPicPr>
          <p:cNvPr id="4" name="Zástupný symbol pro obsah 3" descr="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700808"/>
            <a:ext cx="3953427" cy="4267796"/>
          </a:xfrm>
        </p:spPr>
      </p:pic>
      <p:sp>
        <p:nvSpPr>
          <p:cNvPr id="5" name="TextovéPole 4"/>
          <p:cNvSpPr txBox="1"/>
          <p:nvPr/>
        </p:nvSpPr>
        <p:spPr>
          <a:xfrm>
            <a:off x="4716016" y="1700808"/>
            <a:ext cx="40324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cs-CZ" sz="2400" u="sng" dirty="0" smtClean="0">
                <a:solidFill>
                  <a:schemeClr val="bg1"/>
                </a:solidFill>
              </a:rPr>
              <a:t>Vztahy: </a:t>
            </a:r>
            <a:r>
              <a:rPr lang="cs-CZ" sz="2400" dirty="0" smtClean="0">
                <a:solidFill>
                  <a:schemeClr val="bg1"/>
                </a:solidFill>
              </a:rPr>
              <a:t>1:N,1:1,N:M</a:t>
            </a:r>
          </a:p>
          <a:p>
            <a:pPr>
              <a:buBlip>
                <a:blip r:embed="rId3"/>
              </a:buBlip>
            </a:pPr>
            <a:r>
              <a:rPr lang="cs-CZ" sz="2400" dirty="0" smtClean="0">
                <a:solidFill>
                  <a:schemeClr val="bg1"/>
                </a:solidFill>
              </a:rPr>
              <a:t>Ve vztazích je důležitý primární klíč(může se vyskytovat v tabulce pouze jednou), většinou to je automatické </a:t>
            </a:r>
            <a:r>
              <a:rPr lang="cs-CZ" sz="2400" dirty="0" smtClean="0">
                <a:solidFill>
                  <a:schemeClr val="bg1"/>
                </a:solidFill>
              </a:rPr>
              <a:t>číslo (ID)</a:t>
            </a:r>
            <a:endParaRPr lang="cs-CZ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1143000"/>
          </a:xfrm>
        </p:spPr>
        <p:txBody>
          <a:bodyPr/>
          <a:lstStyle/>
          <a:p>
            <a:r>
              <a:rPr lang="cs-CZ" dirty="0" smtClean="0">
                <a:solidFill>
                  <a:schemeClr val="bg1"/>
                </a:solidFill>
              </a:rPr>
              <a:t>KONEC</a:t>
            </a:r>
            <a:endParaRPr lang="cs-CZ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>
                <a:solidFill>
                  <a:schemeClr val="bg1"/>
                </a:solidFill>
                <a:latin typeface="Agency FB" pitchFamily="34" charset="0"/>
              </a:rPr>
              <a:t>Co je to databázový procesor?</a:t>
            </a:r>
            <a:endParaRPr lang="cs-CZ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cs-CZ" sz="2800" dirty="0" smtClean="0">
                <a:solidFill>
                  <a:schemeClr val="bg1"/>
                </a:solidFill>
              </a:rPr>
              <a:t>nástroj pro správu velkého objemu dat</a:t>
            </a:r>
          </a:p>
          <a:p>
            <a:pPr>
              <a:buBlip>
                <a:blip r:embed="rId2"/>
              </a:buBlip>
            </a:pPr>
            <a:r>
              <a:rPr lang="cs-CZ" sz="2800" dirty="0" smtClean="0">
                <a:solidFill>
                  <a:schemeClr val="bg1"/>
                </a:solidFill>
              </a:rPr>
              <a:t>jednotlivé </a:t>
            </a:r>
            <a:r>
              <a:rPr lang="cs-CZ" sz="2800" dirty="0">
                <a:solidFill>
                  <a:schemeClr val="bg1"/>
                </a:solidFill>
              </a:rPr>
              <a:t>akce jsou zde dopředu obecně naprogramovány a vedeny pod pojmem moduly: Tabulka, Dotazy, Formuláře, </a:t>
            </a:r>
            <a:r>
              <a:rPr lang="cs-CZ" sz="2800" dirty="0" smtClean="0">
                <a:solidFill>
                  <a:schemeClr val="bg1"/>
                </a:solidFill>
              </a:rPr>
              <a:t>Sestavy </a:t>
            </a:r>
            <a:r>
              <a:rPr lang="cs-CZ" sz="2800" dirty="0">
                <a:solidFill>
                  <a:schemeClr val="bg1"/>
                </a:solidFill>
              </a:rPr>
              <a:t>a další.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  <a:latin typeface="Agency FB" pitchFamily="34" charset="0"/>
              </a:rPr>
              <a:t>Databázové procesory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cs-CZ" sz="2800" dirty="0" smtClean="0">
                <a:solidFill>
                  <a:schemeClr val="bg1"/>
                </a:solidFill>
              </a:rPr>
              <a:t>Microsoft Access</a:t>
            </a:r>
          </a:p>
          <a:p>
            <a:pPr>
              <a:buBlip>
                <a:blip r:embed="rId2"/>
              </a:buBlip>
            </a:pPr>
            <a:r>
              <a:rPr lang="cs-CZ" sz="2800" dirty="0" smtClean="0">
                <a:solidFill>
                  <a:schemeClr val="bg1"/>
                </a:solidFill>
              </a:rPr>
              <a:t>Microsoft </a:t>
            </a:r>
            <a:r>
              <a:rPr lang="cs-CZ" sz="2800" dirty="0" err="1" smtClean="0">
                <a:solidFill>
                  <a:schemeClr val="bg1"/>
                </a:solidFill>
              </a:rPr>
              <a:t>Visual</a:t>
            </a:r>
            <a:r>
              <a:rPr lang="cs-CZ" sz="2800" dirty="0" smtClean="0">
                <a:solidFill>
                  <a:schemeClr val="bg1"/>
                </a:solidFill>
              </a:rPr>
              <a:t> FoxPro</a:t>
            </a:r>
          </a:p>
          <a:p>
            <a:pPr>
              <a:buBlip>
                <a:blip r:embed="rId2"/>
              </a:buBlip>
            </a:pPr>
            <a:r>
              <a:rPr lang="cs-CZ" sz="2800" dirty="0" err="1" smtClean="0">
                <a:solidFill>
                  <a:schemeClr val="bg1"/>
                </a:solidFill>
              </a:rPr>
              <a:t>FireBird</a:t>
            </a:r>
            <a:endParaRPr lang="cs-CZ" sz="2800" dirty="0" smtClean="0">
              <a:solidFill>
                <a:schemeClr val="bg1"/>
              </a:solidFill>
            </a:endParaRPr>
          </a:p>
          <a:p>
            <a:pPr>
              <a:buBlip>
                <a:blip r:embed="rId2"/>
              </a:buBlip>
            </a:pPr>
            <a:r>
              <a:rPr lang="cs-CZ" sz="2800" dirty="0" err="1" smtClean="0">
                <a:solidFill>
                  <a:schemeClr val="bg1"/>
                </a:solidFill>
              </a:rPr>
              <a:t>Oracle</a:t>
            </a:r>
            <a:r>
              <a:rPr lang="cs-CZ" sz="2800" dirty="0" smtClean="0">
                <a:solidFill>
                  <a:schemeClr val="bg1"/>
                </a:solidFill>
              </a:rPr>
              <a:t> </a:t>
            </a:r>
            <a:r>
              <a:rPr lang="cs-CZ" sz="2800" dirty="0" err="1" smtClean="0">
                <a:solidFill>
                  <a:schemeClr val="bg1"/>
                </a:solidFill>
              </a:rPr>
              <a:t>Database</a:t>
            </a:r>
            <a:endParaRPr lang="cs-CZ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  <a:latin typeface="Agency FB" pitchFamily="34" charset="0"/>
              </a:rPr>
              <a:t>Microsoft Access</a:t>
            </a:r>
            <a:endParaRPr lang="cs-CZ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cs-CZ" sz="2800" dirty="0" smtClean="0">
                <a:solidFill>
                  <a:schemeClr val="bg1"/>
                </a:solidFill>
              </a:rPr>
              <a:t>program </a:t>
            </a:r>
            <a:r>
              <a:rPr lang="cs-CZ" sz="2800" dirty="0">
                <a:solidFill>
                  <a:schemeClr val="bg1"/>
                </a:solidFill>
              </a:rPr>
              <a:t>umožňuje uživateli vytvářet databáze dle vlastních </a:t>
            </a:r>
            <a:r>
              <a:rPr lang="cs-CZ" sz="2800" dirty="0" smtClean="0">
                <a:solidFill>
                  <a:schemeClr val="bg1"/>
                </a:solidFill>
              </a:rPr>
              <a:t>požadavků</a:t>
            </a:r>
          </a:p>
          <a:p>
            <a:pPr>
              <a:buBlip>
                <a:blip r:embed="rId2"/>
              </a:buBlip>
            </a:pPr>
            <a:r>
              <a:rPr lang="cs-CZ" sz="2800" dirty="0">
                <a:solidFill>
                  <a:schemeClr val="bg1"/>
                </a:solidFill>
              </a:rPr>
              <a:t> </a:t>
            </a:r>
            <a:r>
              <a:rPr lang="cs-CZ" sz="2800" dirty="0" smtClean="0">
                <a:solidFill>
                  <a:schemeClr val="bg1"/>
                </a:solidFill>
              </a:rPr>
              <a:t>databáze </a:t>
            </a:r>
            <a:r>
              <a:rPr lang="cs-CZ" sz="2800" dirty="0">
                <a:solidFill>
                  <a:schemeClr val="bg1"/>
                </a:solidFill>
              </a:rPr>
              <a:t>se skládá z tabulek, formulářů, dotazu, maker, sestav a modulů. Přičemž každá tato část obsahuje návrhovou a vytvořenou podobu</a:t>
            </a:r>
            <a:r>
              <a:rPr lang="cs-CZ" sz="2800" dirty="0" smtClean="0">
                <a:solidFill>
                  <a:schemeClr val="bg1"/>
                </a:solidFill>
              </a:rPr>
              <a:t>.</a:t>
            </a:r>
          </a:p>
          <a:p>
            <a:pPr>
              <a:buBlip>
                <a:blip r:embed="rId2"/>
              </a:buBlip>
            </a:pPr>
            <a:r>
              <a:rPr lang="cs-CZ" sz="2800" dirty="0">
                <a:solidFill>
                  <a:schemeClr val="bg1"/>
                </a:solidFill>
              </a:rPr>
              <a:t>nejčastější pracovní prostředí databáze je formulář či </a:t>
            </a:r>
            <a:r>
              <a:rPr lang="cs-CZ" sz="2800" dirty="0" smtClean="0">
                <a:solidFill>
                  <a:schemeClr val="bg1"/>
                </a:solidFill>
              </a:rPr>
              <a:t>tabulka</a:t>
            </a:r>
          </a:p>
          <a:p>
            <a:pPr>
              <a:buNone/>
            </a:pPr>
            <a:endParaRPr lang="cs-CZ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  <a:latin typeface="Agency FB" pitchFamily="34" charset="0"/>
              </a:rPr>
              <a:t>Tabulky 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cs-CZ" sz="2800" dirty="0" smtClean="0">
                <a:solidFill>
                  <a:schemeClr val="bg1"/>
                </a:solidFill>
              </a:rPr>
              <a:t>tabulka je složená z polí, každý řádek tabulky tvoří jeden záznam</a:t>
            </a:r>
          </a:p>
          <a:p>
            <a:pPr>
              <a:buBlip>
                <a:blip r:embed="rId2"/>
              </a:buBlip>
            </a:pPr>
            <a:r>
              <a:rPr lang="cs-CZ" sz="2800" dirty="0" smtClean="0">
                <a:solidFill>
                  <a:schemeClr val="bg1"/>
                </a:solidFill>
              </a:rPr>
              <a:t>každý</a:t>
            </a:r>
            <a:r>
              <a:rPr lang="cs-CZ" sz="2800" dirty="0">
                <a:solidFill>
                  <a:schemeClr val="bg1"/>
                </a:solidFill>
              </a:rPr>
              <a:t> </a:t>
            </a:r>
            <a:r>
              <a:rPr lang="cs-CZ" sz="2800" i="1" dirty="0">
                <a:solidFill>
                  <a:schemeClr val="bg1"/>
                </a:solidFill>
              </a:rPr>
              <a:t>záznam</a:t>
            </a:r>
            <a:r>
              <a:rPr lang="cs-CZ" sz="2800" dirty="0">
                <a:solidFill>
                  <a:schemeClr val="bg1"/>
                </a:solidFill>
              </a:rPr>
              <a:t> tabulky obsahuje informace o jedné položce, například o konkrétním zaměstnanci. Záznam tvoří jednotlivá </a:t>
            </a:r>
            <a:r>
              <a:rPr lang="cs-CZ" sz="2800" i="1" dirty="0">
                <a:solidFill>
                  <a:schemeClr val="bg1"/>
                </a:solidFill>
              </a:rPr>
              <a:t>pole</a:t>
            </a:r>
            <a:r>
              <a:rPr lang="cs-CZ" sz="2800" dirty="0">
                <a:solidFill>
                  <a:schemeClr val="bg1"/>
                </a:solidFill>
              </a:rPr>
              <a:t>, například jméno, adresa a telefonní číslo. O záznamech se často hovoří jako o řádcích a pole se často označují jako sloupce.</a:t>
            </a:r>
            <a:endParaRPr lang="cs-CZ" sz="2800" dirty="0" smtClean="0">
              <a:solidFill>
                <a:schemeClr val="bg1"/>
              </a:solidFill>
            </a:endParaRPr>
          </a:p>
          <a:p>
            <a:pPr>
              <a:buBlip>
                <a:blip r:embed="rId2"/>
              </a:buBlip>
            </a:pPr>
            <a:r>
              <a:rPr lang="cs-CZ" sz="2800" dirty="0" smtClean="0">
                <a:solidFill>
                  <a:schemeClr val="bg1"/>
                </a:solidFill>
              </a:rPr>
              <a:t>na kartě Vytvořit - Tabulky</a:t>
            </a:r>
            <a:endParaRPr lang="cs-CZ" sz="2800" dirty="0">
              <a:solidFill>
                <a:schemeClr val="bg1"/>
              </a:solidFill>
            </a:endParaRPr>
          </a:p>
        </p:txBody>
      </p:sp>
      <p:pic>
        <p:nvPicPr>
          <p:cNvPr id="4" name="Obrázek 3" descr="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4941168"/>
            <a:ext cx="2381583" cy="107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  <a:latin typeface="Agency FB" pitchFamily="34" charset="0"/>
              </a:rPr>
              <a:t>Tabulky II</a:t>
            </a:r>
            <a:endParaRPr lang="cs-CZ" dirty="0"/>
          </a:p>
        </p:txBody>
      </p:sp>
      <p:pic>
        <p:nvPicPr>
          <p:cNvPr id="4" name="Zástupný symbol pro obsah 3" descr="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1521" y="1895994"/>
            <a:ext cx="7220958" cy="39343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  <a:latin typeface="Agency FB" pitchFamily="34" charset="0"/>
              </a:rPr>
              <a:t>Datové typy polí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978896" cy="4569371"/>
          </a:xfrm>
        </p:spPr>
        <p:txBody>
          <a:bodyPr>
            <a:normAutofit fontScale="85000" lnSpcReduction="10000"/>
          </a:bodyPr>
          <a:lstStyle/>
          <a:p>
            <a:pPr>
              <a:buBlip>
                <a:blip r:embed="rId2"/>
              </a:buBlip>
            </a:pPr>
            <a:r>
              <a:rPr lang="cs-CZ" dirty="0" smtClean="0">
                <a:solidFill>
                  <a:schemeClr val="bg1"/>
                </a:solidFill>
              </a:rPr>
              <a:t>Text – do 255 znaků</a:t>
            </a:r>
          </a:p>
          <a:p>
            <a:pPr>
              <a:buBlip>
                <a:blip r:embed="rId2"/>
              </a:buBlip>
            </a:pPr>
            <a:r>
              <a:rPr lang="cs-CZ" dirty="0" err="1" smtClean="0">
                <a:solidFill>
                  <a:schemeClr val="bg1"/>
                </a:solidFill>
              </a:rPr>
              <a:t>Memo</a:t>
            </a:r>
            <a:r>
              <a:rPr lang="cs-CZ" dirty="0" smtClean="0">
                <a:solidFill>
                  <a:schemeClr val="bg1"/>
                </a:solidFill>
              </a:rPr>
              <a:t> – dlouhý text (až do 65 536 znaků)</a:t>
            </a:r>
          </a:p>
          <a:p>
            <a:pPr>
              <a:buBlip>
                <a:blip r:embed="rId2"/>
              </a:buBlip>
            </a:pPr>
            <a:r>
              <a:rPr lang="cs-CZ" dirty="0" smtClean="0">
                <a:solidFill>
                  <a:schemeClr val="bg1"/>
                </a:solidFill>
              </a:rPr>
              <a:t>Číslo – 1B, 2B, 4B, 8B</a:t>
            </a:r>
          </a:p>
          <a:p>
            <a:pPr>
              <a:buBlip>
                <a:blip r:embed="rId2"/>
              </a:buBlip>
            </a:pPr>
            <a:r>
              <a:rPr lang="cs-CZ" dirty="0" smtClean="0">
                <a:solidFill>
                  <a:schemeClr val="bg1"/>
                </a:solidFill>
              </a:rPr>
              <a:t>Datum a čas – 8B</a:t>
            </a:r>
          </a:p>
          <a:p>
            <a:pPr>
              <a:buBlip>
                <a:blip r:embed="rId2"/>
              </a:buBlip>
            </a:pPr>
            <a:r>
              <a:rPr lang="cs-CZ" dirty="0" smtClean="0">
                <a:solidFill>
                  <a:schemeClr val="bg1"/>
                </a:solidFill>
              </a:rPr>
              <a:t>Měna – 8B</a:t>
            </a:r>
          </a:p>
          <a:p>
            <a:pPr>
              <a:buBlip>
                <a:blip r:embed="rId2"/>
              </a:buBlip>
            </a:pPr>
            <a:r>
              <a:rPr lang="cs-CZ" dirty="0" smtClean="0">
                <a:solidFill>
                  <a:schemeClr val="bg1"/>
                </a:solidFill>
              </a:rPr>
              <a:t>Automatické číslo – 4B</a:t>
            </a:r>
          </a:p>
          <a:p>
            <a:pPr>
              <a:buBlip>
                <a:blip r:embed="rId2"/>
              </a:buBlip>
            </a:pPr>
            <a:r>
              <a:rPr lang="cs-CZ" dirty="0" smtClean="0">
                <a:solidFill>
                  <a:schemeClr val="bg1"/>
                </a:solidFill>
              </a:rPr>
              <a:t>Ano/ne</a:t>
            </a:r>
          </a:p>
          <a:p>
            <a:pPr>
              <a:buBlip>
                <a:blip r:embed="rId2"/>
              </a:buBlip>
            </a:pPr>
            <a:r>
              <a:rPr lang="cs-CZ" dirty="0" smtClean="0">
                <a:solidFill>
                  <a:schemeClr val="bg1"/>
                </a:solidFill>
              </a:rPr>
              <a:t>Objekt OLE – lze ukládat data, která jsou vytvořena v jiných aplikacích</a:t>
            </a:r>
          </a:p>
          <a:p>
            <a:pPr>
              <a:buBlip>
                <a:blip r:embed="rId2"/>
              </a:buBlip>
            </a:pPr>
            <a:r>
              <a:rPr lang="cs-CZ" dirty="0" smtClean="0">
                <a:solidFill>
                  <a:schemeClr val="bg1"/>
                </a:solidFill>
              </a:rPr>
              <a:t>Hypertextový odkaz</a:t>
            </a:r>
          </a:p>
          <a:p>
            <a:pPr>
              <a:buBlip>
                <a:blip r:embed="rId2"/>
              </a:buBlip>
            </a:pPr>
            <a:r>
              <a:rPr lang="cs-CZ" dirty="0" smtClean="0">
                <a:solidFill>
                  <a:schemeClr val="bg1"/>
                </a:solidFill>
              </a:rPr>
              <a:t>Průvodce vyhledávání – vytvoří pole, které umožní brát hodnoty z jiné tabulky nebo dotazu, nebo zadat vlastní list hodnot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8" name="Zástupný symbol pro obsah 7" descr="1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580112" y="2204864"/>
            <a:ext cx="3262824" cy="23042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  <a:latin typeface="Agency FB" pitchFamily="34" charset="0"/>
              </a:rPr>
              <a:t>Vstupní maska</a:t>
            </a:r>
            <a:endParaRPr lang="cs-CZ" dirty="0"/>
          </a:p>
        </p:txBody>
      </p:sp>
      <p:pic>
        <p:nvPicPr>
          <p:cNvPr id="7" name="Zástupný symbol pro obsah 6" descr="2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84453" y="1268760"/>
            <a:ext cx="6035819" cy="2391217"/>
          </a:xfrm>
        </p:spPr>
      </p:pic>
      <p:cxnSp>
        <p:nvCxnSpPr>
          <p:cNvPr id="9" name="Přímá spojovací čára 8"/>
          <p:cNvCxnSpPr/>
          <p:nvPr/>
        </p:nvCxnSpPr>
        <p:spPr>
          <a:xfrm>
            <a:off x="1115616" y="1988840"/>
            <a:ext cx="58326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Obrázek 11" descr="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1988840"/>
            <a:ext cx="4753639" cy="3267531"/>
          </a:xfrm>
          <a:prstGeom prst="rect">
            <a:avLst/>
          </a:prstGeom>
        </p:spPr>
      </p:pic>
      <p:sp>
        <p:nvSpPr>
          <p:cNvPr id="13" name="TextovéPole 12"/>
          <p:cNvSpPr txBox="1"/>
          <p:nvPr/>
        </p:nvSpPr>
        <p:spPr>
          <a:xfrm>
            <a:off x="3995936" y="5445224"/>
            <a:ext cx="4824536" cy="369332"/>
          </a:xfrm>
          <a:prstGeom prst="rect">
            <a:avLst/>
          </a:prstGeom>
          <a:solidFill>
            <a:srgbClr val="C0C0C0">
              <a:alpha val="3137"/>
            </a:srgbClr>
          </a:solidFill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bg1"/>
                </a:solidFill>
                <a:hlinkClick r:id="rId4"/>
              </a:rPr>
              <a:t>http://home.zcu.cz/~pesicka/dbm1/vstmas.html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4" name="TextovéPole 13"/>
          <p:cNvSpPr txBox="1"/>
          <p:nvPr/>
        </p:nvSpPr>
        <p:spPr>
          <a:xfrm>
            <a:off x="827584" y="3645024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5"/>
              </a:buBlip>
            </a:pPr>
            <a:endParaRPr lang="cs-CZ" dirty="0" smtClean="0">
              <a:solidFill>
                <a:schemeClr val="bg1"/>
              </a:solidFill>
            </a:endParaRPr>
          </a:p>
          <a:p>
            <a:pPr>
              <a:buBlip>
                <a:blip r:embed="rId5"/>
              </a:buBlip>
            </a:pPr>
            <a:r>
              <a:rPr lang="cs-CZ" dirty="0">
                <a:solidFill>
                  <a:schemeClr val="bg1"/>
                </a:solidFill>
              </a:rPr>
              <a:t>Vstupní masky umožňují pomocí znaků a symbolů nastavit formát zadávání dat do polí</a:t>
            </a:r>
            <a:r>
              <a:rPr lang="cs-CZ" dirty="0" smtClean="0">
                <a:solidFill>
                  <a:schemeClr val="bg1"/>
                </a:solidFill>
              </a:rPr>
              <a:t>.</a:t>
            </a:r>
          </a:p>
          <a:p>
            <a:pPr>
              <a:buBlip>
                <a:blip r:embed="rId5"/>
              </a:buBlip>
            </a:pPr>
            <a:r>
              <a:rPr lang="cs-CZ" dirty="0" smtClean="0">
                <a:solidFill>
                  <a:schemeClr val="bg1"/>
                </a:solidFill>
              </a:rPr>
              <a:t>Vstupní masku můžeme nastavit u textu, čísla, data a času a měny.</a:t>
            </a:r>
            <a:endParaRPr lang="cs-CZ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bg1"/>
                </a:solidFill>
                <a:latin typeface="Agency FB" pitchFamily="34" charset="0"/>
              </a:rPr>
              <a:t>Dotazy I</a:t>
            </a:r>
            <a:endParaRPr lang="cs-CZ" dirty="0"/>
          </a:p>
        </p:txBody>
      </p:sp>
      <p:pic>
        <p:nvPicPr>
          <p:cNvPr id="5" name="Zástupný symbol pro obsah 4" descr="4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39551" y="1124744"/>
            <a:ext cx="7749923" cy="1152128"/>
          </a:xfrm>
        </p:spPr>
      </p:pic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39552" y="2420888"/>
            <a:ext cx="7776864" cy="3888432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cs-CZ" sz="2400" dirty="0" smtClean="0">
                <a:solidFill>
                  <a:schemeClr val="bg1"/>
                </a:solidFill>
              </a:rPr>
              <a:t>na kartě Vytvořit – Jiné</a:t>
            </a:r>
          </a:p>
          <a:p>
            <a:pPr>
              <a:buBlip>
                <a:blip r:embed="rId3"/>
              </a:buBlip>
            </a:pPr>
            <a:r>
              <a:rPr lang="cs-CZ" sz="2400" dirty="0">
                <a:solidFill>
                  <a:schemeClr val="bg1"/>
                </a:solidFill>
              </a:rPr>
              <a:t>p</a:t>
            </a:r>
            <a:r>
              <a:rPr lang="cs-CZ" sz="2400" dirty="0" smtClean="0">
                <a:solidFill>
                  <a:schemeClr val="bg1"/>
                </a:solidFill>
              </a:rPr>
              <a:t>omocí dotazů můžete najít odpovědi na velmi specifické otázky týkající se dat, které by bylo obtížné získat přímým nahlížením do dat tabulky</a:t>
            </a:r>
          </a:p>
          <a:p>
            <a:pPr>
              <a:buBlip>
                <a:blip r:embed="rId3"/>
              </a:buBlip>
            </a:pP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cs-CZ" sz="2400" dirty="0">
                <a:solidFill>
                  <a:schemeClr val="bg1"/>
                </a:solidFill>
              </a:rPr>
              <a:t>d</a:t>
            </a:r>
            <a:r>
              <a:rPr lang="cs-CZ" sz="2400" dirty="0" smtClean="0">
                <a:solidFill>
                  <a:schemeClr val="bg1"/>
                </a:solidFill>
              </a:rPr>
              <a:t>otazy umožňují data filtrovat, provádět s nimi výpočty a vytvářet jejich souhrny</a:t>
            </a:r>
            <a:endParaRPr lang="cs-CZ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474</Words>
  <Application>Microsoft Office PowerPoint</Application>
  <PresentationFormat>Předvádění na obrazovce (4:3)</PresentationFormat>
  <Paragraphs>76</Paragraphs>
  <Slides>18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19" baseType="lpstr">
      <vt:lpstr>Motiv sady Office</vt:lpstr>
      <vt:lpstr>Databázový procesor</vt:lpstr>
      <vt:lpstr>Co je to databázový procesor?</vt:lpstr>
      <vt:lpstr>Databázové procesory</vt:lpstr>
      <vt:lpstr>Microsoft Access</vt:lpstr>
      <vt:lpstr>Tabulky I</vt:lpstr>
      <vt:lpstr>Tabulky II</vt:lpstr>
      <vt:lpstr>Datové typy polí</vt:lpstr>
      <vt:lpstr>Vstupní maska</vt:lpstr>
      <vt:lpstr>Dotazy I</vt:lpstr>
      <vt:lpstr>Dotazy II</vt:lpstr>
      <vt:lpstr>Dotazy III</vt:lpstr>
      <vt:lpstr>Sestavy</vt:lpstr>
      <vt:lpstr>Formuláře</vt:lpstr>
      <vt:lpstr>Makra</vt:lpstr>
      <vt:lpstr>Relace</vt:lpstr>
      <vt:lpstr>Relace - příklad</vt:lpstr>
      <vt:lpstr>Relace – úprava vztahu</vt:lpstr>
      <vt:lpstr>KONEC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Jan Pavlů</dc:creator>
  <cp:lastModifiedBy>Arkus14</cp:lastModifiedBy>
  <cp:revision>39</cp:revision>
  <dcterms:created xsi:type="dcterms:W3CDTF">2014-03-04T16:11:28Z</dcterms:created>
  <dcterms:modified xsi:type="dcterms:W3CDTF">2014-03-04T20:04:25Z</dcterms:modified>
</cp:coreProperties>
</file>