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C0DD-2EB3-4004-875B-EF2087636788}" type="datetimeFigureOut">
              <a:rPr lang="cs-CZ" smtClean="0"/>
              <a:t>19.4.2017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D5A8-AF46-4EFB-BC34-4777F4EE97CB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C0DD-2EB3-4004-875B-EF2087636788}" type="datetimeFigureOut">
              <a:rPr lang="cs-CZ" smtClean="0"/>
              <a:t>19.4.2017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D5A8-AF46-4EFB-BC34-4777F4EE97C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C0DD-2EB3-4004-875B-EF2087636788}" type="datetimeFigureOut">
              <a:rPr lang="cs-CZ" smtClean="0"/>
              <a:t>19.4.2017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D5A8-AF46-4EFB-BC34-4777F4EE97C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C0DD-2EB3-4004-875B-EF2087636788}" type="datetimeFigureOut">
              <a:rPr lang="cs-CZ" smtClean="0"/>
              <a:t>19.4.2017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D5A8-AF46-4EFB-BC34-4777F4EE97C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lný tvar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C0DD-2EB3-4004-875B-EF2087636788}" type="datetimeFigureOut">
              <a:rPr lang="cs-CZ" smtClean="0"/>
              <a:t>19.4.2017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D5A8-AF46-4EFB-BC34-4777F4EE97CB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C0DD-2EB3-4004-875B-EF2087636788}" type="datetimeFigureOut">
              <a:rPr lang="cs-CZ" smtClean="0"/>
              <a:t>19.4.2017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D5A8-AF46-4EFB-BC34-4777F4EE97C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C0DD-2EB3-4004-875B-EF2087636788}" type="datetimeFigureOut">
              <a:rPr lang="cs-CZ" smtClean="0"/>
              <a:t>19.4.2017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D5A8-AF46-4EFB-BC34-4777F4EE97C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C0DD-2EB3-4004-875B-EF2087636788}" type="datetimeFigureOut">
              <a:rPr lang="cs-CZ" smtClean="0"/>
              <a:t>19.4.2017</a:t>
            </a:fld>
            <a:endParaRPr lang="cs-CZ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AD5A8-AF46-4EFB-BC34-4777F4EE97CB}" type="slidenum">
              <a:rPr lang="cs-CZ" smtClean="0"/>
              <a:t>‹#›</a:t>
            </a:fld>
            <a:endParaRPr lang="cs-CZ"/>
          </a:p>
        </p:txBody>
      </p:sp>
      <p:sp>
        <p:nvSpPr>
          <p:cNvPr id="9" name="Zástupný symbol pro zápatí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C0DD-2EB3-4004-875B-EF2087636788}" type="datetimeFigureOut">
              <a:rPr lang="cs-CZ" smtClean="0"/>
              <a:t>19.4.2017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D5A8-AF46-4EFB-BC34-4777F4EE97C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C0DD-2EB3-4004-875B-EF2087636788}" type="datetimeFigureOut">
              <a:rPr lang="cs-CZ" smtClean="0"/>
              <a:t>19.4.2017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AAAD5A8-AF46-4EFB-BC34-4777F4EE97C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DDCC0DD-2EB3-4004-875B-EF2087636788}" type="datetimeFigureOut">
              <a:rPr lang="cs-CZ" smtClean="0"/>
              <a:t>19.4.2017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D5A8-AF46-4EFB-BC34-4777F4EE97C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lný tvar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lný tvar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DDCC0DD-2EB3-4004-875B-EF2087636788}" type="datetimeFigureOut">
              <a:rPr lang="cs-CZ" smtClean="0"/>
              <a:t>19.4.2017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AAAD5A8-AF46-4EFB-BC34-4777F4EE97CB}" type="slidenum">
              <a:rPr lang="cs-CZ" smtClean="0"/>
              <a:t>‹#›</a:t>
            </a:fld>
            <a:endParaRPr lang="cs-C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Databázový procesor I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663952" y="5105400"/>
            <a:ext cx="6480048" cy="1752600"/>
          </a:xfrm>
        </p:spPr>
        <p:txBody>
          <a:bodyPr/>
          <a:lstStyle/>
          <a:p>
            <a:r>
              <a:rPr lang="cs-CZ" dirty="0" smtClean="0"/>
              <a:t>Petr </a:t>
            </a:r>
            <a:r>
              <a:rPr lang="cs-CZ" dirty="0" err="1" smtClean="0"/>
              <a:t>Servít</a:t>
            </a:r>
            <a:r>
              <a:rPr lang="cs-CZ" dirty="0" smtClean="0"/>
              <a:t> a Patrik </a:t>
            </a:r>
            <a:r>
              <a:rPr lang="cs-CZ" dirty="0" err="1" smtClean="0"/>
              <a:t>Pintér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2000240"/>
            <a:ext cx="8501122" cy="2286016"/>
          </a:xfrm>
        </p:spPr>
        <p:txBody>
          <a:bodyPr>
            <a:noAutofit/>
          </a:bodyPr>
          <a:lstStyle/>
          <a:p>
            <a:r>
              <a:rPr lang="cs-CZ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Děkujeme za pozornost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používaný SW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MS Access (přípona *.</a:t>
            </a:r>
            <a:r>
              <a:rPr lang="cs-CZ" dirty="0" err="1" smtClean="0"/>
              <a:t>accdb</a:t>
            </a:r>
            <a:r>
              <a:rPr lang="cs-CZ" dirty="0" smtClean="0"/>
              <a:t> , *.</a:t>
            </a:r>
            <a:r>
              <a:rPr lang="cs-CZ" dirty="0" err="1" smtClean="0"/>
              <a:t>mdb</a:t>
            </a:r>
            <a:r>
              <a:rPr lang="cs-CZ" dirty="0" smtClean="0"/>
              <a:t>)</a:t>
            </a:r>
          </a:p>
          <a:p>
            <a:r>
              <a:rPr lang="cs-CZ" dirty="0" err="1" smtClean="0"/>
              <a:t>DataCrow</a:t>
            </a:r>
            <a:r>
              <a:rPr lang="cs-CZ" dirty="0" smtClean="0"/>
              <a:t> , </a:t>
            </a:r>
            <a:r>
              <a:rPr lang="cs-CZ" dirty="0" err="1" smtClean="0"/>
              <a:t>GCStar</a:t>
            </a:r>
            <a:r>
              <a:rPr lang="cs-CZ" dirty="0" smtClean="0"/>
              <a:t> </a:t>
            </a:r>
            <a:r>
              <a:rPr lang="cs-CZ" dirty="0" smtClean="0"/>
              <a:t>, </a:t>
            </a:r>
            <a:r>
              <a:rPr lang="cs-CZ" dirty="0" err="1" smtClean="0"/>
              <a:t>OpenOffice</a:t>
            </a:r>
            <a:endParaRPr lang="cs-CZ" dirty="0" smtClean="0"/>
          </a:p>
          <a:p>
            <a:endParaRPr lang="cs-CZ" dirty="0"/>
          </a:p>
        </p:txBody>
      </p:sp>
      <p:pic>
        <p:nvPicPr>
          <p:cNvPr id="1026" name="Picture 2" descr="C:\Users\ucebna\Downloads\Ac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071810"/>
            <a:ext cx="2438400" cy="2438400"/>
          </a:xfrm>
          <a:prstGeom prst="rect">
            <a:avLst/>
          </a:prstGeom>
          <a:noFill/>
        </p:spPr>
      </p:pic>
      <p:pic>
        <p:nvPicPr>
          <p:cNvPr id="1027" name="Picture 3" descr="C:\Users\ucebna\Downloads\OpenOffice Bas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2928934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tabulky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900634"/>
          </a:xfrm>
        </p:spPr>
        <p:txBody>
          <a:bodyPr/>
          <a:lstStyle/>
          <a:p>
            <a:r>
              <a:rPr lang="cs-CZ" dirty="0" smtClean="0"/>
              <a:t>množina entit </a:t>
            </a:r>
            <a:r>
              <a:rPr lang="cs-CZ" dirty="0" smtClean="0"/>
              <a:t>(objektů v reálném </a:t>
            </a:r>
            <a:r>
              <a:rPr lang="cs-CZ" dirty="0" smtClean="0"/>
              <a:t>světě) </a:t>
            </a:r>
            <a:r>
              <a:rPr lang="cs-CZ" dirty="0" smtClean="0"/>
              <a:t>stejných vlastností (atributů)</a:t>
            </a:r>
          </a:p>
          <a:p>
            <a:pPr>
              <a:buNone/>
            </a:pPr>
            <a:endParaRPr lang="cs-CZ" dirty="0"/>
          </a:p>
        </p:txBody>
      </p:sp>
      <p:pic>
        <p:nvPicPr>
          <p:cNvPr id="2050" name="Picture 2" descr="C:\Users\ucebna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429000"/>
            <a:ext cx="8907463" cy="1323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7467600" cy="1143000"/>
          </a:xfrm>
        </p:spPr>
        <p:txBody>
          <a:bodyPr>
            <a:normAutofit/>
          </a:bodyPr>
          <a:lstStyle/>
          <a:p>
            <a:r>
              <a:rPr lang="cs-CZ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datové typy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3074" name="Picture 2" descr="C:\Users\ucebna\Desktop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7280465" cy="857256"/>
          </a:xfrm>
          <a:prstGeom prst="rect">
            <a:avLst/>
          </a:prstGeom>
          <a:noFill/>
        </p:spPr>
      </p:pic>
      <p:pic>
        <p:nvPicPr>
          <p:cNvPr id="3075" name="Picture 3" descr="C:\Users\ucebna\Desktop\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3500438"/>
            <a:ext cx="1390650" cy="2362200"/>
          </a:xfrm>
          <a:prstGeom prst="rect">
            <a:avLst/>
          </a:prstGeom>
          <a:noFill/>
        </p:spPr>
      </p:pic>
      <p:sp>
        <p:nvSpPr>
          <p:cNvPr id="8" name="Šipka dolů 7"/>
          <p:cNvSpPr/>
          <p:nvPr/>
        </p:nvSpPr>
        <p:spPr>
          <a:xfrm rot="18365684">
            <a:off x="1727259" y="1933350"/>
            <a:ext cx="714380" cy="2571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vstupní maska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Vzorový typ pro všechna data, která budou vložena do pole</a:t>
            </a:r>
          </a:p>
          <a:p>
            <a:pPr>
              <a:buNone/>
            </a:pPr>
            <a:endParaRPr lang="cs-CZ" dirty="0"/>
          </a:p>
        </p:txBody>
      </p:sp>
      <p:pic>
        <p:nvPicPr>
          <p:cNvPr id="4098" name="Picture 2" descr="C:\Users\ucebna\Desktop\vstup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714620"/>
            <a:ext cx="6072230" cy="1927774"/>
          </a:xfrm>
          <a:prstGeom prst="rect">
            <a:avLst/>
          </a:prstGeom>
          <a:noFill/>
        </p:spPr>
      </p:pic>
      <p:pic>
        <p:nvPicPr>
          <p:cNvPr id="4099" name="Picture 3" descr="C:\Users\ucebna\Desktop\vstu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4071942"/>
            <a:ext cx="3834849" cy="26495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formuláře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Formulář je databázový objekt, který slouží k vytvoření uživatelského rozhraní pro databázovou aplikaci. </a:t>
            </a:r>
            <a:endParaRPr lang="cs-CZ" dirty="0" smtClean="0"/>
          </a:p>
          <a:p>
            <a:pPr>
              <a:buNone/>
            </a:pPr>
            <a:endParaRPr lang="cs-CZ" dirty="0"/>
          </a:p>
        </p:txBody>
      </p:sp>
      <p:pic>
        <p:nvPicPr>
          <p:cNvPr id="5122" name="Picture 2" descr="C:\Users\ucebna\Desktop\for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143248"/>
            <a:ext cx="8916988" cy="1323975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146" name="Picture 2" descr="C:\Users\ucebna\Desktop\form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8305"/>
            <a:ext cx="8786842" cy="68496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sestavy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Sestavy slouží k zobrazování, formátování a vytváření souhrnů informací v </a:t>
            </a:r>
            <a:r>
              <a:rPr lang="cs-CZ" dirty="0" smtClean="0"/>
              <a:t>databázi.</a:t>
            </a:r>
            <a:endParaRPr lang="cs-CZ" dirty="0"/>
          </a:p>
        </p:txBody>
      </p:sp>
      <p:pic>
        <p:nvPicPr>
          <p:cNvPr id="7170" name="Picture 2" descr="C:\Users\ucebna\Desktop\sestav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214686"/>
            <a:ext cx="8643966" cy="1303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Relace (vztahy)</a:t>
            </a:r>
            <a:endParaRPr lang="cs-CZ" b="1" cap="all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pic>
        <p:nvPicPr>
          <p:cNvPr id="8194" name="Picture 2" descr="Obrázek pásu kar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491038"/>
            <a:ext cx="1628775" cy="838201"/>
          </a:xfrm>
          <a:prstGeom prst="rect">
            <a:avLst/>
          </a:prstGeom>
          <a:noFill/>
        </p:spPr>
      </p:pic>
      <p:pic>
        <p:nvPicPr>
          <p:cNvPr id="8196" name="Picture 4" descr="Skupina Vztahy na kart&amp;ecaron; Návrh na pásu kare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4491038"/>
            <a:ext cx="2105025" cy="819151"/>
          </a:xfrm>
          <a:prstGeom prst="rect">
            <a:avLst/>
          </a:prstGeom>
          <a:noFill/>
        </p:spPr>
      </p:pic>
      <p:pic>
        <p:nvPicPr>
          <p:cNvPr id="8198" name="Picture 6" descr="Dialog Upravit relac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4419600"/>
            <a:ext cx="3571875" cy="2438400"/>
          </a:xfrm>
          <a:prstGeom prst="rect">
            <a:avLst/>
          </a:prstGeom>
          <a:noFill/>
        </p:spPr>
      </p:pic>
      <p:sp>
        <p:nvSpPr>
          <p:cNvPr id="9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525963"/>
          </a:xfrm>
        </p:spPr>
        <p:txBody>
          <a:bodyPr>
            <a:normAutofit/>
          </a:bodyPr>
          <a:lstStyle/>
          <a:p>
            <a:r>
              <a:rPr lang="cs-CZ" sz="2000" dirty="0" smtClean="0"/>
              <a:t>Relace typu </a:t>
            </a:r>
            <a:r>
              <a:rPr lang="cs-CZ" sz="2000" dirty="0" smtClean="0"/>
              <a:t>1:N - </a:t>
            </a:r>
            <a:r>
              <a:rPr lang="cs-CZ" sz="2000" dirty="0" smtClean="0"/>
              <a:t>každá entita </a:t>
            </a:r>
            <a:r>
              <a:rPr lang="cs-CZ" sz="2000" dirty="0" smtClean="0"/>
              <a:t>v A </a:t>
            </a:r>
            <a:r>
              <a:rPr lang="cs-CZ" sz="2000" dirty="0" smtClean="0"/>
              <a:t>může být ve vztahu </a:t>
            </a:r>
            <a:r>
              <a:rPr lang="cs-CZ" sz="2000" dirty="0" smtClean="0"/>
              <a:t>svíce </a:t>
            </a:r>
            <a:r>
              <a:rPr lang="cs-CZ" sz="2000" dirty="0" smtClean="0"/>
              <a:t>entitami </a:t>
            </a:r>
            <a:r>
              <a:rPr lang="cs-CZ" sz="2000" dirty="0" smtClean="0"/>
              <a:t>v B</a:t>
            </a:r>
            <a:r>
              <a:rPr lang="cs-CZ" sz="2000" dirty="0" smtClean="0"/>
              <a:t>, ale každá entita </a:t>
            </a:r>
            <a:r>
              <a:rPr lang="cs-CZ" sz="2000" dirty="0" smtClean="0"/>
              <a:t>v B </a:t>
            </a:r>
            <a:r>
              <a:rPr lang="cs-CZ" sz="2000" dirty="0" smtClean="0"/>
              <a:t>je </a:t>
            </a:r>
            <a:r>
              <a:rPr lang="cs-CZ" sz="2000" dirty="0" smtClean="0"/>
              <a:t>ve </a:t>
            </a:r>
            <a:r>
              <a:rPr lang="cs-CZ" sz="2000" dirty="0" smtClean="0"/>
              <a:t>vztahu </a:t>
            </a:r>
            <a:r>
              <a:rPr lang="cs-CZ" sz="2000" dirty="0" smtClean="0"/>
              <a:t>s nejvýše </a:t>
            </a:r>
            <a:r>
              <a:rPr lang="cs-CZ" sz="2000" dirty="0" smtClean="0"/>
              <a:t>jednou entitou v </a:t>
            </a:r>
            <a:r>
              <a:rPr lang="cs-CZ" sz="2000" dirty="0" smtClean="0"/>
              <a:t>A</a:t>
            </a:r>
          </a:p>
          <a:p>
            <a:r>
              <a:rPr lang="cs-CZ" sz="2000" dirty="0" smtClean="0"/>
              <a:t>Relace typu 1:1 - </a:t>
            </a:r>
            <a:r>
              <a:rPr lang="cs-CZ" sz="2000" dirty="0" smtClean="0"/>
              <a:t>každá entita </a:t>
            </a:r>
            <a:r>
              <a:rPr lang="cs-CZ" sz="2000" dirty="0" smtClean="0"/>
              <a:t>v A </a:t>
            </a:r>
            <a:r>
              <a:rPr lang="cs-CZ" sz="2000" dirty="0" smtClean="0"/>
              <a:t>je ve vztahu </a:t>
            </a:r>
            <a:r>
              <a:rPr lang="cs-CZ" sz="2000" dirty="0" smtClean="0"/>
              <a:t>s nejvýše </a:t>
            </a:r>
            <a:r>
              <a:rPr lang="cs-CZ" sz="2000" dirty="0" smtClean="0"/>
              <a:t>jednou entitou </a:t>
            </a:r>
            <a:r>
              <a:rPr lang="cs-CZ" sz="2000" dirty="0" smtClean="0"/>
              <a:t>v B </a:t>
            </a:r>
            <a:r>
              <a:rPr lang="cs-CZ" sz="2000" dirty="0" smtClean="0"/>
              <a:t>a </a:t>
            </a:r>
            <a:r>
              <a:rPr lang="cs-CZ" sz="2000" dirty="0" smtClean="0"/>
              <a:t>opačně</a:t>
            </a:r>
          </a:p>
          <a:p>
            <a:r>
              <a:rPr lang="cs-CZ" sz="2000" dirty="0" smtClean="0"/>
              <a:t>Relace typu N:M - </a:t>
            </a:r>
            <a:r>
              <a:rPr lang="cs-CZ" sz="2000" dirty="0" smtClean="0"/>
              <a:t>každá entita </a:t>
            </a:r>
            <a:r>
              <a:rPr lang="cs-CZ" sz="2000" dirty="0" smtClean="0"/>
              <a:t>v A </a:t>
            </a:r>
            <a:r>
              <a:rPr lang="cs-CZ" sz="2000" dirty="0" smtClean="0"/>
              <a:t>může být ve vztahu </a:t>
            </a:r>
            <a:r>
              <a:rPr lang="cs-CZ" sz="2000" dirty="0" smtClean="0"/>
              <a:t>s více </a:t>
            </a:r>
            <a:r>
              <a:rPr lang="cs-CZ" sz="2000" dirty="0" smtClean="0"/>
              <a:t>entitami </a:t>
            </a:r>
            <a:r>
              <a:rPr lang="cs-CZ" sz="2000" dirty="0" smtClean="0"/>
              <a:t>v B </a:t>
            </a:r>
            <a:r>
              <a:rPr lang="cs-CZ" sz="2000" dirty="0" smtClean="0"/>
              <a:t>a každá entita </a:t>
            </a:r>
            <a:r>
              <a:rPr lang="cs-CZ" sz="2000" dirty="0" smtClean="0"/>
              <a:t>v B </a:t>
            </a:r>
            <a:r>
              <a:rPr lang="cs-CZ" sz="2000" dirty="0" smtClean="0"/>
              <a:t>může </a:t>
            </a:r>
            <a:r>
              <a:rPr lang="cs-CZ" sz="2000" dirty="0" smtClean="0"/>
              <a:t>být </a:t>
            </a:r>
            <a:r>
              <a:rPr lang="cs-CZ" sz="2000" dirty="0" smtClean="0"/>
              <a:t>ve vztahu </a:t>
            </a:r>
            <a:r>
              <a:rPr lang="cs-CZ" sz="2000" dirty="0" smtClean="0"/>
              <a:t>s více </a:t>
            </a:r>
            <a:r>
              <a:rPr lang="cs-CZ" sz="2000" dirty="0" smtClean="0"/>
              <a:t>entitami </a:t>
            </a:r>
            <a:r>
              <a:rPr lang="cs-CZ" sz="2000" dirty="0" smtClean="0"/>
              <a:t>v A</a:t>
            </a:r>
            <a:endParaRPr lang="cs-CZ" sz="2000" dirty="0" smtClean="0"/>
          </a:p>
          <a:p>
            <a:pPr>
              <a:buNone/>
            </a:pPr>
            <a:endParaRPr lang="cs-CZ" sz="2000" dirty="0" smtClean="0"/>
          </a:p>
          <a:p>
            <a:pPr>
              <a:buNone/>
            </a:pPr>
            <a:endParaRPr lang="cs-CZ" sz="2000" dirty="0" smtClean="0"/>
          </a:p>
          <a:p>
            <a:pPr>
              <a:buNone/>
            </a:pP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chnický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172</Words>
  <Application>Microsoft Office PowerPoint</Application>
  <PresentationFormat>Předvádění na obrazovce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1" baseType="lpstr">
      <vt:lpstr>Technický</vt:lpstr>
      <vt:lpstr>Databázový procesor I</vt:lpstr>
      <vt:lpstr>používaný SW</vt:lpstr>
      <vt:lpstr>tabulky</vt:lpstr>
      <vt:lpstr>datové typy</vt:lpstr>
      <vt:lpstr>vstupní maska</vt:lpstr>
      <vt:lpstr>formuláře</vt:lpstr>
      <vt:lpstr>Snímek 7</vt:lpstr>
      <vt:lpstr>sestavy</vt:lpstr>
      <vt:lpstr>Relace (vztahy)</vt:lpstr>
      <vt:lpstr>Děkujeme za pozornost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Databázový procesor I</dc:title>
  <dc:creator>ucebna</dc:creator>
  <cp:lastModifiedBy>ucebna</cp:lastModifiedBy>
  <cp:revision>5</cp:revision>
  <dcterms:created xsi:type="dcterms:W3CDTF">2017-04-19T06:15:37Z</dcterms:created>
  <dcterms:modified xsi:type="dcterms:W3CDTF">2017-04-19T07:04:15Z</dcterms:modified>
</cp:coreProperties>
</file>