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8" r:id="rId9"/>
    <p:sldId id="257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3" r:id="rId18"/>
    <p:sldId id="270" r:id="rId19"/>
    <p:sldId id="266" r:id="rId20"/>
    <p:sldId id="267" r:id="rId21"/>
    <p:sldId id="269" r:id="rId22"/>
    <p:sldId id="268" r:id="rId23"/>
    <p:sldId id="271" r:id="rId24"/>
    <p:sldId id="272" r:id="rId25"/>
    <p:sldId id="279" r:id="rId26"/>
    <p:sldId id="280" r:id="rId27"/>
    <p:sldId id="281" r:id="rId28"/>
    <p:sldId id="289" r:id="rId29"/>
    <p:sldId id="290" r:id="rId30"/>
    <p:sldId id="291" r:id="rId31"/>
    <p:sldId id="287" r:id="rId3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2B7DAB-62C9-4F19-A5B6-89A05CF5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D54AFF7-94A3-4BBA-B4B3-3E3B0C48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FE07D6D-1E65-416E-A21D-B5149D3B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7870C2C-7157-401F-9247-C8698E27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D3472A-A609-4655-B6A9-E70CB537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845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5FDB0-AEC1-457B-9DF7-F4DBF38E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306B595-A764-4C24-90A6-3BB1888F7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3539EE-CEE6-4DE3-92D0-CBC6859A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156CD0-B0DC-4989-A2ED-303BC169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97B4A10-441D-4337-8770-8F989442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47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8DF1CB8-76CE-4476-8376-380C6C49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3197FED-FB94-4837-82D0-B7B53DE73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68E09B6-61D9-4D81-9329-240C660A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C3CF5D-0EAD-4840-860E-BCB92000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07132ED-0038-4686-BECD-806ED9F2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420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C14452-349C-4953-B121-07C43AE9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5D039E-C0A5-4E14-885E-D555C3E3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09B199-A42C-4BED-85D6-647D3919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AE0D1CC-0B7E-4EC4-A7CD-552E8F05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82947B-9424-4941-9594-1002FC8C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529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8A11CA-161F-4793-BEBE-D5555C42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AA0963-319C-4840-8CC4-9FD0BC2B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56FFF2C-3777-4F62-A269-1B890E01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74DBB0-9A39-4D2F-B336-6BA1F546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69B660-5078-446D-91C7-1D7D0F8E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424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DEC94A-CC26-408A-8228-6BC7ED54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9BD075-BF1D-49BB-B4EF-8356D60C1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75D8AA7-5084-4148-A6D8-C24D9848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CEF08C1-6C24-484B-A24C-07C0118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5F803E-4143-436D-890B-CEAA620E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A1F8819-58B1-4A66-A45A-C70CE54C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483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674D99-D301-4956-B3E4-0804EC23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1A38CF3-F261-4ABC-860E-4A34AB14C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B37804F-CB93-4F5D-9554-C5C9DAA44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387CACF-0A37-4734-B81E-92C5C278F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6CFECC0-79AD-43ED-AEC8-1196D1BF8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11AAE40-3348-4C0C-94AD-F0C43010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A7AFAC-A710-48AE-94BE-EF40B77A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E092632-748C-4F7B-BD88-08006A91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578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C414E3-646D-48EA-9C73-4E17E407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2DA56795-DB07-43D3-8EC1-D6655AEC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EF6F57E-4B71-4093-B203-923F855E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84A4470-550A-478B-A97D-45E7A3EE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864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0E158E7-405B-4ECC-A9D4-9D77DAD7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CF234E6-C459-41BD-9D67-21F538C5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A647D0-2876-4EF5-9820-B05C2A74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0331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B500A4-5CA3-4E79-8D33-2E4DF485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CD949F-F07B-492F-BE10-F514C3ADF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C6B0F24-25B4-4C22-880D-D9A105287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9532D54-9EEB-4F1D-B510-06ECB171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757946C-96A0-41E4-901F-7EBF5A8D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E1F4C1B-971D-4D17-ACB1-A29F7BE5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073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89DA5D-E0E6-42BF-AE85-6F46D4A98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B55A841-694F-4344-A531-480F7B702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0D492E4-D204-4317-8CB1-23EA80B74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C6B98C-1F05-4081-9C0A-0473A889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D9DF12C-71E5-40DE-88D0-164337ED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D2D0DF2-3EA3-4610-8E8F-11F76178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719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33192BF-B043-4589-9186-49A95DC7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D2F8B2-43AD-43D5-8597-6DCBDF686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62F6A54-8829-499A-A437-D745CFE64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3316-B75C-4EBD-8042-4649FB5B360F}" type="datetimeFigureOut">
              <a:rPr lang="cs-CZ" smtClean="0"/>
              <a:t>07.03.2021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61F3D7A-4F98-4D49-9F57-B02A20FC2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A55B2F-498C-4244-A144-A9F9F442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E44E-2542-46CA-A517-5859BBEEACA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522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slide" Target="slide14.xml"/><Relationship Id="rId7" Type="http://schemas.openxmlformats.org/officeDocument/2006/relationships/image" Target="../media/image27.png"/><Relationship Id="rId12" Type="http://schemas.openxmlformats.org/officeDocument/2006/relationships/slide" Target="slide15.xml"/><Relationship Id="rId2" Type="http://schemas.openxmlformats.org/officeDocument/2006/relationships/image" Target="../media/image2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11" Type="http://schemas.openxmlformats.org/officeDocument/2006/relationships/image" Target="../media/image29.png"/><Relationship Id="rId5" Type="http://schemas.openxmlformats.org/officeDocument/2006/relationships/image" Target="../media/image27.png"/><Relationship Id="rId15" Type="http://schemas.openxmlformats.org/officeDocument/2006/relationships/slide" Target="slide16.xml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slide" Target="slide18.xml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08C02E-3434-4CEF-91F8-43F2646A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Databázový procesor II</a:t>
            </a:r>
          </a:p>
        </p:txBody>
      </p:sp>
    </p:spTree>
    <p:extLst>
      <p:ext uri="{BB962C8B-B14F-4D97-AF65-F5344CB8AC3E}">
        <p14:creationId xmlns:p14="http://schemas.microsoft.com/office/powerpoint/2010/main" val="280981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48188F-8ACF-40BF-AC2F-43E2CD1F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CREATE DATABASE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A7E380-CC0F-4577-8A4C-94123EBAE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2504768" cy="44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>
                <a:solidFill>
                  <a:schemeClr val="bg1"/>
                </a:solidFill>
              </a:rPr>
              <a:t>CREATE DATABASE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F36FC60F-57D0-422C-AC12-99897801DB2A}"/>
              </a:ext>
            </a:extLst>
          </p:cNvPr>
          <p:cNvSpPr txBox="1">
            <a:spLocks/>
          </p:cNvSpPr>
          <p:nvPr/>
        </p:nvSpPr>
        <p:spPr>
          <a:xfrm>
            <a:off x="3254140" y="3426598"/>
            <a:ext cx="3214036" cy="54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400" dirty="0">
                <a:solidFill>
                  <a:schemeClr val="bg1"/>
                </a:solidFill>
              </a:rPr>
              <a:t>`</a:t>
            </a:r>
            <a:r>
              <a:rPr lang="cs-CZ" sz="2400" dirty="0" err="1">
                <a:solidFill>
                  <a:schemeClr val="bg1"/>
                </a:solidFill>
              </a:rPr>
              <a:t>prezent_databaze</a:t>
            </a:r>
            <a:r>
              <a:rPr lang="cs-CZ" sz="24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50E5F8B6-B8A0-4C10-A193-F2033784385A}"/>
              </a:ext>
            </a:extLst>
          </p:cNvPr>
          <p:cNvSpPr txBox="1">
            <a:spLocks/>
          </p:cNvSpPr>
          <p:nvPr/>
        </p:nvSpPr>
        <p:spPr>
          <a:xfrm>
            <a:off x="5667858" y="3385664"/>
            <a:ext cx="202931" cy="54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6BF7718E-FE7A-4B66-BC6F-D66FC9EEB04C}"/>
              </a:ext>
            </a:extLst>
          </p:cNvPr>
          <p:cNvSpPr txBox="1">
            <a:spLocks/>
          </p:cNvSpPr>
          <p:nvPr/>
        </p:nvSpPr>
        <p:spPr>
          <a:xfrm>
            <a:off x="5845743" y="3433801"/>
            <a:ext cx="3214036" cy="54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400" dirty="0">
                <a:solidFill>
                  <a:schemeClr val="bg1"/>
                </a:solidFill>
              </a:rPr>
              <a:t>CHARACTER SET utf8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68A913E5-D2AE-4DB2-BA6F-8A077B5D6F38}"/>
              </a:ext>
            </a:extLst>
          </p:cNvPr>
          <p:cNvSpPr txBox="1">
            <a:spLocks/>
          </p:cNvSpPr>
          <p:nvPr/>
        </p:nvSpPr>
        <p:spPr>
          <a:xfrm>
            <a:off x="8564478" y="3433801"/>
            <a:ext cx="3214036" cy="54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400" dirty="0">
                <a:solidFill>
                  <a:schemeClr val="bg1"/>
                </a:solidFill>
              </a:rPr>
              <a:t>COLLATE utf8_czech_ci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08238313-84EE-40B4-93CD-14B79CA09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84" y="2932834"/>
            <a:ext cx="5927558" cy="2094404"/>
          </a:xfrm>
          <a:prstGeom prst="rect">
            <a:avLst/>
          </a:prstGeom>
        </p:spPr>
      </p:pic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249C3D54-968D-4D3D-97C2-6F7A11326A08}"/>
              </a:ext>
            </a:extLst>
          </p:cNvPr>
          <p:cNvCxnSpPr/>
          <p:nvPr/>
        </p:nvCxnSpPr>
        <p:spPr>
          <a:xfrm>
            <a:off x="6096000" y="4906297"/>
            <a:ext cx="85540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Obrázek 14">
            <a:extLst>
              <a:ext uri="{FF2B5EF4-FFF2-40B4-BE49-F238E27FC236}">
                <a16:creationId xmlns:a16="http://schemas.microsoft.com/office/drawing/2014/main" id="{A4C4A989-DC3C-4310-B04B-D08A7E576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483" y="4785926"/>
            <a:ext cx="2216264" cy="241312"/>
          </a:xfrm>
          <a:prstGeom prst="rect">
            <a:avLst/>
          </a:prstGeom>
        </p:spPr>
      </p:pic>
      <p:sp>
        <p:nvSpPr>
          <p:cNvPr id="16" name="Zástupný obsah 2">
            <a:extLst>
              <a:ext uri="{FF2B5EF4-FFF2-40B4-BE49-F238E27FC236}">
                <a16:creationId xmlns:a16="http://schemas.microsoft.com/office/drawing/2014/main" id="{C04779D2-8A28-48D5-AC56-FBB1E4C4C5C1}"/>
              </a:ext>
            </a:extLst>
          </p:cNvPr>
          <p:cNvSpPr txBox="1">
            <a:spLocks/>
          </p:cNvSpPr>
          <p:nvPr/>
        </p:nvSpPr>
        <p:spPr>
          <a:xfrm>
            <a:off x="10687225" y="4237662"/>
            <a:ext cx="202931" cy="54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7" name="Zástupný obsah 2">
            <a:extLst>
              <a:ext uri="{FF2B5EF4-FFF2-40B4-BE49-F238E27FC236}">
                <a16:creationId xmlns:a16="http://schemas.microsoft.com/office/drawing/2014/main" id="{8824A2CB-9FE2-42BB-9BD2-FE93CB66019D}"/>
              </a:ext>
            </a:extLst>
          </p:cNvPr>
          <p:cNvSpPr txBox="1">
            <a:spLocks/>
          </p:cNvSpPr>
          <p:nvPr/>
        </p:nvSpPr>
        <p:spPr>
          <a:xfrm>
            <a:off x="11549916" y="3377988"/>
            <a:ext cx="202931" cy="54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solidFill>
                  <a:schemeClr val="bg1"/>
                </a:solidFill>
              </a:rPr>
              <a:t>;</a:t>
            </a: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0C6C5FE2-2832-479A-B68A-474B9772DF18}"/>
              </a:ext>
            </a:extLst>
          </p:cNvPr>
          <p:cNvCxnSpPr>
            <a:cxnSpLocks/>
          </p:cNvCxnSpPr>
          <p:nvPr/>
        </p:nvCxnSpPr>
        <p:spPr>
          <a:xfrm flipV="1">
            <a:off x="7910633" y="4237662"/>
            <a:ext cx="0" cy="5216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Obrázek 20">
            <a:extLst>
              <a:ext uri="{FF2B5EF4-FFF2-40B4-BE49-F238E27FC236}">
                <a16:creationId xmlns:a16="http://schemas.microsoft.com/office/drawing/2014/main" id="{7D2E0BA3-8182-430A-BB97-829DBFCB2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061" y="3775973"/>
            <a:ext cx="2762392" cy="39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17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2.91667E-6 -4.81481E-6 L 0.48099 -0.0009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2.08333E-6 -0.2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2.08333E-6 -0.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1.04167E-6 -0.2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5" grpId="2"/>
      <p:bldP spid="6" grpId="0"/>
      <p:bldP spid="6" grpId="1"/>
      <p:bldP spid="7" grpId="0"/>
      <p:bldP spid="7" grpId="2"/>
      <p:bldP spid="17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0EBFD-4144-40CA-85D5-49E1B0A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Dotazy</a:t>
            </a:r>
          </a:p>
        </p:txBody>
      </p:sp>
      <p:sp>
        <p:nvSpPr>
          <p:cNvPr id="31" name="Volný tvar: obrazec 30">
            <a:extLst>
              <a:ext uri="{FF2B5EF4-FFF2-40B4-BE49-F238E27FC236}">
                <a16:creationId xmlns:a16="http://schemas.microsoft.com/office/drawing/2014/main" id="{39C1578A-8829-455F-8F9A-70A47A0763EC}"/>
              </a:ext>
            </a:extLst>
          </p:cNvPr>
          <p:cNvSpPr/>
          <p:nvPr/>
        </p:nvSpPr>
        <p:spPr>
          <a:xfrm>
            <a:off x="614172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36675"/>
                </a:lnTo>
                <a:lnTo>
                  <a:pt x="2875309" y="1936675"/>
                </a:lnTo>
                <a:lnTo>
                  <a:pt x="2875309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Volný tvar: obrazec 31">
            <a:extLst>
              <a:ext uri="{FF2B5EF4-FFF2-40B4-BE49-F238E27FC236}">
                <a16:creationId xmlns:a16="http://schemas.microsoft.com/office/drawing/2014/main" id="{FA84ED70-3249-47FE-AC93-8E937D29FC1C}"/>
              </a:ext>
            </a:extLst>
          </p:cNvPr>
          <p:cNvSpPr/>
          <p:nvPr/>
        </p:nvSpPr>
        <p:spPr>
          <a:xfrm>
            <a:off x="6095999" y="3196443"/>
            <a:ext cx="45719" cy="7591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Volný tvar: obrazec 32">
            <a:extLst>
              <a:ext uri="{FF2B5EF4-FFF2-40B4-BE49-F238E27FC236}">
                <a16:creationId xmlns:a16="http://schemas.microsoft.com/office/drawing/2014/main" id="{5C8BF847-2B8D-4427-8E79-22A7E97A16EA}"/>
              </a:ext>
            </a:extLst>
          </p:cNvPr>
          <p:cNvSpPr/>
          <p:nvPr/>
        </p:nvSpPr>
        <p:spPr>
          <a:xfrm>
            <a:off x="326641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75309" y="0"/>
                </a:moveTo>
                <a:lnTo>
                  <a:pt x="2875309" y="1936675"/>
                </a:lnTo>
                <a:lnTo>
                  <a:pt x="0" y="1936675"/>
                </a:lnTo>
                <a:lnTo>
                  <a:pt x="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Volný tvar: obrazec 33">
            <a:extLst>
              <a:ext uri="{FF2B5EF4-FFF2-40B4-BE49-F238E27FC236}">
                <a16:creationId xmlns:a16="http://schemas.microsoft.com/office/drawing/2014/main" id="{6791C9EE-6B5F-4E14-AE96-EEA94695AFD4}"/>
              </a:ext>
            </a:extLst>
          </p:cNvPr>
          <p:cNvSpPr/>
          <p:nvPr/>
        </p:nvSpPr>
        <p:spPr>
          <a:xfrm>
            <a:off x="4778026" y="1690688"/>
            <a:ext cx="2727385" cy="1188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4800" kern="1200" dirty="0"/>
              <a:t>CREATE</a:t>
            </a:r>
          </a:p>
        </p:txBody>
      </p:sp>
      <p:sp>
        <p:nvSpPr>
          <p:cNvPr id="35" name="Volný tvar: obrazec 34">
            <a:extLst>
              <a:ext uri="{FF2B5EF4-FFF2-40B4-BE49-F238E27FC236}">
                <a16:creationId xmlns:a16="http://schemas.microsoft.com/office/drawing/2014/main" id="{97F06B6D-2D91-41F1-9747-69B236D5C9F0}"/>
              </a:ext>
            </a:extLst>
          </p:cNvPr>
          <p:cNvSpPr/>
          <p:nvPr/>
        </p:nvSpPr>
        <p:spPr>
          <a:xfrm>
            <a:off x="2326577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TABLE</a:t>
            </a:r>
          </a:p>
        </p:txBody>
      </p:sp>
      <p:sp>
        <p:nvSpPr>
          <p:cNvPr id="36" name="Volný tvar: obrazec 35">
            <a:extLst>
              <a:ext uri="{FF2B5EF4-FFF2-40B4-BE49-F238E27FC236}">
                <a16:creationId xmlns:a16="http://schemas.microsoft.com/office/drawing/2014/main" id="{1C49EC76-827D-473F-AC67-FD2E3BAAE7FE}"/>
              </a:ext>
            </a:extLst>
          </p:cNvPr>
          <p:cNvSpPr/>
          <p:nvPr/>
        </p:nvSpPr>
        <p:spPr>
          <a:xfrm>
            <a:off x="5201888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PROCEDURE</a:t>
            </a:r>
          </a:p>
        </p:txBody>
      </p:sp>
      <p:sp>
        <p:nvSpPr>
          <p:cNvPr id="37" name="Volný tvar: obrazec 36">
            <a:extLst>
              <a:ext uri="{FF2B5EF4-FFF2-40B4-BE49-F238E27FC236}">
                <a16:creationId xmlns:a16="http://schemas.microsoft.com/office/drawing/2014/main" id="{F3C1A2EF-457F-4493-98AE-18DD1B899EEC}"/>
              </a:ext>
            </a:extLst>
          </p:cNvPr>
          <p:cNvSpPr/>
          <p:nvPr/>
        </p:nvSpPr>
        <p:spPr>
          <a:xfrm>
            <a:off x="8077199" y="5053193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TRIGGER</a:t>
            </a:r>
          </a:p>
        </p:txBody>
      </p:sp>
      <p:sp>
        <p:nvSpPr>
          <p:cNvPr id="38" name="Volný tvar: obrazec 37">
            <a:extLst>
              <a:ext uri="{FF2B5EF4-FFF2-40B4-BE49-F238E27FC236}">
                <a16:creationId xmlns:a16="http://schemas.microsoft.com/office/drawing/2014/main" id="{758C7CE4-E51F-4E9D-9E11-3C9AC803B8D2}"/>
              </a:ext>
            </a:extLst>
          </p:cNvPr>
          <p:cNvSpPr/>
          <p:nvPr/>
        </p:nvSpPr>
        <p:spPr>
          <a:xfrm>
            <a:off x="5112494" y="3429000"/>
            <a:ext cx="2012728" cy="905252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3200" kern="12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4653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115857-9F3A-4244-BB1E-0C64F357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CREATE 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D4982A-BE05-46DE-8A6C-982E298B8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8277" y="2723980"/>
            <a:ext cx="52831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CREATE TABLE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uzivatele_id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int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AUTO_INCREMENT,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jmeno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varchar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(60),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prijmeni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varchar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(60),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datum_narozeni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PRIMARY KEY (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uzivatele_id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);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cs-CZ" altLang="cs-CZ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104A7D8-7A97-4743-BEBF-0067407BA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49" y="2084422"/>
            <a:ext cx="6461575" cy="2246770"/>
          </a:xfrm>
          <a:prstGeom prst="rect">
            <a:avLst/>
          </a:prstGeom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266238C6-5008-491A-A5DC-C8CE75E9113E}"/>
              </a:ext>
            </a:extLst>
          </p:cNvPr>
          <p:cNvCxnSpPr>
            <a:cxnSpLocks/>
          </p:cNvCxnSpPr>
          <p:nvPr/>
        </p:nvCxnSpPr>
        <p:spPr>
          <a:xfrm flipH="1">
            <a:off x="5240592" y="4251116"/>
            <a:ext cx="934065" cy="5112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Obrázek 9">
            <a:extLst>
              <a:ext uri="{FF2B5EF4-FFF2-40B4-BE49-F238E27FC236}">
                <a16:creationId xmlns:a16="http://schemas.microsoft.com/office/drawing/2014/main" id="{6391BC7B-C6A2-4C46-9601-879A60A47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7" y="4767553"/>
            <a:ext cx="2241665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9950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7 L 0.3017 -0.37593 " pathEditMode="fixed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78" y="-1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0EBFD-4144-40CA-85D5-49E1B0A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Dotazy</a:t>
            </a:r>
          </a:p>
        </p:txBody>
      </p:sp>
      <p:sp>
        <p:nvSpPr>
          <p:cNvPr id="31" name="Volný tvar: obrazec 30">
            <a:extLst>
              <a:ext uri="{FF2B5EF4-FFF2-40B4-BE49-F238E27FC236}">
                <a16:creationId xmlns:a16="http://schemas.microsoft.com/office/drawing/2014/main" id="{39C1578A-8829-455F-8F9A-70A47A0763EC}"/>
              </a:ext>
            </a:extLst>
          </p:cNvPr>
          <p:cNvSpPr/>
          <p:nvPr/>
        </p:nvSpPr>
        <p:spPr>
          <a:xfrm>
            <a:off x="614172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36675"/>
                </a:lnTo>
                <a:lnTo>
                  <a:pt x="2875309" y="1936675"/>
                </a:lnTo>
                <a:lnTo>
                  <a:pt x="2875309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Volný tvar: obrazec 31">
            <a:extLst>
              <a:ext uri="{FF2B5EF4-FFF2-40B4-BE49-F238E27FC236}">
                <a16:creationId xmlns:a16="http://schemas.microsoft.com/office/drawing/2014/main" id="{FA84ED70-3249-47FE-AC93-8E937D29FC1C}"/>
              </a:ext>
            </a:extLst>
          </p:cNvPr>
          <p:cNvSpPr/>
          <p:nvPr/>
        </p:nvSpPr>
        <p:spPr>
          <a:xfrm>
            <a:off x="6095999" y="3196443"/>
            <a:ext cx="45719" cy="7591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Volný tvar: obrazec 32">
            <a:extLst>
              <a:ext uri="{FF2B5EF4-FFF2-40B4-BE49-F238E27FC236}">
                <a16:creationId xmlns:a16="http://schemas.microsoft.com/office/drawing/2014/main" id="{5C8BF847-2B8D-4427-8E79-22A7E97A16EA}"/>
              </a:ext>
            </a:extLst>
          </p:cNvPr>
          <p:cNvSpPr/>
          <p:nvPr/>
        </p:nvSpPr>
        <p:spPr>
          <a:xfrm>
            <a:off x="326641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75309" y="0"/>
                </a:moveTo>
                <a:lnTo>
                  <a:pt x="2875309" y="1936675"/>
                </a:lnTo>
                <a:lnTo>
                  <a:pt x="0" y="1936675"/>
                </a:lnTo>
                <a:lnTo>
                  <a:pt x="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Volný tvar: obrazec 33">
            <a:extLst>
              <a:ext uri="{FF2B5EF4-FFF2-40B4-BE49-F238E27FC236}">
                <a16:creationId xmlns:a16="http://schemas.microsoft.com/office/drawing/2014/main" id="{6791C9EE-6B5F-4E14-AE96-EEA94695AFD4}"/>
              </a:ext>
            </a:extLst>
          </p:cNvPr>
          <p:cNvSpPr/>
          <p:nvPr/>
        </p:nvSpPr>
        <p:spPr>
          <a:xfrm>
            <a:off x="4778026" y="1690688"/>
            <a:ext cx="2727385" cy="1188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4800" kern="1200" dirty="0"/>
              <a:t>CREATE</a:t>
            </a:r>
          </a:p>
        </p:txBody>
      </p:sp>
      <p:sp>
        <p:nvSpPr>
          <p:cNvPr id="35" name="Volný tvar: obrazec 34">
            <a:extLst>
              <a:ext uri="{FF2B5EF4-FFF2-40B4-BE49-F238E27FC236}">
                <a16:creationId xmlns:a16="http://schemas.microsoft.com/office/drawing/2014/main" id="{97F06B6D-2D91-41F1-9747-69B236D5C9F0}"/>
              </a:ext>
            </a:extLst>
          </p:cNvPr>
          <p:cNvSpPr/>
          <p:nvPr/>
        </p:nvSpPr>
        <p:spPr>
          <a:xfrm>
            <a:off x="2326577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TABLE</a:t>
            </a:r>
          </a:p>
        </p:txBody>
      </p:sp>
      <p:sp>
        <p:nvSpPr>
          <p:cNvPr id="36" name="Volný tvar: obrazec 35">
            <a:extLst>
              <a:ext uri="{FF2B5EF4-FFF2-40B4-BE49-F238E27FC236}">
                <a16:creationId xmlns:a16="http://schemas.microsoft.com/office/drawing/2014/main" id="{1C49EC76-827D-473F-AC67-FD2E3BAAE7FE}"/>
              </a:ext>
            </a:extLst>
          </p:cNvPr>
          <p:cNvSpPr/>
          <p:nvPr/>
        </p:nvSpPr>
        <p:spPr>
          <a:xfrm>
            <a:off x="5201888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PROCEDURE</a:t>
            </a:r>
          </a:p>
        </p:txBody>
      </p:sp>
      <p:sp>
        <p:nvSpPr>
          <p:cNvPr id="37" name="Volný tvar: obrazec 36">
            <a:extLst>
              <a:ext uri="{FF2B5EF4-FFF2-40B4-BE49-F238E27FC236}">
                <a16:creationId xmlns:a16="http://schemas.microsoft.com/office/drawing/2014/main" id="{F3C1A2EF-457F-4493-98AE-18DD1B899EEC}"/>
              </a:ext>
            </a:extLst>
          </p:cNvPr>
          <p:cNvSpPr/>
          <p:nvPr/>
        </p:nvSpPr>
        <p:spPr>
          <a:xfrm>
            <a:off x="8077199" y="5053193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TRIGGER</a:t>
            </a:r>
          </a:p>
        </p:txBody>
      </p:sp>
      <p:sp>
        <p:nvSpPr>
          <p:cNvPr id="38" name="Volný tvar: obrazec 37">
            <a:extLst>
              <a:ext uri="{FF2B5EF4-FFF2-40B4-BE49-F238E27FC236}">
                <a16:creationId xmlns:a16="http://schemas.microsoft.com/office/drawing/2014/main" id="{758C7CE4-E51F-4E9D-9E11-3C9AC803B8D2}"/>
              </a:ext>
            </a:extLst>
          </p:cNvPr>
          <p:cNvSpPr/>
          <p:nvPr/>
        </p:nvSpPr>
        <p:spPr>
          <a:xfrm>
            <a:off x="5112494" y="3429000"/>
            <a:ext cx="2012728" cy="905252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3200" kern="1200" dirty="0"/>
              <a:t>DATABASE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Náhled snímku 3">
                <a:extLst>
                  <a:ext uri="{FF2B5EF4-FFF2-40B4-BE49-F238E27FC236}">
                    <a16:creationId xmlns:a16="http://schemas.microsoft.com/office/drawing/2014/main" id="{9AABD82D-7D26-4D65-A02F-095F27CE00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2986626"/>
                  </p:ext>
                </p:extLst>
              </p:nvPr>
            </p:nvGraphicFramePr>
            <p:xfrm>
              <a:off x="1257635" y="2475066"/>
              <a:ext cx="2216074" cy="1246542"/>
            </p:xfrm>
            <a:graphic>
              <a:graphicData uri="http://schemas.microsoft.com/office/powerpoint/2016/slidezoom">
                <pslz:sldZm>
                  <pslz:sldZmObj sldId="262" cId="2578239549">
                    <pslz:zmPr id="{53B79CC1-8D0B-4C4F-98E3-E1D10866EE0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16074" cy="1246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Náhled snímku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AABD82D-7D26-4D65-A02F-095F27CE00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7635" y="2475066"/>
                <a:ext cx="2216074" cy="12465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Náhled snímku 6">
                <a:extLst>
                  <a:ext uri="{FF2B5EF4-FFF2-40B4-BE49-F238E27FC236}">
                    <a16:creationId xmlns:a16="http://schemas.microsoft.com/office/drawing/2014/main" id="{F6F2405A-913F-4193-9D17-1C35B82F30C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9972311"/>
                  </p:ext>
                </p:extLst>
              </p:nvPr>
            </p:nvGraphicFramePr>
            <p:xfrm>
              <a:off x="9390636" y="2463214"/>
              <a:ext cx="2216074" cy="1246542"/>
            </p:xfrm>
            <a:graphic>
              <a:graphicData uri="http://schemas.microsoft.com/office/powerpoint/2016/slidezoom">
                <pslz:sldZm>
                  <pslz:sldZmObj sldId="263" cId="1130334257">
                    <pslz:zmPr id="{4BBA2B43-D90B-4BCE-AE4B-82901F4018E0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16074" cy="1246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Náhled snímku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F6F2405A-913F-4193-9D17-1C35B82F30C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90636" y="2463214"/>
                <a:ext cx="2216074" cy="12465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Náhled snímku 10">
                <a:extLst>
                  <a:ext uri="{FF2B5EF4-FFF2-40B4-BE49-F238E27FC236}">
                    <a16:creationId xmlns:a16="http://schemas.microsoft.com/office/drawing/2014/main" id="{23E90F3D-4030-4EC2-B513-4AC67DE7AC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1501337"/>
                  </p:ext>
                </p:extLst>
              </p:nvPr>
            </p:nvGraphicFramePr>
            <p:xfrm>
              <a:off x="9351495" y="4056149"/>
              <a:ext cx="2216074" cy="1246542"/>
            </p:xfrm>
            <a:graphic>
              <a:graphicData uri="http://schemas.microsoft.com/office/powerpoint/2016/slidezoom">
                <pslz:sldZm>
                  <pslz:sldZmObj sldId="270" cId="2500373709">
                    <pslz:zmPr id="{B7C387C9-795F-45B8-9C0C-D5D88902BEE5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16074" cy="1246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Náhled snímku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23E90F3D-4030-4EC2-B513-4AC67DE7AC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51495" y="4056149"/>
                <a:ext cx="2216074" cy="12465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Náhled snímku 13">
                <a:extLst>
                  <a:ext uri="{FF2B5EF4-FFF2-40B4-BE49-F238E27FC236}">
                    <a16:creationId xmlns:a16="http://schemas.microsoft.com/office/drawing/2014/main" id="{F4171094-9C4F-43A3-9C3C-752588BA15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9059526"/>
                  </p:ext>
                </p:extLst>
              </p:nvPr>
            </p:nvGraphicFramePr>
            <p:xfrm>
              <a:off x="3974339" y="2464627"/>
              <a:ext cx="2216074" cy="1246542"/>
            </p:xfrm>
            <a:graphic>
              <a:graphicData uri="http://schemas.microsoft.com/office/powerpoint/2016/slidezoom">
                <pslz:sldZm>
                  <pslz:sldZmObj sldId="264" cId="1497600438">
                    <pslz:zmPr id="{0E28D33C-0C64-4405-95AD-837F446B1077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16074" cy="1246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Náhled snímku 1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F4171094-9C4F-43A3-9C3C-752588BA15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74339" y="2464627"/>
                <a:ext cx="2216074" cy="12465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Náhled snímku 15">
                <a:extLst>
                  <a:ext uri="{FF2B5EF4-FFF2-40B4-BE49-F238E27FC236}">
                    <a16:creationId xmlns:a16="http://schemas.microsoft.com/office/drawing/2014/main" id="{822C2900-9EBF-44D6-83EE-2978D4361B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8347730"/>
                  </p:ext>
                </p:extLst>
              </p:nvPr>
            </p:nvGraphicFramePr>
            <p:xfrm>
              <a:off x="6712927" y="2464627"/>
              <a:ext cx="2216074" cy="1246542"/>
            </p:xfrm>
            <a:graphic>
              <a:graphicData uri="http://schemas.microsoft.com/office/powerpoint/2016/slidezoom">
                <pslz:sldZm>
                  <pslz:sldZmObj sldId="265" cId="3624419129">
                    <pslz:zmPr id="{8F3BB62D-71FD-4A1F-ABB7-874D98AFA6B7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16074" cy="124654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Náhled snímku 15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822C2900-9EBF-44D6-83EE-2978D4361B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12927" y="2464627"/>
                <a:ext cx="2216074" cy="124654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3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A5CC75-02A8-4E48-9D37-4D10FC53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INSERT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F10A65BD-8846-4784-ACD7-E137F3B7F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0315" y="2151727"/>
            <a:ext cx="491993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INSERT INTO `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`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`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jmeno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`,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`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prijmeni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`,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`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datum_narozeni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`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VALUES ('Jan', 'Novák', '1984-11-03'),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  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('Tomáš', 'Marný', '1989-02-01'),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  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('Josef', 'Nový', '1972-12-20');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cs-CZ" altLang="cs-CZ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91F65FB8-8AC7-4B98-93C0-2D36DEA0B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255" y="1492150"/>
            <a:ext cx="9525490" cy="3873699"/>
          </a:xfrm>
          <a:prstGeom prst="rect">
            <a:avLst/>
          </a:prstGeom>
        </p:spPr>
      </p:pic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57629248-C382-4AE7-906C-6C163AB43286}"/>
              </a:ext>
            </a:extLst>
          </p:cNvPr>
          <p:cNvCxnSpPr>
            <a:cxnSpLocks/>
          </p:cNvCxnSpPr>
          <p:nvPr/>
        </p:nvCxnSpPr>
        <p:spPr>
          <a:xfrm flipH="1">
            <a:off x="9448798" y="5110210"/>
            <a:ext cx="934065" cy="51127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ázek 18">
            <a:extLst>
              <a:ext uri="{FF2B5EF4-FFF2-40B4-BE49-F238E27FC236}">
                <a16:creationId xmlns:a16="http://schemas.microsoft.com/office/drawing/2014/main" id="{A4D370D7-6376-481D-AB9B-D29B99401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001" y="5621487"/>
            <a:ext cx="5778797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3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2" grpI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A5CC75-02A8-4E48-9D37-4D10FC53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C61C09-6A87-46C0-B4F1-441C38D5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277" y="2769522"/>
            <a:ext cx="1580536" cy="5734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UPDATE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417E515C-E4B5-4D70-A470-255F6549A081}"/>
              </a:ext>
            </a:extLst>
          </p:cNvPr>
          <p:cNvSpPr txBox="1">
            <a:spLocks/>
          </p:cNvSpPr>
          <p:nvPr/>
        </p:nvSpPr>
        <p:spPr>
          <a:xfrm>
            <a:off x="2622755" y="2769522"/>
            <a:ext cx="1580536" cy="573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uzivatele</a:t>
            </a:r>
            <a:r>
              <a:rPr lang="cs-CZ" sz="20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E203C93B-8B1A-4987-9507-2337B7AC1F0C}"/>
              </a:ext>
            </a:extLst>
          </p:cNvPr>
          <p:cNvSpPr txBox="1">
            <a:spLocks/>
          </p:cNvSpPr>
          <p:nvPr/>
        </p:nvSpPr>
        <p:spPr>
          <a:xfrm>
            <a:off x="3787876" y="2776179"/>
            <a:ext cx="2406445" cy="94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SET `</a:t>
            </a:r>
            <a:r>
              <a:rPr lang="cs-CZ" sz="2000" dirty="0" err="1">
                <a:solidFill>
                  <a:schemeClr val="bg1"/>
                </a:solidFill>
              </a:rPr>
              <a:t>jmeno</a:t>
            </a:r>
            <a:r>
              <a:rPr lang="cs-CZ" sz="2000" dirty="0">
                <a:solidFill>
                  <a:schemeClr val="bg1"/>
                </a:solidFill>
              </a:rPr>
              <a:t>` = 'Jiří'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2321DA71-3C48-4286-8F5A-8EEC92666F67}"/>
              </a:ext>
            </a:extLst>
          </p:cNvPr>
          <p:cNvSpPr txBox="1">
            <a:spLocks/>
          </p:cNvSpPr>
          <p:nvPr/>
        </p:nvSpPr>
        <p:spPr>
          <a:xfrm>
            <a:off x="5660921" y="2769523"/>
            <a:ext cx="277763" cy="357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C89A7464-2106-4CBC-AA89-46D6F8A56949}"/>
              </a:ext>
            </a:extLst>
          </p:cNvPr>
          <p:cNvSpPr txBox="1">
            <a:spLocks/>
          </p:cNvSpPr>
          <p:nvPr/>
        </p:nvSpPr>
        <p:spPr>
          <a:xfrm>
            <a:off x="5729747" y="2776179"/>
            <a:ext cx="3079957" cy="48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WHERE `</a:t>
            </a:r>
            <a:r>
              <a:rPr lang="cs-CZ" sz="2000" dirty="0" err="1">
                <a:solidFill>
                  <a:schemeClr val="bg1"/>
                </a:solidFill>
              </a:rPr>
              <a:t>uzivatele_id</a:t>
            </a:r>
            <a:r>
              <a:rPr lang="cs-CZ" sz="2000" dirty="0">
                <a:solidFill>
                  <a:schemeClr val="bg1"/>
                </a:solidFill>
              </a:rPr>
              <a:t>` = 2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C2934AD-DADB-4AAA-A032-FADD701E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50" y="3342968"/>
            <a:ext cx="5759746" cy="1054154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3B1B48F-1F7B-4F5B-A91B-A5141676A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450" y="3359713"/>
            <a:ext cx="5785147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0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22149 0.0041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68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6" grpId="1" build="allAtOnce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A5CC75-02A8-4E48-9D37-4D10FC53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C61C09-6A87-46C0-B4F1-441C38D5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7735" y="3130858"/>
            <a:ext cx="1885335" cy="386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DELETE FROM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21D7E26A-A6E3-4C11-9DDC-3B001A9E797E}"/>
              </a:ext>
            </a:extLst>
          </p:cNvPr>
          <p:cNvSpPr txBox="1">
            <a:spLocks/>
          </p:cNvSpPr>
          <p:nvPr/>
        </p:nvSpPr>
        <p:spPr>
          <a:xfrm>
            <a:off x="3605980" y="3130858"/>
            <a:ext cx="1885335" cy="38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uzivatele</a:t>
            </a:r>
            <a:r>
              <a:rPr lang="cs-CZ" sz="20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B55A73AD-7EA5-4F36-B0D5-DBF8C490A704}"/>
              </a:ext>
            </a:extLst>
          </p:cNvPr>
          <p:cNvSpPr txBox="1">
            <a:spLocks/>
          </p:cNvSpPr>
          <p:nvPr/>
        </p:nvSpPr>
        <p:spPr>
          <a:xfrm>
            <a:off x="4815352" y="3130857"/>
            <a:ext cx="1885335" cy="38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48FAF97C-0D8E-4941-A7EE-1FCF7C165439}"/>
              </a:ext>
            </a:extLst>
          </p:cNvPr>
          <p:cNvSpPr txBox="1">
            <a:spLocks/>
          </p:cNvSpPr>
          <p:nvPr/>
        </p:nvSpPr>
        <p:spPr>
          <a:xfrm>
            <a:off x="5707634" y="3130857"/>
            <a:ext cx="2202425" cy="386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uzivatele_id</a:t>
            </a:r>
            <a:r>
              <a:rPr lang="cs-CZ" sz="2000" dirty="0">
                <a:solidFill>
                  <a:schemeClr val="bg1"/>
                </a:solidFill>
              </a:rPr>
              <a:t>` = 2;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6566A42-43D8-45E7-A5DD-959727C81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12" y="3658216"/>
            <a:ext cx="5772447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1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A5CC75-02A8-4E48-9D37-4D10FC53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04" y="27663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C61C09-6A87-46C0-B4F1-441C38D5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7497"/>
            <a:ext cx="911942" cy="3515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SELECT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37AB2462-ADA6-40CC-98A0-ECE0516D7031}"/>
              </a:ext>
            </a:extLst>
          </p:cNvPr>
          <p:cNvSpPr txBox="1">
            <a:spLocks/>
          </p:cNvSpPr>
          <p:nvPr/>
        </p:nvSpPr>
        <p:spPr>
          <a:xfrm>
            <a:off x="1715729" y="3084335"/>
            <a:ext cx="911942" cy="3515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8" name="Zástupný obsah 2">
            <a:extLst>
              <a:ext uri="{FF2B5EF4-FFF2-40B4-BE49-F238E27FC236}">
                <a16:creationId xmlns:a16="http://schemas.microsoft.com/office/drawing/2014/main" id="{9720E56D-C972-4767-B2C1-D6F5B800640A}"/>
              </a:ext>
            </a:extLst>
          </p:cNvPr>
          <p:cNvSpPr txBox="1">
            <a:spLocks/>
          </p:cNvSpPr>
          <p:nvPr/>
        </p:nvSpPr>
        <p:spPr>
          <a:xfrm>
            <a:off x="1667797" y="3040014"/>
            <a:ext cx="2027903" cy="462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jmeno</a:t>
            </a:r>
            <a:r>
              <a:rPr lang="cs-CZ" sz="2000" dirty="0">
                <a:solidFill>
                  <a:schemeClr val="bg1"/>
                </a:solidFill>
              </a:rPr>
              <a:t>`, `</a:t>
            </a:r>
            <a:r>
              <a:rPr lang="cs-CZ" sz="2000" dirty="0" err="1">
                <a:solidFill>
                  <a:schemeClr val="bg1"/>
                </a:solidFill>
              </a:rPr>
              <a:t>prijmeni</a:t>
            </a:r>
            <a:r>
              <a:rPr lang="cs-CZ" sz="20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9" name="Zástupný obsah 2">
            <a:extLst>
              <a:ext uri="{FF2B5EF4-FFF2-40B4-BE49-F238E27FC236}">
                <a16:creationId xmlns:a16="http://schemas.microsoft.com/office/drawing/2014/main" id="{FA38007D-DAB1-41D7-88CD-20051F104F6C}"/>
              </a:ext>
            </a:extLst>
          </p:cNvPr>
          <p:cNvSpPr txBox="1">
            <a:spLocks/>
          </p:cNvSpPr>
          <p:nvPr/>
        </p:nvSpPr>
        <p:spPr>
          <a:xfrm>
            <a:off x="1715729" y="3054838"/>
            <a:ext cx="1300316" cy="559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AVG(*)</a:t>
            </a:r>
          </a:p>
        </p:txBody>
      </p:sp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F841BA4B-568F-425F-A21F-0AE2D119AE6D}"/>
              </a:ext>
            </a:extLst>
          </p:cNvPr>
          <p:cNvSpPr txBox="1">
            <a:spLocks/>
          </p:cNvSpPr>
          <p:nvPr/>
        </p:nvSpPr>
        <p:spPr>
          <a:xfrm>
            <a:off x="1715729" y="3048923"/>
            <a:ext cx="1252384" cy="571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SUM(*)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235632A-2104-4712-86B6-648248CF6F13}"/>
              </a:ext>
            </a:extLst>
          </p:cNvPr>
          <p:cNvSpPr txBox="1">
            <a:spLocks/>
          </p:cNvSpPr>
          <p:nvPr/>
        </p:nvSpPr>
        <p:spPr>
          <a:xfrm>
            <a:off x="3628101" y="3040014"/>
            <a:ext cx="1784555" cy="46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AS `Příjmení`</a:t>
            </a:r>
          </a:p>
        </p:txBody>
      </p:sp>
      <p:sp>
        <p:nvSpPr>
          <p:cNvPr id="13" name="Zástupný obsah 2">
            <a:extLst>
              <a:ext uri="{FF2B5EF4-FFF2-40B4-BE49-F238E27FC236}">
                <a16:creationId xmlns:a16="http://schemas.microsoft.com/office/drawing/2014/main" id="{668934B4-1D36-4DB4-9842-940B5446515F}"/>
              </a:ext>
            </a:extLst>
          </p:cNvPr>
          <p:cNvSpPr txBox="1">
            <a:spLocks/>
          </p:cNvSpPr>
          <p:nvPr/>
        </p:nvSpPr>
        <p:spPr>
          <a:xfrm>
            <a:off x="1667796" y="3040014"/>
            <a:ext cx="2027903" cy="4621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jmeno</a:t>
            </a:r>
            <a:r>
              <a:rPr lang="cs-CZ" sz="2000" dirty="0">
                <a:solidFill>
                  <a:schemeClr val="bg1"/>
                </a:solidFill>
              </a:rPr>
              <a:t>`, `</a:t>
            </a:r>
            <a:r>
              <a:rPr lang="cs-CZ" sz="2000" dirty="0" err="1">
                <a:solidFill>
                  <a:schemeClr val="bg1"/>
                </a:solidFill>
              </a:rPr>
              <a:t>prijmeni</a:t>
            </a:r>
            <a:r>
              <a:rPr lang="cs-CZ" sz="20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14" name="Zástupný obsah 2">
            <a:extLst>
              <a:ext uri="{FF2B5EF4-FFF2-40B4-BE49-F238E27FC236}">
                <a16:creationId xmlns:a16="http://schemas.microsoft.com/office/drawing/2014/main" id="{DE5793EF-A913-4C76-BF44-27EF96499DFF}"/>
              </a:ext>
            </a:extLst>
          </p:cNvPr>
          <p:cNvSpPr txBox="1">
            <a:spLocks/>
          </p:cNvSpPr>
          <p:nvPr/>
        </p:nvSpPr>
        <p:spPr>
          <a:xfrm>
            <a:off x="3628101" y="3040014"/>
            <a:ext cx="2027903" cy="46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FROM</a:t>
            </a:r>
          </a:p>
        </p:txBody>
      </p:sp>
      <p:sp>
        <p:nvSpPr>
          <p:cNvPr id="15" name="Zástupný obsah 2">
            <a:extLst>
              <a:ext uri="{FF2B5EF4-FFF2-40B4-BE49-F238E27FC236}">
                <a16:creationId xmlns:a16="http://schemas.microsoft.com/office/drawing/2014/main" id="{2120D8ED-6DB9-4074-B120-6063DAAB6A97}"/>
              </a:ext>
            </a:extLst>
          </p:cNvPr>
          <p:cNvSpPr txBox="1">
            <a:spLocks/>
          </p:cNvSpPr>
          <p:nvPr/>
        </p:nvSpPr>
        <p:spPr>
          <a:xfrm>
            <a:off x="4355687" y="3040014"/>
            <a:ext cx="2027903" cy="46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uzivatele</a:t>
            </a:r>
            <a:r>
              <a:rPr lang="cs-CZ" sz="20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19" name="Zástupný obsah 2">
            <a:extLst>
              <a:ext uri="{FF2B5EF4-FFF2-40B4-BE49-F238E27FC236}">
                <a16:creationId xmlns:a16="http://schemas.microsoft.com/office/drawing/2014/main" id="{E8DAAC42-902E-4B76-9229-997E913EC956}"/>
              </a:ext>
            </a:extLst>
          </p:cNvPr>
          <p:cNvSpPr txBox="1">
            <a:spLocks/>
          </p:cNvSpPr>
          <p:nvPr/>
        </p:nvSpPr>
        <p:spPr>
          <a:xfrm>
            <a:off x="1715729" y="3054838"/>
            <a:ext cx="1369142" cy="64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COUNT(*)</a:t>
            </a:r>
          </a:p>
        </p:txBody>
      </p:sp>
      <p:sp>
        <p:nvSpPr>
          <p:cNvPr id="20" name="Zástupný obsah 2">
            <a:extLst>
              <a:ext uri="{FF2B5EF4-FFF2-40B4-BE49-F238E27FC236}">
                <a16:creationId xmlns:a16="http://schemas.microsoft.com/office/drawing/2014/main" id="{0E28DF22-0B02-4146-9B1E-FBA702D46BA1}"/>
              </a:ext>
            </a:extLst>
          </p:cNvPr>
          <p:cNvSpPr txBox="1">
            <a:spLocks/>
          </p:cNvSpPr>
          <p:nvPr/>
        </p:nvSpPr>
        <p:spPr>
          <a:xfrm>
            <a:off x="5522046" y="3040014"/>
            <a:ext cx="2027903" cy="46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2" name="Zástupný obsah 2">
            <a:extLst>
              <a:ext uri="{FF2B5EF4-FFF2-40B4-BE49-F238E27FC236}">
                <a16:creationId xmlns:a16="http://schemas.microsoft.com/office/drawing/2014/main" id="{BD0338E9-D45B-4697-A544-20ADBBBB12CB}"/>
              </a:ext>
            </a:extLst>
          </p:cNvPr>
          <p:cNvSpPr txBox="1">
            <a:spLocks/>
          </p:cNvSpPr>
          <p:nvPr/>
        </p:nvSpPr>
        <p:spPr>
          <a:xfrm>
            <a:off x="5522046" y="3059218"/>
            <a:ext cx="2027903" cy="46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23" name="Zástupný obsah 2">
            <a:extLst>
              <a:ext uri="{FF2B5EF4-FFF2-40B4-BE49-F238E27FC236}">
                <a16:creationId xmlns:a16="http://schemas.microsoft.com/office/drawing/2014/main" id="{9DC29AC9-1B25-4FDB-BE53-D02AD24CC5B3}"/>
              </a:ext>
            </a:extLst>
          </p:cNvPr>
          <p:cNvSpPr txBox="1">
            <a:spLocks/>
          </p:cNvSpPr>
          <p:nvPr/>
        </p:nvSpPr>
        <p:spPr>
          <a:xfrm>
            <a:off x="6359009" y="3059218"/>
            <a:ext cx="2027903" cy="46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jmeno</a:t>
            </a:r>
            <a:r>
              <a:rPr lang="cs-CZ" sz="2000" dirty="0">
                <a:solidFill>
                  <a:schemeClr val="bg1"/>
                </a:solidFill>
              </a:rPr>
              <a:t>` = 'Jan'</a:t>
            </a:r>
          </a:p>
        </p:txBody>
      </p: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AD234A15-8CA5-4446-9E7F-D67A7594446A}"/>
              </a:ext>
            </a:extLst>
          </p:cNvPr>
          <p:cNvSpPr txBox="1">
            <a:spLocks/>
          </p:cNvSpPr>
          <p:nvPr/>
        </p:nvSpPr>
        <p:spPr>
          <a:xfrm>
            <a:off x="7849831" y="3059218"/>
            <a:ext cx="2027903" cy="46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;</a:t>
            </a:r>
          </a:p>
        </p:txBody>
      </p:sp>
      <p:pic>
        <p:nvPicPr>
          <p:cNvPr id="28" name="Obrázek 27">
            <a:extLst>
              <a:ext uri="{FF2B5EF4-FFF2-40B4-BE49-F238E27FC236}">
                <a16:creationId xmlns:a16="http://schemas.microsoft.com/office/drawing/2014/main" id="{DC5388FB-37C4-4F06-A1B8-697649B04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66" y="3544304"/>
            <a:ext cx="3772094" cy="533427"/>
          </a:xfrm>
          <a:prstGeom prst="rect">
            <a:avLst/>
          </a:prstGeom>
        </p:spPr>
      </p:pic>
      <p:sp>
        <p:nvSpPr>
          <p:cNvPr id="32" name="Zástupný obsah 2">
            <a:extLst>
              <a:ext uri="{FF2B5EF4-FFF2-40B4-BE49-F238E27FC236}">
                <a16:creationId xmlns:a16="http://schemas.microsoft.com/office/drawing/2014/main" id="{E9FF7EA4-DC0A-45EB-AEB8-3FD5BC96654A}"/>
              </a:ext>
            </a:extLst>
          </p:cNvPr>
          <p:cNvSpPr txBox="1">
            <a:spLocks/>
          </p:cNvSpPr>
          <p:nvPr/>
        </p:nvSpPr>
        <p:spPr>
          <a:xfrm>
            <a:off x="6359009" y="3059218"/>
            <a:ext cx="3832121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uzivatele_id</a:t>
            </a:r>
            <a:r>
              <a:rPr lang="cs-CZ" sz="2000" dirty="0">
                <a:solidFill>
                  <a:schemeClr val="bg1"/>
                </a:solidFill>
              </a:rPr>
              <a:t>` BETWEEN 1 AND 3;</a:t>
            </a:r>
          </a:p>
        </p:txBody>
      </p:sp>
      <p:pic>
        <p:nvPicPr>
          <p:cNvPr id="34" name="Obrázek 33">
            <a:extLst>
              <a:ext uri="{FF2B5EF4-FFF2-40B4-BE49-F238E27FC236}">
                <a16:creationId xmlns:a16="http://schemas.microsoft.com/office/drawing/2014/main" id="{A3312282-F18A-4D60-B440-381E9AF7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02" y="3502130"/>
            <a:ext cx="5766096" cy="1028753"/>
          </a:xfrm>
          <a:prstGeom prst="rect">
            <a:avLst/>
          </a:prstGeom>
        </p:spPr>
      </p:pic>
      <p:sp>
        <p:nvSpPr>
          <p:cNvPr id="37" name="Zástupný obsah 2">
            <a:extLst>
              <a:ext uri="{FF2B5EF4-FFF2-40B4-BE49-F238E27FC236}">
                <a16:creationId xmlns:a16="http://schemas.microsoft.com/office/drawing/2014/main" id="{4B824814-A466-41E5-BA94-F1799678C7DA}"/>
              </a:ext>
            </a:extLst>
          </p:cNvPr>
          <p:cNvSpPr txBox="1">
            <a:spLocks/>
          </p:cNvSpPr>
          <p:nvPr/>
        </p:nvSpPr>
        <p:spPr>
          <a:xfrm>
            <a:off x="6359008" y="3059217"/>
            <a:ext cx="3832121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prijmeni</a:t>
            </a:r>
            <a:r>
              <a:rPr lang="cs-CZ" sz="2000" dirty="0">
                <a:solidFill>
                  <a:schemeClr val="bg1"/>
                </a:solidFill>
              </a:rPr>
              <a:t>` LIKE 'N';</a:t>
            </a:r>
          </a:p>
        </p:txBody>
      </p:sp>
      <p:pic>
        <p:nvPicPr>
          <p:cNvPr id="39" name="Obrázek 38">
            <a:extLst>
              <a:ext uri="{FF2B5EF4-FFF2-40B4-BE49-F238E27FC236}">
                <a16:creationId xmlns:a16="http://schemas.microsoft.com/office/drawing/2014/main" id="{254F9A1D-3579-436D-98A2-57FAA78E2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42" y="3473553"/>
            <a:ext cx="2933851" cy="361969"/>
          </a:xfrm>
          <a:prstGeom prst="rect">
            <a:avLst/>
          </a:prstGeom>
        </p:spPr>
      </p:pic>
      <p:sp>
        <p:nvSpPr>
          <p:cNvPr id="42" name="Zástupný obsah 2">
            <a:extLst>
              <a:ext uri="{FF2B5EF4-FFF2-40B4-BE49-F238E27FC236}">
                <a16:creationId xmlns:a16="http://schemas.microsoft.com/office/drawing/2014/main" id="{0A0EDE0D-7076-4B9D-BF04-4386B8F6C0CA}"/>
              </a:ext>
            </a:extLst>
          </p:cNvPr>
          <p:cNvSpPr txBox="1">
            <a:spLocks/>
          </p:cNvSpPr>
          <p:nvPr/>
        </p:nvSpPr>
        <p:spPr>
          <a:xfrm>
            <a:off x="6350513" y="3059216"/>
            <a:ext cx="3832121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prijmeni</a:t>
            </a:r>
            <a:r>
              <a:rPr lang="cs-CZ" sz="2000" dirty="0">
                <a:solidFill>
                  <a:schemeClr val="bg1"/>
                </a:solidFill>
              </a:rPr>
              <a:t>` LIKE 'N%';</a:t>
            </a:r>
          </a:p>
        </p:txBody>
      </p:sp>
      <p:pic>
        <p:nvPicPr>
          <p:cNvPr id="45" name="Obrázek 44">
            <a:extLst>
              <a:ext uri="{FF2B5EF4-FFF2-40B4-BE49-F238E27FC236}">
                <a16:creationId xmlns:a16="http://schemas.microsoft.com/office/drawing/2014/main" id="{77AA2628-DDAC-43F5-9C27-50BF5C075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01" y="3445880"/>
            <a:ext cx="5766096" cy="768389"/>
          </a:xfrm>
          <a:prstGeom prst="rect">
            <a:avLst/>
          </a:prstGeom>
        </p:spPr>
      </p:pic>
      <p:sp>
        <p:nvSpPr>
          <p:cNvPr id="46" name="Zástupný obsah 2">
            <a:extLst>
              <a:ext uri="{FF2B5EF4-FFF2-40B4-BE49-F238E27FC236}">
                <a16:creationId xmlns:a16="http://schemas.microsoft.com/office/drawing/2014/main" id="{E44940E1-862E-4735-8B3A-9319F67D39BC}"/>
              </a:ext>
            </a:extLst>
          </p:cNvPr>
          <p:cNvSpPr txBox="1">
            <a:spLocks/>
          </p:cNvSpPr>
          <p:nvPr/>
        </p:nvSpPr>
        <p:spPr>
          <a:xfrm>
            <a:off x="6363325" y="3048923"/>
            <a:ext cx="3832121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prijmeni</a:t>
            </a:r>
            <a:r>
              <a:rPr lang="cs-CZ" sz="2000" dirty="0">
                <a:solidFill>
                  <a:schemeClr val="bg1"/>
                </a:solidFill>
              </a:rPr>
              <a:t>` LIKE '</a:t>
            </a:r>
            <a:r>
              <a:rPr lang="cs-CZ" sz="2000" dirty="0" err="1">
                <a:solidFill>
                  <a:schemeClr val="bg1"/>
                </a:solidFill>
              </a:rPr>
              <a:t>N_vák</a:t>
            </a:r>
            <a:r>
              <a:rPr lang="cs-CZ" sz="2000" dirty="0">
                <a:solidFill>
                  <a:schemeClr val="bg1"/>
                </a:solidFill>
              </a:rPr>
              <a:t>';</a:t>
            </a:r>
          </a:p>
        </p:txBody>
      </p:sp>
      <p:pic>
        <p:nvPicPr>
          <p:cNvPr id="48" name="Obrázek 47">
            <a:extLst>
              <a:ext uri="{FF2B5EF4-FFF2-40B4-BE49-F238E27FC236}">
                <a16:creationId xmlns:a16="http://schemas.microsoft.com/office/drawing/2014/main" id="{6B45115C-6C8B-4565-992A-F1A6C47C2B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48" y="3428295"/>
            <a:ext cx="5797848" cy="590580"/>
          </a:xfrm>
          <a:prstGeom prst="rect">
            <a:avLst/>
          </a:prstGeom>
        </p:spPr>
      </p:pic>
      <p:sp>
        <p:nvSpPr>
          <p:cNvPr id="49" name="Zástupný obsah 2">
            <a:extLst>
              <a:ext uri="{FF2B5EF4-FFF2-40B4-BE49-F238E27FC236}">
                <a16:creationId xmlns:a16="http://schemas.microsoft.com/office/drawing/2014/main" id="{8C668F50-5810-47AB-ACA2-DA2670ACD458}"/>
              </a:ext>
            </a:extLst>
          </p:cNvPr>
          <p:cNvSpPr txBox="1">
            <a:spLocks/>
          </p:cNvSpPr>
          <p:nvPr/>
        </p:nvSpPr>
        <p:spPr>
          <a:xfrm>
            <a:off x="6363325" y="3065803"/>
            <a:ext cx="3832121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`</a:t>
            </a:r>
            <a:r>
              <a:rPr lang="cs-CZ" sz="2000" dirty="0" err="1">
                <a:solidFill>
                  <a:schemeClr val="bg1"/>
                </a:solidFill>
              </a:rPr>
              <a:t>datum_narozeni</a:t>
            </a:r>
            <a:r>
              <a:rPr lang="cs-CZ" sz="2000" dirty="0">
                <a:solidFill>
                  <a:schemeClr val="bg1"/>
                </a:solidFill>
              </a:rPr>
              <a:t>` &lt; '1985-01-01';</a:t>
            </a:r>
          </a:p>
        </p:txBody>
      </p:sp>
      <p:pic>
        <p:nvPicPr>
          <p:cNvPr id="51" name="Obrázek 50">
            <a:extLst>
              <a:ext uri="{FF2B5EF4-FFF2-40B4-BE49-F238E27FC236}">
                <a16:creationId xmlns:a16="http://schemas.microsoft.com/office/drawing/2014/main" id="{1282AF3D-47FB-45F6-8208-C375B4772A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89" y="3428295"/>
            <a:ext cx="5766096" cy="768389"/>
          </a:xfrm>
          <a:prstGeom prst="rect">
            <a:avLst/>
          </a:prstGeom>
        </p:spPr>
      </p:pic>
      <p:sp>
        <p:nvSpPr>
          <p:cNvPr id="52" name="Zástupný obsah 2">
            <a:extLst>
              <a:ext uri="{FF2B5EF4-FFF2-40B4-BE49-F238E27FC236}">
                <a16:creationId xmlns:a16="http://schemas.microsoft.com/office/drawing/2014/main" id="{DFA49034-51A9-4F2A-9E0D-9E85B42C2006}"/>
              </a:ext>
            </a:extLst>
          </p:cNvPr>
          <p:cNvSpPr txBox="1">
            <a:spLocks/>
          </p:cNvSpPr>
          <p:nvPr/>
        </p:nvSpPr>
        <p:spPr>
          <a:xfrm>
            <a:off x="1001144" y="5499288"/>
            <a:ext cx="3832121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ORDER BY `</a:t>
            </a:r>
            <a:r>
              <a:rPr lang="cs-CZ" sz="2000" dirty="0" err="1">
                <a:solidFill>
                  <a:schemeClr val="bg1"/>
                </a:solidFill>
              </a:rPr>
              <a:t>uzivatele_id</a:t>
            </a:r>
            <a:r>
              <a:rPr lang="cs-CZ" sz="20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3" name="Zástupný obsah 2">
            <a:extLst>
              <a:ext uri="{FF2B5EF4-FFF2-40B4-BE49-F238E27FC236}">
                <a16:creationId xmlns:a16="http://schemas.microsoft.com/office/drawing/2014/main" id="{2E4DCE46-8AF0-4686-8903-94A9FDFB23E9}"/>
              </a:ext>
            </a:extLst>
          </p:cNvPr>
          <p:cNvSpPr txBox="1">
            <a:spLocks/>
          </p:cNvSpPr>
          <p:nvPr/>
        </p:nvSpPr>
        <p:spPr>
          <a:xfrm>
            <a:off x="3628101" y="5504088"/>
            <a:ext cx="2932474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ASC</a:t>
            </a:r>
          </a:p>
        </p:txBody>
      </p:sp>
      <p:sp>
        <p:nvSpPr>
          <p:cNvPr id="55" name="Zástupný obsah 2">
            <a:extLst>
              <a:ext uri="{FF2B5EF4-FFF2-40B4-BE49-F238E27FC236}">
                <a16:creationId xmlns:a16="http://schemas.microsoft.com/office/drawing/2014/main" id="{23F9A12A-DFB3-46AC-BFC6-02E5BBAA0E89}"/>
              </a:ext>
            </a:extLst>
          </p:cNvPr>
          <p:cNvSpPr txBox="1">
            <a:spLocks/>
          </p:cNvSpPr>
          <p:nvPr/>
        </p:nvSpPr>
        <p:spPr>
          <a:xfrm>
            <a:off x="3628101" y="5504088"/>
            <a:ext cx="2932474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DESC</a:t>
            </a:r>
          </a:p>
        </p:txBody>
      </p:sp>
      <p:sp>
        <p:nvSpPr>
          <p:cNvPr id="56" name="Zástupný obsah 2">
            <a:extLst>
              <a:ext uri="{FF2B5EF4-FFF2-40B4-BE49-F238E27FC236}">
                <a16:creationId xmlns:a16="http://schemas.microsoft.com/office/drawing/2014/main" id="{B0E8973D-3228-4593-B2D2-F47BE846529A}"/>
              </a:ext>
            </a:extLst>
          </p:cNvPr>
          <p:cNvSpPr txBox="1">
            <a:spLocks/>
          </p:cNvSpPr>
          <p:nvPr/>
        </p:nvSpPr>
        <p:spPr>
          <a:xfrm>
            <a:off x="9274795" y="5499288"/>
            <a:ext cx="3832121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LIMIT 1</a:t>
            </a:r>
          </a:p>
        </p:txBody>
      </p:sp>
      <p:sp>
        <p:nvSpPr>
          <p:cNvPr id="57" name="Zástupný obsah 2">
            <a:extLst>
              <a:ext uri="{FF2B5EF4-FFF2-40B4-BE49-F238E27FC236}">
                <a16:creationId xmlns:a16="http://schemas.microsoft.com/office/drawing/2014/main" id="{3C71C81B-BE2A-4F1C-BCD6-24EB0A6280BE}"/>
              </a:ext>
            </a:extLst>
          </p:cNvPr>
          <p:cNvSpPr txBox="1">
            <a:spLocks/>
          </p:cNvSpPr>
          <p:nvPr/>
        </p:nvSpPr>
        <p:spPr>
          <a:xfrm>
            <a:off x="5412656" y="5499287"/>
            <a:ext cx="3832121" cy="71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2000" dirty="0">
                <a:solidFill>
                  <a:schemeClr val="bg1"/>
                </a:solidFill>
              </a:rPr>
              <a:t>GROUP BY `</a:t>
            </a:r>
            <a:r>
              <a:rPr lang="cs-CZ" sz="2000" dirty="0" err="1">
                <a:solidFill>
                  <a:schemeClr val="bg1"/>
                </a:solidFill>
              </a:rPr>
              <a:t>jmeno</a:t>
            </a:r>
            <a:r>
              <a:rPr lang="cs-CZ" sz="2000" dirty="0">
                <a:solidFill>
                  <a:schemeClr val="bg1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13033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1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5" dur="2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7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9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1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3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5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7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49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1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81481E-6 L -4.16667E-7 -0.25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4.58333E-6 -0.25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4.79167E-6 -0.2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4.58333E-6 -0.25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6 L 3.75E-6 -0.25 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42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3.54167E-6 -0.25 " pathEditMode="relative" rAng="0" ptsTypes="AA">
                                      <p:cBhvr>
                                        <p:cTn id="292" dur="2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 build="p"/>
      <p:bldP spid="6" grpId="1" build="allAtOnce"/>
      <p:bldP spid="6" grpId="2" build="allAtOnce"/>
      <p:bldP spid="8" grpId="0" build="p"/>
      <p:bldP spid="8" grpId="1" build="allAtOnce"/>
      <p:bldP spid="8" grpId="2" build="allAtOnce"/>
      <p:bldP spid="9" grpId="0" build="p"/>
      <p:bldP spid="9" grpId="1" build="allAtOnce"/>
      <p:bldP spid="9" grpId="2" build="allAtOnce"/>
      <p:bldP spid="10" grpId="0" build="p"/>
      <p:bldP spid="10" grpId="1" build="allAtOnce"/>
      <p:bldP spid="10" grpId="2" build="allAtOnce"/>
      <p:bldP spid="11" grpId="0" build="p"/>
      <p:bldP spid="11" grpId="1" build="allAtOnce"/>
      <p:bldP spid="11" grpId="2" build="allAtOnce"/>
      <p:bldP spid="13" grpId="0" build="p"/>
      <p:bldP spid="13" grpId="1" build="allAtOnce"/>
      <p:bldP spid="14" grpId="0" build="p"/>
      <p:bldP spid="14" grpId="1" build="allAtOnce"/>
      <p:bldP spid="15" grpId="0" build="p"/>
      <p:bldP spid="15" grpId="1" build="allAtOnce"/>
      <p:bldP spid="19" grpId="0" build="p"/>
      <p:bldP spid="19" grpId="1" build="allAtOnce"/>
      <p:bldP spid="19" grpId="2" build="allAtOnce"/>
      <p:bldP spid="20" grpId="0" build="p"/>
      <p:bldP spid="20" grpId="1" build="allAtOnce"/>
      <p:bldP spid="20" grpId="2" build="allAtOnce"/>
      <p:bldP spid="22" grpId="0" build="p"/>
      <p:bldP spid="22" grpId="1" build="allAtOnce"/>
      <p:bldP spid="23" grpId="0" build="p"/>
      <p:bldP spid="23" grpId="1" build="allAtOnce"/>
      <p:bldP spid="23" grpId="2" build="allAtOnce"/>
      <p:bldP spid="26" grpId="0" build="p"/>
      <p:bldP spid="26" grpId="1" build="allAtOnce"/>
      <p:bldP spid="26" grpId="2" build="allAtOnce"/>
      <p:bldP spid="32" grpId="0" build="p"/>
      <p:bldP spid="32" grpId="1" build="allAtOnce"/>
      <p:bldP spid="32" grpId="2" build="allAtOnce"/>
      <p:bldP spid="37" grpId="0" build="p"/>
      <p:bldP spid="37" grpId="1" build="allAtOnce"/>
      <p:bldP spid="37" grpId="2" build="allAtOnce"/>
      <p:bldP spid="42" grpId="0" build="p"/>
      <p:bldP spid="42" grpId="1" build="allAtOnce"/>
      <p:bldP spid="42" grpId="2" build="allAtOnce"/>
      <p:bldP spid="46" grpId="0" build="p"/>
      <p:bldP spid="46" grpId="1" build="allAtOnce"/>
      <p:bldP spid="46" grpId="2" build="allAtOnce"/>
      <p:bldP spid="49" grpId="0" build="p"/>
      <p:bldP spid="49" grpId="1" build="allAtOnce"/>
      <p:bldP spid="52" grpId="0" build="p"/>
      <p:bldP spid="53" grpId="0" build="p"/>
      <p:bldP spid="53" grpId="1" build="allAtOnce"/>
      <p:bldP spid="55" grpId="0" build="p"/>
      <p:bldP spid="56" grpId="0" build="p"/>
      <p:bldP spid="5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010D8A-1E40-41C0-80B2-8722594A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349D33-BD31-4A48-9204-F772F9EA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2246249"/>
            <a:ext cx="1911055" cy="469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INNER JOIN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09071BDC-B0C0-4FFD-80A0-E945B4088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55" y="157036"/>
            <a:ext cx="6547186" cy="1301817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C3F6ABD5-9915-4E93-AC3F-203F4205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0" y="2715768"/>
            <a:ext cx="8013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SELECT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uzivatele.prijmeni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komentare.*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</a:t>
            </a:r>
            <a:endParaRPr lang="cs-CZ" altLang="cs-CZ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INNER JOIN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komentare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ON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uzivatele.uzivatele_id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komentare.uzivatele_id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; 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AB06B0A2-BFAE-4916-9B18-692FA2DFA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53" y="4250630"/>
            <a:ext cx="8031356" cy="1325563"/>
          </a:xfrm>
          <a:prstGeom prst="rect">
            <a:avLst/>
          </a:prstGeom>
        </p:spPr>
      </p:pic>
      <p:sp>
        <p:nvSpPr>
          <p:cNvPr id="16" name="Zástupný obsah 2">
            <a:extLst>
              <a:ext uri="{FF2B5EF4-FFF2-40B4-BE49-F238E27FC236}">
                <a16:creationId xmlns:a16="http://schemas.microsoft.com/office/drawing/2014/main" id="{CE4D7115-BBB0-42D8-A2EC-6D6671E7A4E9}"/>
              </a:ext>
            </a:extLst>
          </p:cNvPr>
          <p:cNvSpPr txBox="1">
            <a:spLocks/>
          </p:cNvSpPr>
          <p:nvPr/>
        </p:nvSpPr>
        <p:spPr>
          <a:xfrm>
            <a:off x="774191" y="2246249"/>
            <a:ext cx="1911055" cy="469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solidFill>
                  <a:schemeClr val="bg1"/>
                </a:solidFill>
              </a:rPr>
              <a:t>LEFT JOIN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AF4429E-4398-4189-81EE-2A975BF8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79" y="2715768"/>
            <a:ext cx="791979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SELECT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uzivatele.prijmeni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komentare.*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</a:t>
            </a:r>
            <a:endParaRPr lang="cs-CZ" altLang="cs-CZ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chemeClr val="bg1"/>
                </a:solidFill>
                <a:latin typeface="Arial Unicode MS"/>
              </a:rPr>
              <a:t>LEFT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JOIN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komentare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ON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uzivatele.uzivatele_id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komentare.uzivatele_id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; 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1DA0A673-710A-4392-A541-25A3B84A1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53" y="4250630"/>
            <a:ext cx="8031356" cy="1325563"/>
          </a:xfrm>
          <a:prstGeom prst="rect">
            <a:avLst/>
          </a:prstGeom>
        </p:spPr>
      </p:pic>
      <p:sp>
        <p:nvSpPr>
          <p:cNvPr id="19" name="Zástupný obsah 2">
            <a:extLst>
              <a:ext uri="{FF2B5EF4-FFF2-40B4-BE49-F238E27FC236}">
                <a16:creationId xmlns:a16="http://schemas.microsoft.com/office/drawing/2014/main" id="{F60C959E-B5D0-4771-813A-8D804C5C6247}"/>
              </a:ext>
            </a:extLst>
          </p:cNvPr>
          <p:cNvSpPr txBox="1">
            <a:spLocks/>
          </p:cNvSpPr>
          <p:nvPr/>
        </p:nvSpPr>
        <p:spPr>
          <a:xfrm>
            <a:off x="774190" y="2246248"/>
            <a:ext cx="1911055" cy="469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solidFill>
                  <a:schemeClr val="bg1"/>
                </a:solidFill>
              </a:rPr>
              <a:t>RIGHT JOIN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DE6EC9DB-D1AF-4367-80EB-A235295E5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78" y="2715767"/>
            <a:ext cx="80736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SELECT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uzivatele.prijmeni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komentare.*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</a:t>
            </a:r>
            <a:endParaRPr lang="cs-CZ" altLang="cs-CZ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chemeClr val="bg1"/>
                </a:solidFill>
                <a:latin typeface="Arial Unicode MS"/>
              </a:rPr>
              <a:t>RIGHT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JOIN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komentare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ON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uzivatele.uzivatele_id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komentare.uzivatele_id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; 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Obrázek 21">
            <a:extLst>
              <a:ext uri="{FF2B5EF4-FFF2-40B4-BE49-F238E27FC236}">
                <a16:creationId xmlns:a16="http://schemas.microsoft.com/office/drawing/2014/main" id="{7B7C1E69-12DE-43E3-A51B-8091BEDA2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91" y="4250630"/>
            <a:ext cx="6678434" cy="1334060"/>
          </a:xfrm>
          <a:prstGeom prst="rect">
            <a:avLst/>
          </a:prstGeom>
        </p:spPr>
      </p:pic>
      <p:sp>
        <p:nvSpPr>
          <p:cNvPr id="23" name="Zástupný obsah 2">
            <a:extLst>
              <a:ext uri="{FF2B5EF4-FFF2-40B4-BE49-F238E27FC236}">
                <a16:creationId xmlns:a16="http://schemas.microsoft.com/office/drawing/2014/main" id="{CEDBE043-D527-4B9F-B5FE-724056C11A2F}"/>
              </a:ext>
            </a:extLst>
          </p:cNvPr>
          <p:cNvSpPr txBox="1">
            <a:spLocks/>
          </p:cNvSpPr>
          <p:nvPr/>
        </p:nvSpPr>
        <p:spPr>
          <a:xfrm>
            <a:off x="774188" y="2246247"/>
            <a:ext cx="1911055" cy="469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solidFill>
                  <a:schemeClr val="bg1"/>
                </a:solidFill>
              </a:rPr>
              <a:t>FULL JOIN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B978CA3-A413-4FAE-B2A1-245EEACE5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04" y="2724336"/>
            <a:ext cx="79153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SELECT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uzivatele.jmeno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uzivatele.prijmeni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komentare.*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FROM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</a:t>
            </a:r>
            <a:endParaRPr lang="cs-CZ" altLang="cs-CZ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dirty="0">
                <a:solidFill>
                  <a:schemeClr val="bg1"/>
                </a:solidFill>
                <a:latin typeface="Arial Unicode MS"/>
              </a:rPr>
              <a:t>FULL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JOIN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komentare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ON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uzivatele.uzivatele_id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komentare.uzivatele_id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; 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Obrázek 24">
            <a:extLst>
              <a:ext uri="{FF2B5EF4-FFF2-40B4-BE49-F238E27FC236}">
                <a16:creationId xmlns:a16="http://schemas.microsoft.com/office/drawing/2014/main" id="{1199F2BC-9614-4DD0-AEC9-546906B85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91" y="4259198"/>
            <a:ext cx="6678434" cy="13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7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13" grpId="0"/>
      <p:bldP spid="13" grpId="1"/>
      <p:bldP spid="16" grpId="0" build="p"/>
      <p:bldP spid="16" grpId="1" build="allAtOnce"/>
      <p:bldP spid="17" grpId="0"/>
      <p:bldP spid="17" grpId="1"/>
      <p:bldP spid="19" grpId="0" build="p"/>
      <p:bldP spid="19" grpId="1" build="allAtOnce"/>
      <p:bldP spid="20" grpId="0"/>
      <p:bldP spid="20" grpId="1"/>
      <p:bldP spid="23" grpId="0" build="p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0EBFD-4144-40CA-85D5-49E1B0A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Dotazy</a:t>
            </a:r>
          </a:p>
        </p:txBody>
      </p:sp>
      <p:sp>
        <p:nvSpPr>
          <p:cNvPr id="31" name="Volný tvar: obrazec 30">
            <a:extLst>
              <a:ext uri="{FF2B5EF4-FFF2-40B4-BE49-F238E27FC236}">
                <a16:creationId xmlns:a16="http://schemas.microsoft.com/office/drawing/2014/main" id="{39C1578A-8829-455F-8F9A-70A47A0763EC}"/>
              </a:ext>
            </a:extLst>
          </p:cNvPr>
          <p:cNvSpPr/>
          <p:nvPr/>
        </p:nvSpPr>
        <p:spPr>
          <a:xfrm>
            <a:off x="614172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36675"/>
                </a:lnTo>
                <a:lnTo>
                  <a:pt x="2875309" y="1936675"/>
                </a:lnTo>
                <a:lnTo>
                  <a:pt x="2875309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Volný tvar: obrazec 31">
            <a:extLst>
              <a:ext uri="{FF2B5EF4-FFF2-40B4-BE49-F238E27FC236}">
                <a16:creationId xmlns:a16="http://schemas.microsoft.com/office/drawing/2014/main" id="{FA84ED70-3249-47FE-AC93-8E937D29FC1C}"/>
              </a:ext>
            </a:extLst>
          </p:cNvPr>
          <p:cNvSpPr/>
          <p:nvPr/>
        </p:nvSpPr>
        <p:spPr>
          <a:xfrm>
            <a:off x="6095999" y="3196443"/>
            <a:ext cx="45719" cy="7591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Volný tvar: obrazec 32">
            <a:extLst>
              <a:ext uri="{FF2B5EF4-FFF2-40B4-BE49-F238E27FC236}">
                <a16:creationId xmlns:a16="http://schemas.microsoft.com/office/drawing/2014/main" id="{5C8BF847-2B8D-4427-8E79-22A7E97A16EA}"/>
              </a:ext>
            </a:extLst>
          </p:cNvPr>
          <p:cNvSpPr/>
          <p:nvPr/>
        </p:nvSpPr>
        <p:spPr>
          <a:xfrm>
            <a:off x="326641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75309" y="0"/>
                </a:moveTo>
                <a:lnTo>
                  <a:pt x="2875309" y="1936675"/>
                </a:lnTo>
                <a:lnTo>
                  <a:pt x="0" y="1936675"/>
                </a:lnTo>
                <a:lnTo>
                  <a:pt x="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Volný tvar: obrazec 33">
            <a:extLst>
              <a:ext uri="{FF2B5EF4-FFF2-40B4-BE49-F238E27FC236}">
                <a16:creationId xmlns:a16="http://schemas.microsoft.com/office/drawing/2014/main" id="{6791C9EE-6B5F-4E14-AE96-EEA94695AFD4}"/>
              </a:ext>
            </a:extLst>
          </p:cNvPr>
          <p:cNvSpPr/>
          <p:nvPr/>
        </p:nvSpPr>
        <p:spPr>
          <a:xfrm>
            <a:off x="4778026" y="1690688"/>
            <a:ext cx="2727385" cy="1188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4800" kern="1200" dirty="0"/>
              <a:t>CREATE</a:t>
            </a:r>
          </a:p>
        </p:txBody>
      </p:sp>
      <p:sp>
        <p:nvSpPr>
          <p:cNvPr id="35" name="Volný tvar: obrazec 34">
            <a:extLst>
              <a:ext uri="{FF2B5EF4-FFF2-40B4-BE49-F238E27FC236}">
                <a16:creationId xmlns:a16="http://schemas.microsoft.com/office/drawing/2014/main" id="{97F06B6D-2D91-41F1-9747-69B236D5C9F0}"/>
              </a:ext>
            </a:extLst>
          </p:cNvPr>
          <p:cNvSpPr/>
          <p:nvPr/>
        </p:nvSpPr>
        <p:spPr>
          <a:xfrm>
            <a:off x="2326577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TABLE</a:t>
            </a:r>
          </a:p>
        </p:txBody>
      </p:sp>
      <p:sp>
        <p:nvSpPr>
          <p:cNvPr id="36" name="Volný tvar: obrazec 35">
            <a:extLst>
              <a:ext uri="{FF2B5EF4-FFF2-40B4-BE49-F238E27FC236}">
                <a16:creationId xmlns:a16="http://schemas.microsoft.com/office/drawing/2014/main" id="{1C49EC76-827D-473F-AC67-FD2E3BAAE7FE}"/>
              </a:ext>
            </a:extLst>
          </p:cNvPr>
          <p:cNvSpPr/>
          <p:nvPr/>
        </p:nvSpPr>
        <p:spPr>
          <a:xfrm>
            <a:off x="5201888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PROCEDURE</a:t>
            </a:r>
          </a:p>
        </p:txBody>
      </p:sp>
      <p:sp>
        <p:nvSpPr>
          <p:cNvPr id="37" name="Volný tvar: obrazec 36">
            <a:extLst>
              <a:ext uri="{FF2B5EF4-FFF2-40B4-BE49-F238E27FC236}">
                <a16:creationId xmlns:a16="http://schemas.microsoft.com/office/drawing/2014/main" id="{F3C1A2EF-457F-4493-98AE-18DD1B899EEC}"/>
              </a:ext>
            </a:extLst>
          </p:cNvPr>
          <p:cNvSpPr/>
          <p:nvPr/>
        </p:nvSpPr>
        <p:spPr>
          <a:xfrm>
            <a:off x="8077199" y="5053193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TRIGGER</a:t>
            </a:r>
          </a:p>
        </p:txBody>
      </p:sp>
      <p:sp>
        <p:nvSpPr>
          <p:cNvPr id="38" name="Volný tvar: obrazec 37">
            <a:extLst>
              <a:ext uri="{FF2B5EF4-FFF2-40B4-BE49-F238E27FC236}">
                <a16:creationId xmlns:a16="http://schemas.microsoft.com/office/drawing/2014/main" id="{758C7CE4-E51F-4E9D-9E11-3C9AC803B8D2}"/>
              </a:ext>
            </a:extLst>
          </p:cNvPr>
          <p:cNvSpPr/>
          <p:nvPr/>
        </p:nvSpPr>
        <p:spPr>
          <a:xfrm>
            <a:off x="5112494" y="3429000"/>
            <a:ext cx="2012728" cy="905252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3200" kern="12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91443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2350F3-ABFA-4288-BAF6-E06668C6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Dotazy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A1BFA36-1CB3-4837-BEC6-42A24ACE1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8" y="1756424"/>
            <a:ext cx="3768037" cy="1325563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999D9DD-E69F-4CF7-9872-FD7444E94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62" y="1690688"/>
            <a:ext cx="5607338" cy="4316707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1B1F3122-AA6F-4A1B-8AB6-FD03B18A6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08" y="3370164"/>
            <a:ext cx="2472851" cy="811699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F9965438-4593-4D62-9C51-3E643654E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348" y="4326794"/>
            <a:ext cx="2161230" cy="243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9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2DE1C0-B50F-4ACF-84F7-3CF2B576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1151BA-998D-4C09-BCCC-63B0ED2AF5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3358"/>
            <a:ext cx="784458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DELIMITER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CREATE PROCEDURE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VlozUzivatele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IN jmen VARCHAR(60),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IN 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prijm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VARCHAR(60),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IN 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dat_nar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DATE</a:t>
            </a:r>
            <a:endParaRPr kumimoji="0" lang="cs-CZ" altLang="cs-CZ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INSERT INTO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uzivatele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VALUES(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null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jmen,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prijm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dat_nar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END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DELIMITER ;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cs-CZ" altLang="cs-CZ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22CEEE4-0069-466E-9C19-DA6C58912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118" y="4159331"/>
            <a:ext cx="5937764" cy="424126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7B71621C-BEBA-4D80-AB17-046E935F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085" y="5048223"/>
            <a:ext cx="5778797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4636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0EBFD-4144-40CA-85D5-49E1B0A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Dotazy</a:t>
            </a:r>
          </a:p>
        </p:txBody>
      </p:sp>
      <p:sp>
        <p:nvSpPr>
          <p:cNvPr id="31" name="Volný tvar: obrazec 30">
            <a:extLst>
              <a:ext uri="{FF2B5EF4-FFF2-40B4-BE49-F238E27FC236}">
                <a16:creationId xmlns:a16="http://schemas.microsoft.com/office/drawing/2014/main" id="{39C1578A-8829-455F-8F9A-70A47A0763EC}"/>
              </a:ext>
            </a:extLst>
          </p:cNvPr>
          <p:cNvSpPr/>
          <p:nvPr/>
        </p:nvSpPr>
        <p:spPr>
          <a:xfrm>
            <a:off x="614172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36675"/>
                </a:lnTo>
                <a:lnTo>
                  <a:pt x="2875309" y="1936675"/>
                </a:lnTo>
                <a:lnTo>
                  <a:pt x="2875309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Volný tvar: obrazec 31">
            <a:extLst>
              <a:ext uri="{FF2B5EF4-FFF2-40B4-BE49-F238E27FC236}">
                <a16:creationId xmlns:a16="http://schemas.microsoft.com/office/drawing/2014/main" id="{FA84ED70-3249-47FE-AC93-8E937D29FC1C}"/>
              </a:ext>
            </a:extLst>
          </p:cNvPr>
          <p:cNvSpPr/>
          <p:nvPr/>
        </p:nvSpPr>
        <p:spPr>
          <a:xfrm>
            <a:off x="6095999" y="3196443"/>
            <a:ext cx="45719" cy="7591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Volný tvar: obrazec 32">
            <a:extLst>
              <a:ext uri="{FF2B5EF4-FFF2-40B4-BE49-F238E27FC236}">
                <a16:creationId xmlns:a16="http://schemas.microsoft.com/office/drawing/2014/main" id="{5C8BF847-2B8D-4427-8E79-22A7E97A16EA}"/>
              </a:ext>
            </a:extLst>
          </p:cNvPr>
          <p:cNvSpPr/>
          <p:nvPr/>
        </p:nvSpPr>
        <p:spPr>
          <a:xfrm>
            <a:off x="326641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75309" y="0"/>
                </a:moveTo>
                <a:lnTo>
                  <a:pt x="2875309" y="1936675"/>
                </a:lnTo>
                <a:lnTo>
                  <a:pt x="0" y="1936675"/>
                </a:lnTo>
                <a:lnTo>
                  <a:pt x="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Volný tvar: obrazec 33">
            <a:extLst>
              <a:ext uri="{FF2B5EF4-FFF2-40B4-BE49-F238E27FC236}">
                <a16:creationId xmlns:a16="http://schemas.microsoft.com/office/drawing/2014/main" id="{6791C9EE-6B5F-4E14-AE96-EEA94695AFD4}"/>
              </a:ext>
            </a:extLst>
          </p:cNvPr>
          <p:cNvSpPr/>
          <p:nvPr/>
        </p:nvSpPr>
        <p:spPr>
          <a:xfrm>
            <a:off x="4778026" y="1690688"/>
            <a:ext cx="2727385" cy="1188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4800" kern="1200" dirty="0"/>
              <a:t>CREATE</a:t>
            </a:r>
          </a:p>
        </p:txBody>
      </p:sp>
      <p:sp>
        <p:nvSpPr>
          <p:cNvPr id="35" name="Volný tvar: obrazec 34">
            <a:extLst>
              <a:ext uri="{FF2B5EF4-FFF2-40B4-BE49-F238E27FC236}">
                <a16:creationId xmlns:a16="http://schemas.microsoft.com/office/drawing/2014/main" id="{97F06B6D-2D91-41F1-9747-69B236D5C9F0}"/>
              </a:ext>
            </a:extLst>
          </p:cNvPr>
          <p:cNvSpPr/>
          <p:nvPr/>
        </p:nvSpPr>
        <p:spPr>
          <a:xfrm>
            <a:off x="2326577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TABLE</a:t>
            </a:r>
          </a:p>
        </p:txBody>
      </p:sp>
      <p:sp>
        <p:nvSpPr>
          <p:cNvPr id="36" name="Volný tvar: obrazec 35">
            <a:extLst>
              <a:ext uri="{FF2B5EF4-FFF2-40B4-BE49-F238E27FC236}">
                <a16:creationId xmlns:a16="http://schemas.microsoft.com/office/drawing/2014/main" id="{1C49EC76-827D-473F-AC67-FD2E3BAAE7FE}"/>
              </a:ext>
            </a:extLst>
          </p:cNvPr>
          <p:cNvSpPr/>
          <p:nvPr/>
        </p:nvSpPr>
        <p:spPr>
          <a:xfrm>
            <a:off x="5201888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PROCEDURE</a:t>
            </a:r>
          </a:p>
        </p:txBody>
      </p:sp>
      <p:sp>
        <p:nvSpPr>
          <p:cNvPr id="37" name="Volný tvar: obrazec 36">
            <a:extLst>
              <a:ext uri="{FF2B5EF4-FFF2-40B4-BE49-F238E27FC236}">
                <a16:creationId xmlns:a16="http://schemas.microsoft.com/office/drawing/2014/main" id="{F3C1A2EF-457F-4493-98AE-18DD1B899EEC}"/>
              </a:ext>
            </a:extLst>
          </p:cNvPr>
          <p:cNvSpPr/>
          <p:nvPr/>
        </p:nvSpPr>
        <p:spPr>
          <a:xfrm>
            <a:off x="8077199" y="5053193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TRIGGER</a:t>
            </a:r>
          </a:p>
        </p:txBody>
      </p:sp>
      <p:sp>
        <p:nvSpPr>
          <p:cNvPr id="38" name="Volný tvar: obrazec 37">
            <a:extLst>
              <a:ext uri="{FF2B5EF4-FFF2-40B4-BE49-F238E27FC236}">
                <a16:creationId xmlns:a16="http://schemas.microsoft.com/office/drawing/2014/main" id="{758C7CE4-E51F-4E9D-9E11-3C9AC803B8D2}"/>
              </a:ext>
            </a:extLst>
          </p:cNvPr>
          <p:cNvSpPr/>
          <p:nvPr/>
        </p:nvSpPr>
        <p:spPr>
          <a:xfrm>
            <a:off x="5112494" y="3429000"/>
            <a:ext cx="2012728" cy="905252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3200" kern="12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319571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2DE1C0-B50F-4ACF-84F7-3CF2B576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CREATE TRIGGER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3A7D0-5737-4CC2-83B0-51F0618D5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5180" y="1336120"/>
            <a:ext cx="973657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DELIMITER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CREATE TRIGGER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nazev_triggeru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{BEFORE,AFTER} {UPDATE,INSERT,DELETE}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ON 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nazev_tabulky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FOR EACH 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</a:t>
            </a:r>
            <a:r>
              <a:rPr kumimoji="0" lang="cs-CZ" altLang="cs-CZ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telo_triggeru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END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DELIMITER ;</a:t>
            </a:r>
            <a:r>
              <a:rPr kumimoji="0" lang="cs-CZ" altLang="cs-CZ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cs-CZ" altLang="cs-CZ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E739DC-D9BD-4503-A9C8-428DDBD77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180" y="1336120"/>
            <a:ext cx="67495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DELIMITER 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CREATE TRIGGER 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history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AFTER UPDATE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ON 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komentare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FOR EACH ROW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BEGIN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	INSERT INTO 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historie_komentaru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(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komentare_id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                                  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uzivatele_id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                                  text,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                                  hodnoceni)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   VALUES (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OLD.komentare_id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      	       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OLD.uzivatele_id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       	       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OLD.text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        	       </a:t>
            </a:r>
            <a:r>
              <a:rPr lang="cs-CZ" altLang="cs-CZ" sz="2000" dirty="0" err="1">
                <a:solidFill>
                  <a:schemeClr val="bg1"/>
                </a:solidFill>
                <a:latin typeface="Arial Unicode MS"/>
              </a:rPr>
              <a:t>OLD.hodnoceni</a:t>
            </a: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END$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cs-CZ" altLang="cs-CZ" sz="2000" dirty="0">
                <a:solidFill>
                  <a:schemeClr val="bg1"/>
                </a:solidFill>
                <a:latin typeface="Arial Unicode MS"/>
              </a:rPr>
              <a:t>DELIMITER ;</a:t>
            </a:r>
            <a:endParaRPr lang="cs-CZ" altLang="cs-CZ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4F1C0A0-D032-407B-92A4-DD0E17E46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04" y="3371088"/>
            <a:ext cx="4794496" cy="22861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61D216E-D7F0-4976-9194-A110D96F3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305" y="4502227"/>
            <a:ext cx="3664138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76265"/>
      </p:ext>
    </p:extLst>
  </p:cSld>
  <p:clrMapOvr>
    <a:masterClrMapping/>
  </p:clrMapOvr>
  <p:transition spd="slow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602AF6-1233-4466-B483-3A43D9F7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99D590BB-973E-4FFE-84E4-386658B9D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207" y="1548612"/>
            <a:ext cx="2241665" cy="2235315"/>
          </a:xfr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943F24E-1D9B-4987-AEB0-7BC62460B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0" y="2055353"/>
            <a:ext cx="1761744" cy="1618134"/>
          </a:xfrm>
          <a:prstGeom prst="rect">
            <a:avLst/>
          </a:prstGeom>
        </p:spPr>
      </p:pic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E55D05A0-2186-452A-92B6-CE4E3B2036CC}"/>
              </a:ext>
            </a:extLst>
          </p:cNvPr>
          <p:cNvSpPr/>
          <p:nvPr/>
        </p:nvSpPr>
        <p:spPr>
          <a:xfrm>
            <a:off x="4462272" y="2423160"/>
            <a:ext cx="2889504" cy="5486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391C5EF-C294-4B82-8CDB-4847AB9ACB2F}"/>
              </a:ext>
            </a:extLst>
          </p:cNvPr>
          <p:cNvSpPr txBox="1"/>
          <p:nvPr/>
        </p:nvSpPr>
        <p:spPr>
          <a:xfrm>
            <a:off x="2271251" y="4758813"/>
            <a:ext cx="363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CREATE</a:t>
            </a:r>
          </a:p>
        </p:txBody>
      </p:sp>
      <p:sp>
        <p:nvSpPr>
          <p:cNvPr id="14" name="Šipka: doprava 13">
            <a:extLst>
              <a:ext uri="{FF2B5EF4-FFF2-40B4-BE49-F238E27FC236}">
                <a16:creationId xmlns:a16="http://schemas.microsoft.com/office/drawing/2014/main" id="{970438B6-83E9-477E-A97B-65F7362F7CED}"/>
              </a:ext>
            </a:extLst>
          </p:cNvPr>
          <p:cNvSpPr/>
          <p:nvPr/>
        </p:nvSpPr>
        <p:spPr>
          <a:xfrm>
            <a:off x="4462272" y="4869213"/>
            <a:ext cx="2889504" cy="5486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A6F1361-8020-4785-9173-603D200AB7A2}"/>
              </a:ext>
            </a:extLst>
          </p:cNvPr>
          <p:cNvSpPr txBox="1"/>
          <p:nvPr/>
        </p:nvSpPr>
        <p:spPr>
          <a:xfrm>
            <a:off x="8003904" y="4805157"/>
            <a:ext cx="36379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2703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8E53C5-2C9F-4310-A92B-89FF628C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DROP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9E7308-8951-4C03-BC62-DA5F73C4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689" y="3197942"/>
            <a:ext cx="1160207" cy="462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</a:rPr>
              <a:t>DROP 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86BAAD8F-9420-4543-983F-67308C20429F}"/>
              </a:ext>
            </a:extLst>
          </p:cNvPr>
          <p:cNvSpPr txBox="1">
            <a:spLocks/>
          </p:cNvSpPr>
          <p:nvPr/>
        </p:nvSpPr>
        <p:spPr>
          <a:xfrm>
            <a:off x="3868993" y="3197942"/>
            <a:ext cx="1160207" cy="462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solidFill>
                  <a:schemeClr val="bg1"/>
                </a:solidFill>
              </a:rPr>
              <a:t>TABLE 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C63FF19-6C0A-4555-A24E-6952819CB5BA}"/>
              </a:ext>
            </a:extLst>
          </p:cNvPr>
          <p:cNvSpPr txBox="1">
            <a:spLocks/>
          </p:cNvSpPr>
          <p:nvPr/>
        </p:nvSpPr>
        <p:spPr>
          <a:xfrm>
            <a:off x="4906297" y="3197942"/>
            <a:ext cx="1730478" cy="462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solidFill>
                  <a:schemeClr val="bg1"/>
                </a:solidFill>
              </a:rPr>
              <a:t>studenti 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8C1CDB57-3FD4-4ACA-9E6D-F35EB933BD47}"/>
              </a:ext>
            </a:extLst>
          </p:cNvPr>
          <p:cNvSpPr txBox="1">
            <a:spLocks/>
          </p:cNvSpPr>
          <p:nvPr/>
        </p:nvSpPr>
        <p:spPr>
          <a:xfrm>
            <a:off x="6184490" y="3197942"/>
            <a:ext cx="1160207" cy="462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solidFill>
                  <a:schemeClr val="bg1"/>
                </a:solidFill>
              </a:rPr>
              <a:t>; </a:t>
            </a:r>
          </a:p>
        </p:txBody>
      </p: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994AE5A1-58DD-4123-AEBF-E9DA043B230D}"/>
              </a:ext>
            </a:extLst>
          </p:cNvPr>
          <p:cNvSpPr txBox="1">
            <a:spLocks/>
          </p:cNvSpPr>
          <p:nvPr/>
        </p:nvSpPr>
        <p:spPr>
          <a:xfrm>
            <a:off x="4906297" y="3197942"/>
            <a:ext cx="2113935" cy="4621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dirty="0">
                <a:solidFill>
                  <a:schemeClr val="bg1"/>
                </a:solidFill>
              </a:rPr>
              <a:t>IF EXISTS </a:t>
            </a:r>
          </a:p>
        </p:txBody>
      </p:sp>
    </p:spTree>
    <p:extLst>
      <p:ext uri="{BB962C8B-B14F-4D97-AF65-F5344CB8AC3E}">
        <p14:creationId xmlns:p14="http://schemas.microsoft.com/office/powerpoint/2010/main" val="335772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12903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5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2877 0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5" grpId="1"/>
      <p:bldP spid="6" grpId="0"/>
      <p:bldP spid="6" grpId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F38DB-0A98-4127-8B4A-5498BB19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MAKRA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C2D585-F76C-4328-B516-40C53732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Automatizace úkolů pomocí záznamu makra (třeba pomocí tlačítka).</a:t>
            </a:r>
          </a:p>
          <a:p>
            <a:r>
              <a:rPr lang="cs-CZ" dirty="0">
                <a:solidFill>
                  <a:schemeClr val="bg1"/>
                </a:solidFill>
              </a:rPr>
              <a:t>Makro je aplikace napsaná v programovacím jazyce VBA, což je jazyk používaný výhradně v MS Office.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424B78-5323-4376-BA12-9F6E3AC6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Příklad makra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5FB114-50C8-45E8-9376-6EF52D51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686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Naše ukázkové makro bude dělat jednoduchou věc – zavírat databázi.</a:t>
            </a:r>
          </a:p>
          <a:p>
            <a:r>
              <a:rPr lang="cs-CZ" dirty="0">
                <a:solidFill>
                  <a:schemeClr val="bg1"/>
                </a:solidFill>
              </a:rPr>
              <a:t>Makro bude spojeno s tlačítkem. Výsledkem tedy bude, že uživatel klikne na tlačítko a tím zavře právě otevřenou databázi.</a:t>
            </a:r>
          </a:p>
        </p:txBody>
      </p:sp>
    </p:spTree>
    <p:extLst>
      <p:ext uri="{BB962C8B-B14F-4D97-AF65-F5344CB8AC3E}">
        <p14:creationId xmlns:p14="http://schemas.microsoft.com/office/powerpoint/2010/main" val="237873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A73DD7-B59D-4849-A2D8-A5BCC089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Návod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D02B8C-31E5-419E-921B-0E328CDA9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599382"/>
            <a:ext cx="10515600" cy="4351338"/>
          </a:xfrm>
        </p:spPr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Abyste mohli pracovat s makry, musíte jít na kartu Vytvoření</a:t>
            </a:r>
          </a:p>
          <a:p>
            <a:r>
              <a:rPr lang="cs-CZ" dirty="0">
                <a:solidFill>
                  <a:schemeClr val="bg1"/>
                </a:solidFill>
              </a:rPr>
              <a:t>Následně klikneme na Makro</a:t>
            </a:r>
          </a:p>
          <a:p>
            <a:pPr marL="0" indent="0">
              <a:buNone/>
            </a:pP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1290103-58E6-40ED-A694-631E30C11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17" y="2672835"/>
            <a:ext cx="3859865" cy="22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7A8254-0FFA-436F-A512-1B1551A6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Vytvoření makra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6630E76-923D-43E6-8D52-CAC9458D6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061" y="2445488"/>
            <a:ext cx="8235801" cy="4167410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D25ED1C6-C78D-449E-AF40-8CC1393A898B}"/>
              </a:ext>
            </a:extLst>
          </p:cNvPr>
          <p:cNvSpPr txBox="1"/>
          <p:nvPr/>
        </p:nvSpPr>
        <p:spPr>
          <a:xfrm>
            <a:off x="914400" y="1837255"/>
            <a:ext cx="9980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Zobrazí se následující okno, v něm můžeme naklikat, co chceme, aby makro dělalo.</a:t>
            </a:r>
          </a:p>
        </p:txBody>
      </p:sp>
    </p:spTree>
    <p:extLst>
      <p:ext uri="{BB962C8B-B14F-4D97-AF65-F5344CB8AC3E}">
        <p14:creationId xmlns:p14="http://schemas.microsoft.com/office/powerpoint/2010/main" val="337607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4948D7-DD55-44DC-9BB1-6C3714FE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Vytvoření makra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760DF6-A3BD-4C3D-9E07-5CEA93E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Makro může být i převedeno do jazyka VBA, ve kterém máme v nastavování jeho chování úplně volné ruce a můžeme tak vytvářet velmi komplikovaná makra, která bychom přes GUI nemohli.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C39B67E-06EF-4366-B45E-F098B3BB4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22" y="3306714"/>
            <a:ext cx="5409657" cy="16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1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55FC1-5122-4F02-A4BA-F319A8D0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Podmínky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1FF1339-636B-4062-AF81-3D4D4AF91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8" y="4623009"/>
            <a:ext cx="2302707" cy="1697756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71DF24D-B9AD-4957-9D30-B3C4B616D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47" y="4724044"/>
            <a:ext cx="8414438" cy="132556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2E356F9D-3074-44F3-932E-E354AF3B1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331"/>
            <a:ext cx="9889658" cy="19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0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C4BD75-5DB6-4A6F-A1D3-AD6E3868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Přiřazení makra tlačítku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127080A9-CC72-4796-AD0F-610924DD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68" y="3314034"/>
            <a:ext cx="3989479" cy="2936565"/>
          </a:xfrm>
          <a:prstGeom prst="rect">
            <a:avLst/>
          </a:prstGeom>
        </p:spPr>
      </p:pic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8F58594C-8A36-459D-99AB-7D4898DDE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0" y="3760386"/>
            <a:ext cx="5380573" cy="2317786"/>
          </a:xfr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3CAE17AB-A0EA-4529-8427-37C2B01B6111}"/>
              </a:ext>
            </a:extLst>
          </p:cNvPr>
          <p:cNvSpPr txBox="1"/>
          <p:nvPr/>
        </p:nvSpPr>
        <p:spPr>
          <a:xfrm>
            <a:off x="648586" y="1382233"/>
            <a:ext cx="11057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Makro tlačítku přiřadíme výběrem tlačítka, následně jdeme do jeho vlastností, a to konkrétně do Událostních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Zde můžeme nastavit, co se stane s tlačítkem při kliknutí, ale například i pouze při přesunu myši na tlačítko, a tak dále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bg1"/>
                </a:solidFill>
              </a:rPr>
              <a:t>Jako i u vytváření makra, i zde platí, že při znalosti jazyka VBA máme k dispozici daleko více možných událostí, na které bude makro reagovat</a:t>
            </a:r>
          </a:p>
        </p:txBody>
      </p:sp>
      <p:sp>
        <p:nvSpPr>
          <p:cNvPr id="15" name="Zástupný obsah 2">
            <a:extLst>
              <a:ext uri="{FF2B5EF4-FFF2-40B4-BE49-F238E27FC236}">
                <a16:creationId xmlns:a16="http://schemas.microsoft.com/office/drawing/2014/main" id="{92B76322-651F-464F-9CBE-526857D0C954}"/>
              </a:ext>
            </a:extLst>
          </p:cNvPr>
          <p:cNvSpPr txBox="1">
            <a:spLocks/>
          </p:cNvSpPr>
          <p:nvPr/>
        </p:nvSpPr>
        <p:spPr>
          <a:xfrm>
            <a:off x="754912" y="6320428"/>
            <a:ext cx="8826795" cy="554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chemeClr val="bg1"/>
                </a:solidFill>
              </a:rPr>
              <a:t>Nyní při kliknutí na tlačítko dojde k zavření naší databáze</a:t>
            </a:r>
          </a:p>
        </p:txBody>
      </p:sp>
    </p:spTree>
    <p:extLst>
      <p:ext uri="{BB962C8B-B14F-4D97-AF65-F5344CB8AC3E}">
        <p14:creationId xmlns:p14="http://schemas.microsoft.com/office/powerpoint/2010/main" val="1142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1A690C-8344-44C9-8C8C-4FE5387E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628" y="1373794"/>
            <a:ext cx="10515600" cy="3188779"/>
          </a:xfrm>
        </p:spPr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KONEC</a:t>
            </a:r>
            <a:br>
              <a:rPr lang="cs-CZ" b="1" dirty="0">
                <a:solidFill>
                  <a:schemeClr val="bg1"/>
                </a:solidFill>
              </a:rPr>
            </a:br>
            <a:r>
              <a:rPr lang="cs-CZ" sz="2000" dirty="0">
                <a:solidFill>
                  <a:schemeClr val="bg1"/>
                </a:solidFill>
              </a:rPr>
              <a:t>DOHNAL, MIHNO</a:t>
            </a:r>
            <a:endParaRPr lang="cs-CZ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4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4BC91C-892A-4F45-B174-45FD3BFC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Vytvářecí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064FF49-4179-4FDB-B4D4-457B8331E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06" y="500549"/>
            <a:ext cx="7292306" cy="1546219"/>
          </a:xfr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9A4E2F32-0DD4-457B-970E-21BB7244034C}"/>
              </a:ext>
            </a:extLst>
          </p:cNvPr>
          <p:cNvSpPr/>
          <p:nvPr/>
        </p:nvSpPr>
        <p:spPr>
          <a:xfrm>
            <a:off x="4699591" y="500549"/>
            <a:ext cx="1158949" cy="15462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57A73747-1D83-4288-A4C5-509AA5089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2" y="2271792"/>
            <a:ext cx="6150207" cy="2539441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4838C3C7-BA5A-4B16-950E-FA16A3476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02" y="4928192"/>
            <a:ext cx="6548543" cy="1847026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B3AF921E-21C7-4E79-B020-399DEFEC8B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260" y="4859080"/>
            <a:ext cx="3219615" cy="164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008BDF-4199-48E6-81A7-AE3B98F5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Přidávací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64E18B70-C1B8-456C-88CB-5F6778888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420433"/>
            <a:ext cx="4868580" cy="2017134"/>
          </a:xfrm>
        </p:spPr>
      </p:pic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B2593A05-252F-42CF-9C8B-0543050C4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62" y="365125"/>
            <a:ext cx="6189920" cy="1312475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A94BE199-87B0-4221-B50C-F941A1A0CC87}"/>
              </a:ext>
            </a:extLst>
          </p:cNvPr>
          <p:cNvSpPr/>
          <p:nvPr/>
        </p:nvSpPr>
        <p:spPr>
          <a:xfrm>
            <a:off x="6484977" y="349176"/>
            <a:ext cx="1021610" cy="13410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941006B-29DD-48C9-B69A-83B14F02B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799" y="4632292"/>
            <a:ext cx="6839823" cy="20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2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BEB618-65B1-49B3-9FAC-98BCF413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Aktualizační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243997F9-E7E6-424D-9BEA-E84DFAAB3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0397"/>
            <a:ext cx="2763666" cy="2833629"/>
          </a:xfrm>
        </p:spPr>
      </p:pic>
      <p:pic>
        <p:nvPicPr>
          <p:cNvPr id="6" name="Zástupný obsah 4">
            <a:extLst>
              <a:ext uri="{FF2B5EF4-FFF2-40B4-BE49-F238E27FC236}">
                <a16:creationId xmlns:a16="http://schemas.microsoft.com/office/drawing/2014/main" id="{C2095411-A222-4C91-86C1-B18D92519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537" y="267513"/>
            <a:ext cx="6189920" cy="1312475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EED11E38-BE81-4F6F-BC4B-AEB2C7801802}"/>
              </a:ext>
            </a:extLst>
          </p:cNvPr>
          <p:cNvSpPr/>
          <p:nvPr/>
        </p:nvSpPr>
        <p:spPr>
          <a:xfrm>
            <a:off x="7356847" y="253560"/>
            <a:ext cx="1159832" cy="13255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7CC4E892-0309-409B-B079-3616F28F6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55" y="3000352"/>
            <a:ext cx="8151526" cy="14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5F77A0-088C-4B09-90F1-DBBE4BA9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Křížový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D2FC9E14-1EEE-4B95-A247-73C9FDA3A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89" y="3091154"/>
            <a:ext cx="9349444" cy="1325563"/>
          </a:xfrm>
        </p:spPr>
      </p:pic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765BF5BD-3B7E-49B9-A424-73A6903C4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75" y="244141"/>
            <a:ext cx="6189920" cy="1312475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E12D2A14-0737-47E9-97B8-084532C3E2B7}"/>
              </a:ext>
            </a:extLst>
          </p:cNvPr>
          <p:cNvSpPr/>
          <p:nvPr/>
        </p:nvSpPr>
        <p:spPr>
          <a:xfrm>
            <a:off x="8420104" y="230188"/>
            <a:ext cx="808956" cy="13255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352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987768-D5B7-411A-A794-CA52661E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Odstraňovací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D242AF8D-6334-4DB5-AC4A-9FF263934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5" y="2488019"/>
            <a:ext cx="4007830" cy="1689787"/>
          </a:xfrm>
        </p:spPr>
      </p:pic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B3BA7A94-C7B5-4006-AADB-1C4A8B2E2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375" y="244141"/>
            <a:ext cx="6189920" cy="1312475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8086806B-555D-452D-957A-67785BA93862}"/>
              </a:ext>
            </a:extLst>
          </p:cNvPr>
          <p:cNvSpPr/>
          <p:nvPr/>
        </p:nvSpPr>
        <p:spPr>
          <a:xfrm>
            <a:off x="9238811" y="230188"/>
            <a:ext cx="1372484" cy="13255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1DF3901-87AA-4615-B69A-A1ABC5258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69" y="2280978"/>
            <a:ext cx="6580831" cy="1896828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B1A8B646-7DBB-4030-A02E-DB0022EAF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5" y="4974237"/>
            <a:ext cx="11490765" cy="6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E0EBFD-4144-40CA-85D5-49E1B0A9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Dotazy</a:t>
            </a:r>
          </a:p>
        </p:txBody>
      </p:sp>
      <p:sp>
        <p:nvSpPr>
          <p:cNvPr id="31" name="Volný tvar: obrazec 30">
            <a:extLst>
              <a:ext uri="{FF2B5EF4-FFF2-40B4-BE49-F238E27FC236}">
                <a16:creationId xmlns:a16="http://schemas.microsoft.com/office/drawing/2014/main" id="{39C1578A-8829-455F-8F9A-70A47A0763EC}"/>
              </a:ext>
            </a:extLst>
          </p:cNvPr>
          <p:cNvSpPr/>
          <p:nvPr/>
        </p:nvSpPr>
        <p:spPr>
          <a:xfrm>
            <a:off x="614172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936675"/>
                </a:lnTo>
                <a:lnTo>
                  <a:pt x="2875309" y="1936675"/>
                </a:lnTo>
                <a:lnTo>
                  <a:pt x="2875309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Volný tvar: obrazec 31">
            <a:extLst>
              <a:ext uri="{FF2B5EF4-FFF2-40B4-BE49-F238E27FC236}">
                <a16:creationId xmlns:a16="http://schemas.microsoft.com/office/drawing/2014/main" id="{FA84ED70-3249-47FE-AC93-8E937D29FC1C}"/>
              </a:ext>
            </a:extLst>
          </p:cNvPr>
          <p:cNvSpPr/>
          <p:nvPr/>
        </p:nvSpPr>
        <p:spPr>
          <a:xfrm>
            <a:off x="6095999" y="3196443"/>
            <a:ext cx="45719" cy="7591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3" name="Volný tvar: obrazec 32">
            <a:extLst>
              <a:ext uri="{FF2B5EF4-FFF2-40B4-BE49-F238E27FC236}">
                <a16:creationId xmlns:a16="http://schemas.microsoft.com/office/drawing/2014/main" id="{5C8BF847-2B8D-4427-8E79-22A7E97A16EA}"/>
              </a:ext>
            </a:extLst>
          </p:cNvPr>
          <p:cNvSpPr/>
          <p:nvPr/>
        </p:nvSpPr>
        <p:spPr>
          <a:xfrm>
            <a:off x="3266410" y="2866633"/>
            <a:ext cx="2875309" cy="2186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875309" y="0"/>
                </a:moveTo>
                <a:lnTo>
                  <a:pt x="2875309" y="1936675"/>
                </a:lnTo>
                <a:lnTo>
                  <a:pt x="0" y="1936675"/>
                </a:lnTo>
                <a:lnTo>
                  <a:pt x="0" y="2186185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Volný tvar: obrazec 33">
            <a:extLst>
              <a:ext uri="{FF2B5EF4-FFF2-40B4-BE49-F238E27FC236}">
                <a16:creationId xmlns:a16="http://schemas.microsoft.com/office/drawing/2014/main" id="{6791C9EE-6B5F-4E14-AE96-EEA94695AFD4}"/>
              </a:ext>
            </a:extLst>
          </p:cNvPr>
          <p:cNvSpPr/>
          <p:nvPr/>
        </p:nvSpPr>
        <p:spPr>
          <a:xfrm>
            <a:off x="4778026" y="1690688"/>
            <a:ext cx="2727385" cy="1188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4800" kern="1200" dirty="0"/>
              <a:t>CREATE</a:t>
            </a:r>
          </a:p>
        </p:txBody>
      </p:sp>
      <p:sp>
        <p:nvSpPr>
          <p:cNvPr id="35" name="Volný tvar: obrazec 34">
            <a:extLst>
              <a:ext uri="{FF2B5EF4-FFF2-40B4-BE49-F238E27FC236}">
                <a16:creationId xmlns:a16="http://schemas.microsoft.com/office/drawing/2014/main" id="{97F06B6D-2D91-41F1-9747-69B236D5C9F0}"/>
              </a:ext>
            </a:extLst>
          </p:cNvPr>
          <p:cNvSpPr/>
          <p:nvPr/>
        </p:nvSpPr>
        <p:spPr>
          <a:xfrm>
            <a:off x="2326577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TABLE</a:t>
            </a:r>
          </a:p>
        </p:txBody>
      </p:sp>
      <p:sp>
        <p:nvSpPr>
          <p:cNvPr id="36" name="Volný tvar: obrazec 35">
            <a:extLst>
              <a:ext uri="{FF2B5EF4-FFF2-40B4-BE49-F238E27FC236}">
                <a16:creationId xmlns:a16="http://schemas.microsoft.com/office/drawing/2014/main" id="{1C49EC76-827D-473F-AC67-FD2E3BAAE7FE}"/>
              </a:ext>
            </a:extLst>
          </p:cNvPr>
          <p:cNvSpPr/>
          <p:nvPr/>
        </p:nvSpPr>
        <p:spPr>
          <a:xfrm>
            <a:off x="5201888" y="5032342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PROCEDURE</a:t>
            </a:r>
          </a:p>
        </p:txBody>
      </p:sp>
      <p:sp>
        <p:nvSpPr>
          <p:cNvPr id="37" name="Volný tvar: obrazec 36">
            <a:extLst>
              <a:ext uri="{FF2B5EF4-FFF2-40B4-BE49-F238E27FC236}">
                <a16:creationId xmlns:a16="http://schemas.microsoft.com/office/drawing/2014/main" id="{F3C1A2EF-457F-4493-98AE-18DD1B899EEC}"/>
              </a:ext>
            </a:extLst>
          </p:cNvPr>
          <p:cNvSpPr/>
          <p:nvPr/>
        </p:nvSpPr>
        <p:spPr>
          <a:xfrm>
            <a:off x="8077199" y="5053193"/>
            <a:ext cx="1879662" cy="759144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2400" kern="1200" dirty="0"/>
              <a:t>TRIGGER</a:t>
            </a:r>
          </a:p>
        </p:txBody>
      </p:sp>
      <p:sp>
        <p:nvSpPr>
          <p:cNvPr id="38" name="Volný tvar: obrazec 37">
            <a:extLst>
              <a:ext uri="{FF2B5EF4-FFF2-40B4-BE49-F238E27FC236}">
                <a16:creationId xmlns:a16="http://schemas.microsoft.com/office/drawing/2014/main" id="{758C7CE4-E51F-4E9D-9E11-3C9AC803B8D2}"/>
              </a:ext>
            </a:extLst>
          </p:cNvPr>
          <p:cNvSpPr/>
          <p:nvPr/>
        </p:nvSpPr>
        <p:spPr>
          <a:xfrm>
            <a:off x="5112494" y="3429000"/>
            <a:ext cx="2012728" cy="905252"/>
          </a:xfrm>
          <a:custGeom>
            <a:avLst/>
            <a:gdLst>
              <a:gd name="connsiteX0" fmla="*/ 0 w 2376289"/>
              <a:gd name="connsiteY0" fmla="*/ 0 h 1188144"/>
              <a:gd name="connsiteX1" fmla="*/ 2376289 w 2376289"/>
              <a:gd name="connsiteY1" fmla="*/ 0 h 1188144"/>
              <a:gd name="connsiteX2" fmla="*/ 2376289 w 2376289"/>
              <a:gd name="connsiteY2" fmla="*/ 1188144 h 1188144"/>
              <a:gd name="connsiteX3" fmla="*/ 0 w 2376289"/>
              <a:gd name="connsiteY3" fmla="*/ 1188144 h 1188144"/>
              <a:gd name="connsiteX4" fmla="*/ 0 w 2376289"/>
              <a:gd name="connsiteY4" fmla="*/ 0 h 1188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cs-CZ" sz="3200" kern="1200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15259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CD4CAE10A6A034893D65A21A541EA1F" ma:contentTypeVersion="3" ma:contentTypeDescription="Vytvoří nový dokument" ma:contentTypeScope="" ma:versionID="9c6703288ff117adf13be92a547b71d1">
  <xsd:schema xmlns:xsd="http://www.w3.org/2001/XMLSchema" xmlns:xs="http://www.w3.org/2001/XMLSchema" xmlns:p="http://schemas.microsoft.com/office/2006/metadata/properties" xmlns:ns2="2b987d77-f99b-4dfb-b37f-5d6a96617daa" targetNamespace="http://schemas.microsoft.com/office/2006/metadata/properties" ma:root="true" ma:fieldsID="b8f1cd6be3a71d63b672de0a0e9b9ac5" ns2:_="">
    <xsd:import namespace="2b987d77-f99b-4dfb-b37f-5d6a96617da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87d77-f99b-4dfb-b37f-5d6a96617d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b987d77-f99b-4dfb-b37f-5d6a96617daa" xsi:nil="true"/>
  </documentManagement>
</p:properties>
</file>

<file path=customXml/itemProps1.xml><?xml version="1.0" encoding="utf-8"?>
<ds:datastoreItem xmlns:ds="http://schemas.openxmlformats.org/officeDocument/2006/customXml" ds:itemID="{4C39E99B-3866-40D0-97B4-98ABE6274A49}"/>
</file>

<file path=customXml/itemProps2.xml><?xml version="1.0" encoding="utf-8"?>
<ds:datastoreItem xmlns:ds="http://schemas.openxmlformats.org/officeDocument/2006/customXml" ds:itemID="{6589D9D5-A3F3-411F-B11D-7D60D2F0EB52}"/>
</file>

<file path=customXml/itemProps3.xml><?xml version="1.0" encoding="utf-8"?>
<ds:datastoreItem xmlns:ds="http://schemas.openxmlformats.org/officeDocument/2006/customXml" ds:itemID="{35C6330A-4E3D-4D76-89DC-3FD9B65A262C}"/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793</Words>
  <Application>Microsoft Office PowerPoint</Application>
  <PresentationFormat>Širokoúhlá obrazovka</PresentationFormat>
  <Paragraphs>175</Paragraphs>
  <Slides>31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31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Motiv Office</vt:lpstr>
      <vt:lpstr>Databázový procesor II</vt:lpstr>
      <vt:lpstr>Dotazy</vt:lpstr>
      <vt:lpstr>Podmínky</vt:lpstr>
      <vt:lpstr>Vytvářecí</vt:lpstr>
      <vt:lpstr>Přidávací</vt:lpstr>
      <vt:lpstr>Aktualizační</vt:lpstr>
      <vt:lpstr>Křížový</vt:lpstr>
      <vt:lpstr>Odstraňovací</vt:lpstr>
      <vt:lpstr>Dotazy</vt:lpstr>
      <vt:lpstr>CREATE DATABASE</vt:lpstr>
      <vt:lpstr>Dotazy</vt:lpstr>
      <vt:lpstr>CREATE TABLE</vt:lpstr>
      <vt:lpstr>Dotazy</vt:lpstr>
      <vt:lpstr>INSERT</vt:lpstr>
      <vt:lpstr>UPDATE</vt:lpstr>
      <vt:lpstr>DELETE</vt:lpstr>
      <vt:lpstr>SELECT</vt:lpstr>
      <vt:lpstr>JOIN</vt:lpstr>
      <vt:lpstr>Dotazy</vt:lpstr>
      <vt:lpstr>CREATE PROCEDURE</vt:lpstr>
      <vt:lpstr>Dotazy</vt:lpstr>
      <vt:lpstr>CREATE TRIGGER</vt:lpstr>
      <vt:lpstr>Prezentace aplikace PowerPoint</vt:lpstr>
      <vt:lpstr>DROP</vt:lpstr>
      <vt:lpstr>MAKRA</vt:lpstr>
      <vt:lpstr>Příklad makra</vt:lpstr>
      <vt:lpstr>Návod</vt:lpstr>
      <vt:lpstr>Vytvoření makra</vt:lpstr>
      <vt:lpstr>Vytvoření makra</vt:lpstr>
      <vt:lpstr>Přiřazení makra tlačítku</vt:lpstr>
      <vt:lpstr>KONEC DOHNAL, MIHNO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Databázový procesor II</dc:title>
  <dc:creator>Pavel Dohnal</dc:creator>
  <cp:lastModifiedBy>Pavel Dohnal</cp:lastModifiedBy>
  <cp:revision>58</cp:revision>
  <dcterms:created xsi:type="dcterms:W3CDTF">2021-02-23T13:50:22Z</dcterms:created>
  <dcterms:modified xsi:type="dcterms:W3CDTF">2021-03-07T11:39:55Z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0x0101001CD4CAE10A6A034893D65A21A541EA1F</vt:lpwstr>
  </property>
</Properties>
</file>