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B4DC6A2D-A401-4D43-A5F9-742AC9EE89AB}">
          <p14:sldIdLst>
            <p14:sldId id="256"/>
            <p14:sldId id="264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EF8A-01E6-494C-B932-0C6580597A9E}" type="datetimeFigureOut">
              <a:rPr lang="cs-CZ" smtClean="0"/>
              <a:t>01.03.2022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169E-FC7D-42C0-8336-9F6BB6DFC13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477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EF8A-01E6-494C-B932-0C6580597A9E}" type="datetimeFigureOut">
              <a:rPr lang="cs-CZ" smtClean="0"/>
              <a:t>01.03.2022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169E-FC7D-42C0-8336-9F6BB6DFC13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900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EF8A-01E6-494C-B932-0C6580597A9E}" type="datetimeFigureOut">
              <a:rPr lang="cs-CZ" smtClean="0"/>
              <a:t>01.03.2022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169E-FC7D-42C0-8336-9F6BB6DFC133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6622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EF8A-01E6-494C-B932-0C6580597A9E}" type="datetimeFigureOut">
              <a:rPr lang="cs-CZ" smtClean="0"/>
              <a:t>01.03.2022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169E-FC7D-42C0-8336-9F6BB6DFC13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685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EF8A-01E6-494C-B932-0C6580597A9E}" type="datetimeFigureOut">
              <a:rPr lang="cs-CZ" smtClean="0"/>
              <a:t>01.03.2022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169E-FC7D-42C0-8336-9F6BB6DFC133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019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EF8A-01E6-494C-B932-0C6580597A9E}" type="datetimeFigureOut">
              <a:rPr lang="cs-CZ" smtClean="0"/>
              <a:t>01.03.2022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169E-FC7D-42C0-8336-9F6BB6DFC13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8825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EF8A-01E6-494C-B932-0C6580597A9E}" type="datetimeFigureOut">
              <a:rPr lang="cs-CZ" smtClean="0"/>
              <a:t>01.03.2022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169E-FC7D-42C0-8336-9F6BB6DFC13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1293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EF8A-01E6-494C-B932-0C6580597A9E}" type="datetimeFigureOut">
              <a:rPr lang="cs-CZ" smtClean="0"/>
              <a:t>01.03.2022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169E-FC7D-42C0-8336-9F6BB6DFC13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520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EF8A-01E6-494C-B932-0C6580597A9E}" type="datetimeFigureOut">
              <a:rPr lang="cs-CZ" smtClean="0"/>
              <a:t>01.03.2022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169E-FC7D-42C0-8336-9F6BB6DFC13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574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EF8A-01E6-494C-B932-0C6580597A9E}" type="datetimeFigureOut">
              <a:rPr lang="cs-CZ" smtClean="0"/>
              <a:t>01.03.2022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169E-FC7D-42C0-8336-9F6BB6DFC13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89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EF8A-01E6-494C-B932-0C6580597A9E}" type="datetimeFigureOut">
              <a:rPr lang="cs-CZ" smtClean="0"/>
              <a:t>01.03.2022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169E-FC7D-42C0-8336-9F6BB6DFC13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869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EF8A-01E6-494C-B932-0C6580597A9E}" type="datetimeFigureOut">
              <a:rPr lang="cs-CZ" smtClean="0"/>
              <a:t>01.03.2022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169E-FC7D-42C0-8336-9F6BB6DFC13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811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EF8A-01E6-494C-B932-0C6580597A9E}" type="datetimeFigureOut">
              <a:rPr lang="cs-CZ" smtClean="0"/>
              <a:t>01.03.2022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169E-FC7D-42C0-8336-9F6BB6DFC13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749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EF8A-01E6-494C-B932-0C6580597A9E}" type="datetimeFigureOut">
              <a:rPr lang="cs-CZ" smtClean="0"/>
              <a:t>01.03.2022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169E-FC7D-42C0-8336-9F6BB6DFC13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274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EF8A-01E6-494C-B932-0C6580597A9E}" type="datetimeFigureOut">
              <a:rPr lang="cs-CZ" smtClean="0"/>
              <a:t>01.03.2022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169E-FC7D-42C0-8336-9F6BB6DFC13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416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EF8A-01E6-494C-B932-0C6580597A9E}" type="datetimeFigureOut">
              <a:rPr lang="cs-CZ" smtClean="0"/>
              <a:t>01.03.2022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6169E-FC7D-42C0-8336-9F6BB6DFC13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16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7EF8A-01E6-494C-B932-0C6580597A9E}" type="datetimeFigureOut">
              <a:rPr lang="cs-CZ" smtClean="0"/>
              <a:t>01.03.2022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66169E-FC7D-42C0-8336-9F6BB6DFC13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451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Databázový procesor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Svoboda Adam, Vidovič Lukáš</a:t>
            </a:r>
          </a:p>
        </p:txBody>
      </p:sp>
    </p:spTree>
    <p:extLst>
      <p:ext uri="{BB962C8B-B14F-4D97-AF65-F5344CB8AC3E}">
        <p14:creationId xmlns:p14="http://schemas.microsoft.com/office/powerpoint/2010/main" val="3480792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31FF25-137B-418E-A31A-2442CD1A9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83391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cs-CZ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Díky za pozornost</a:t>
            </a:r>
          </a:p>
        </p:txBody>
      </p:sp>
    </p:spTree>
    <p:extLst>
      <p:ext uri="{BB962C8B-B14F-4D97-AF65-F5344CB8AC3E}">
        <p14:creationId xmlns:p14="http://schemas.microsoft.com/office/powerpoint/2010/main" val="264290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E57BE7-9C1A-48D7-A22E-9FBFBB55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40498"/>
          </a:xfrm>
        </p:spPr>
        <p:txBody>
          <a:bodyPr/>
          <a:lstStyle/>
          <a:p>
            <a:r>
              <a:rPr lang="cs-CZ" dirty="0"/>
              <a:t>Základní informace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830472-8716-4027-A42B-D72D1EEBD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Databázový procesor</a:t>
            </a:r>
            <a:r>
              <a:rPr lang="cs-CZ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je nástroj, který slouží pro správu velkého objemu dat</a:t>
            </a:r>
          </a:p>
          <a:p>
            <a:r>
              <a:rPr lang="cs-CZ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Jednotlivé akce jsou zde obecně naprogramovány a vedeny pod pojmem moduly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3580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Používaný software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Microsoft Access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Microsoft </a:t>
            </a:r>
            <a:r>
              <a:rPr lang="cs-CZ" dirty="0" err="1"/>
              <a:t>Visual</a:t>
            </a:r>
            <a:r>
              <a:rPr lang="cs-CZ" dirty="0"/>
              <a:t> FoxPro</a:t>
            </a:r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 err="1"/>
              <a:t>FireBird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 err="1"/>
              <a:t>Oracle</a:t>
            </a:r>
            <a:r>
              <a:rPr lang="cs-CZ" dirty="0"/>
              <a:t> Database</a:t>
            </a: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658" y="1847401"/>
            <a:ext cx="1165665" cy="873124"/>
          </a:xfrm>
          <a:prstGeom prst="rect">
            <a:avLst/>
          </a:prstGeom>
        </p:spPr>
      </p:pic>
      <p:pic>
        <p:nvPicPr>
          <p:cNvPr id="7" name="Obráze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992" y="2803524"/>
            <a:ext cx="855222" cy="855222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37" y="3617904"/>
            <a:ext cx="1109663" cy="710816"/>
          </a:xfrm>
          <a:prstGeom prst="rect">
            <a:avLst/>
          </a:prstGeom>
        </p:spPr>
      </p:pic>
      <p:pic>
        <p:nvPicPr>
          <p:cNvPr id="9" name="Obráze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13" y="4328720"/>
            <a:ext cx="876741" cy="87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0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Tabulka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1930401"/>
            <a:ext cx="8961966" cy="4047462"/>
          </a:xfrm>
        </p:spPr>
        <p:txBody>
          <a:bodyPr/>
          <a:lstStyle/>
          <a:p>
            <a:r>
              <a:rPr lang="cs-CZ" dirty="0"/>
              <a:t>Je složená z polí, každý řádek tabulky tvoří jeden záznam</a:t>
            </a:r>
          </a:p>
          <a:p>
            <a:r>
              <a:rPr lang="cs-CZ" dirty="0"/>
              <a:t>Každý záznam tabulky obsahuje informace o jedné položce (např. o konkrétním zaměstnanci)</a:t>
            </a:r>
          </a:p>
          <a:p>
            <a:r>
              <a:rPr lang="cs-CZ" dirty="0"/>
              <a:t>Záznam tvoří jednotlivá pole (např. jméno, adresa a telefonní číslo)</a:t>
            </a:r>
          </a:p>
          <a:p>
            <a:r>
              <a:rPr lang="cs-CZ" dirty="0"/>
              <a:t>O záznamech se často hovoří jako o řádcích a pole se často označují jako sloupce</a:t>
            </a:r>
          </a:p>
          <a:p>
            <a:r>
              <a:rPr lang="cs-CZ" dirty="0"/>
              <a:t>Najdeme je na kartě Vytvořit – Tabulky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6A3B018-4BC1-4EEC-9400-3130E689C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54" y="4605078"/>
            <a:ext cx="3759314" cy="178130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Ovál 5">
            <a:extLst>
              <a:ext uri="{FF2B5EF4-FFF2-40B4-BE49-F238E27FC236}">
                <a16:creationId xmlns:a16="http://schemas.microsoft.com/office/drawing/2014/main" id="{C71DD92D-BF0F-4E1F-B71D-BFEBD5A8E261}"/>
              </a:ext>
            </a:extLst>
          </p:cNvPr>
          <p:cNvSpPr/>
          <p:nvPr/>
        </p:nvSpPr>
        <p:spPr>
          <a:xfrm>
            <a:off x="2332653" y="5085181"/>
            <a:ext cx="830424" cy="8210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373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300"/>
          </a:xfrm>
        </p:spPr>
        <p:txBody>
          <a:bodyPr/>
          <a:lstStyle/>
          <a:p>
            <a:r>
              <a:rPr lang="cs-CZ" dirty="0"/>
              <a:t>Datové typy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77334" y="1358901"/>
            <a:ext cx="8596668" cy="4635500"/>
          </a:xfrm>
        </p:spPr>
        <p:txBody>
          <a:bodyPr>
            <a:normAutofit lnSpcReduction="10000"/>
          </a:bodyPr>
          <a:lstStyle/>
          <a:p>
            <a:pPr lvl="0"/>
            <a:endParaRPr lang="cs-CZ" b="1" dirty="0"/>
          </a:p>
          <a:p>
            <a:pPr lvl="0"/>
            <a:r>
              <a:rPr lang="cs-CZ" b="1" dirty="0"/>
              <a:t>Text</a:t>
            </a:r>
            <a:r>
              <a:rPr lang="cs-CZ" dirty="0"/>
              <a:t> – do 255 znaků</a:t>
            </a:r>
          </a:p>
          <a:p>
            <a:pPr lvl="0"/>
            <a:r>
              <a:rPr lang="cs-CZ" b="1" dirty="0"/>
              <a:t>Memo</a:t>
            </a:r>
            <a:r>
              <a:rPr lang="cs-CZ" dirty="0"/>
              <a:t> – dlouhý text (až do 65 536 znaků)</a:t>
            </a:r>
          </a:p>
          <a:p>
            <a:pPr lvl="0"/>
            <a:r>
              <a:rPr lang="cs-CZ" b="1" dirty="0"/>
              <a:t>Číslo</a:t>
            </a:r>
            <a:r>
              <a:rPr lang="cs-CZ" dirty="0"/>
              <a:t> – 1B, 2B, 4B, 8B </a:t>
            </a:r>
          </a:p>
          <a:p>
            <a:pPr lvl="0"/>
            <a:r>
              <a:rPr lang="cs-CZ" b="1" dirty="0"/>
              <a:t>Datum a čas </a:t>
            </a:r>
            <a:r>
              <a:rPr lang="cs-CZ" dirty="0"/>
              <a:t>– 8B</a:t>
            </a:r>
          </a:p>
          <a:p>
            <a:pPr lvl="0"/>
            <a:r>
              <a:rPr lang="cs-CZ" b="1" dirty="0"/>
              <a:t>Měna</a:t>
            </a:r>
            <a:r>
              <a:rPr lang="cs-CZ" dirty="0"/>
              <a:t> – 8B</a:t>
            </a:r>
          </a:p>
          <a:p>
            <a:pPr lvl="0"/>
            <a:r>
              <a:rPr lang="cs-CZ" b="1" dirty="0"/>
              <a:t>Automatické číslo</a:t>
            </a:r>
            <a:r>
              <a:rPr lang="cs-CZ" dirty="0"/>
              <a:t> – 4B</a:t>
            </a:r>
          </a:p>
          <a:p>
            <a:pPr lvl="0"/>
            <a:r>
              <a:rPr lang="cs-CZ" b="1" dirty="0"/>
              <a:t>Ano/ne</a:t>
            </a:r>
            <a:endParaRPr lang="cs-CZ" dirty="0"/>
          </a:p>
          <a:p>
            <a:pPr lvl="0"/>
            <a:r>
              <a:rPr lang="cs-CZ" b="1" dirty="0"/>
              <a:t>Objekt OLE</a:t>
            </a:r>
            <a:r>
              <a:rPr lang="cs-CZ" dirty="0"/>
              <a:t> – lze ukládat data, která jsou vytvořena v jiných aplikacích</a:t>
            </a:r>
          </a:p>
          <a:p>
            <a:pPr lvl="0"/>
            <a:r>
              <a:rPr lang="cs-CZ" b="1" dirty="0"/>
              <a:t>Hypertextový odkaz</a:t>
            </a:r>
            <a:endParaRPr lang="cs-CZ" dirty="0"/>
          </a:p>
          <a:p>
            <a:pPr lvl="0"/>
            <a:r>
              <a:rPr lang="cs-CZ" b="1" dirty="0"/>
              <a:t>Průvodce vyhledávání</a:t>
            </a:r>
            <a:r>
              <a:rPr lang="cs-CZ" dirty="0"/>
              <a:t> – vytvoří pole, které umožní brát hodnoty z jiné tabulky nebo dotazu, nebo zadat vlastní list hodnot 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6029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Vstupní maska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Vstupní maska umožňuje pomocí znaků a symbolů nastavit formát zadávání dat do polí</a:t>
            </a:r>
          </a:p>
          <a:p>
            <a:r>
              <a:rPr lang="cs-CZ" dirty="0"/>
              <a:t>Vstupní masku můžeme nastavit u textu, čísla, data a času a měny</a:t>
            </a:r>
          </a:p>
        </p:txBody>
      </p:sp>
    </p:spTree>
    <p:extLst>
      <p:ext uri="{BB962C8B-B14F-4D97-AF65-F5344CB8AC3E}">
        <p14:creationId xmlns:p14="http://schemas.microsoft.com/office/powerpoint/2010/main" val="337681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Formuláře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Slouží jako prostředník mezi tabulkou a uživatelem, jako snadnější forma zadávání dat pro uživatele</a:t>
            </a:r>
          </a:p>
          <a:p>
            <a:r>
              <a:rPr lang="cs-CZ" dirty="0"/>
              <a:t>Na formuláři mohou být popisky, textová pole, tlačítka, checkboxy nebo výběrové seznamy</a:t>
            </a:r>
          </a:p>
          <a:p>
            <a:r>
              <a:rPr lang="cs-CZ" dirty="0"/>
              <a:t>Těmto komponentám se pak dají na různé akce přiřadit makra nebo moduly</a:t>
            </a:r>
          </a:p>
          <a:p>
            <a:r>
              <a:rPr lang="cs-CZ" dirty="0"/>
              <a:t>Najdeme je na kartě Vytvořit – Formuláře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800854B-1EFD-4B66-9B48-5D7292CC7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35" y="4550774"/>
            <a:ext cx="7671047" cy="15913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Ovál 5">
            <a:extLst>
              <a:ext uri="{FF2B5EF4-FFF2-40B4-BE49-F238E27FC236}">
                <a16:creationId xmlns:a16="http://schemas.microsoft.com/office/drawing/2014/main" id="{C2A55047-A7BA-4CC5-BE6D-D6F3B7691BDF}"/>
              </a:ext>
            </a:extLst>
          </p:cNvPr>
          <p:cNvSpPr/>
          <p:nvPr/>
        </p:nvSpPr>
        <p:spPr>
          <a:xfrm>
            <a:off x="4702629" y="4884576"/>
            <a:ext cx="886407" cy="9237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4079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Sestavy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Slouží pro oddělený a přehledný vzhled záznamů z tabulky nebo dotazu</a:t>
            </a:r>
          </a:p>
          <a:p>
            <a:r>
              <a:rPr lang="cs-CZ" dirty="0"/>
              <a:t>Asi největší využití je na vizitkách, štítcích nebo přehledech</a:t>
            </a:r>
          </a:p>
          <a:p>
            <a:r>
              <a:rPr lang="cs-CZ" dirty="0"/>
              <a:t>Najdeme je na kartě Vytvořit – Sestavy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56F8E94-3695-469F-B31F-8A9185F20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67"/>
          <a:stretch/>
        </p:blipFill>
        <p:spPr>
          <a:xfrm>
            <a:off x="831328" y="3547697"/>
            <a:ext cx="4173340" cy="184348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Ovál 5">
            <a:extLst>
              <a:ext uri="{FF2B5EF4-FFF2-40B4-BE49-F238E27FC236}">
                <a16:creationId xmlns:a16="http://schemas.microsoft.com/office/drawing/2014/main" id="{7C06F262-CD4E-47B1-B0B3-7958A7700C2E}"/>
              </a:ext>
            </a:extLst>
          </p:cNvPr>
          <p:cNvSpPr/>
          <p:nvPr/>
        </p:nvSpPr>
        <p:spPr>
          <a:xfrm>
            <a:off x="912674" y="3918857"/>
            <a:ext cx="906796" cy="9357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242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Relace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Používají se od aplikace Office Access 2007 </a:t>
            </a:r>
          </a:p>
          <a:p>
            <a:r>
              <a:rPr lang="cs-CZ" dirty="0"/>
              <a:t>Slouží ke spojování tabulek v databázovém objektu</a:t>
            </a:r>
          </a:p>
          <a:p>
            <a:r>
              <a:rPr lang="cs-CZ" dirty="0"/>
              <a:t>Společná pole musí mít stejný datový typ, ale jmenovat se můžou rozdílně</a:t>
            </a:r>
          </a:p>
          <a:p>
            <a:r>
              <a:rPr lang="cs-CZ" dirty="0"/>
              <a:t>Po dvojkliku na propojovací čáru můžeme daný vztah upravovat</a:t>
            </a:r>
          </a:p>
          <a:p>
            <a:r>
              <a:rPr lang="cs-CZ" dirty="0"/>
              <a:t>Najdeme je na kartě Databázové nástroje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871C2FB-98B7-4ECC-BABB-03D45DA9C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83" y="4419600"/>
            <a:ext cx="4249990" cy="18519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Ovál 5">
            <a:extLst>
              <a:ext uri="{FF2B5EF4-FFF2-40B4-BE49-F238E27FC236}">
                <a16:creationId xmlns:a16="http://schemas.microsoft.com/office/drawing/2014/main" id="{6981530B-AC17-4FD0-A404-19824DAA3591}"/>
              </a:ext>
            </a:extLst>
          </p:cNvPr>
          <p:cNvSpPr/>
          <p:nvPr/>
        </p:nvSpPr>
        <p:spPr>
          <a:xfrm>
            <a:off x="1187683" y="4805680"/>
            <a:ext cx="985520" cy="10261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2687206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Žluto-oranžová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337</Words>
  <Application>Microsoft Office PowerPoint</Application>
  <PresentationFormat>Širokoúhlá obrazovka</PresentationFormat>
  <Paragraphs>50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Fazeta</vt:lpstr>
      <vt:lpstr>Databázový procesor</vt:lpstr>
      <vt:lpstr>Základní informace</vt:lpstr>
      <vt:lpstr>Používaný software</vt:lpstr>
      <vt:lpstr>Tabulka</vt:lpstr>
      <vt:lpstr>Datové typy</vt:lpstr>
      <vt:lpstr>Vstupní maska</vt:lpstr>
      <vt:lpstr>Formuláře</vt:lpstr>
      <vt:lpstr>Sestavy</vt:lpstr>
      <vt:lpstr>Relace</vt:lpstr>
      <vt:lpstr>Díky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Databázový procesor</dc:title>
  <dc:creator>Svoboda Adam</dc:creator>
  <cp:lastModifiedBy>Adam Svoboda</cp:lastModifiedBy>
  <cp:revision>6</cp:revision>
  <dcterms:created xsi:type="dcterms:W3CDTF">2022-03-01T11:29:29Z</dcterms:created>
  <dcterms:modified xsi:type="dcterms:W3CDTF">2022-03-01T15:28:17Z</dcterms:modified>
</cp:coreProperties>
</file>