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128" autoAdjust="0"/>
  </p:normalViewPr>
  <p:slideViewPr>
    <p:cSldViewPr>
      <p:cViewPr varScale="1">
        <p:scale>
          <a:sx n="77" d="100"/>
          <a:sy n="77" d="100"/>
        </p:scale>
        <p:origin x="97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95EC1D4A-A796-47C3-A63E-CE236FB377E2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138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819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0089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951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3671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540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2489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5095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795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053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640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793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50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215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615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366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794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EC1D4A-A796-47C3-A63E-CE236FB377E2}" type="datetimeFigureOut">
              <a:rPr lang="cs-CZ" smtClean="0"/>
              <a:t>16.03.2022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9099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15AF22-84F0-4087-9F65-5BDD6713D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Databázový procesor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514AE50-0DA1-4B4A-90D6-85ABFB634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257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BB7D64-6996-408D-BD58-6D5D256B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Microsoft Access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718FDD9-66BD-41F7-A03E-FD740E094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Databázový procesor je nástroj pro správu velkého objemu dat,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Umožňuje uživateli vytvářet databáze dle vlastních požadavků. Skládá se z tabulek, formulářů, dotazu, maker, sestav a modulů. Každá část obsahuje návrhovou a vytvořenou podobu.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Nejčastější pracovní prostředí je formulář, nebo tabulka.</a:t>
            </a:r>
          </a:p>
        </p:txBody>
      </p:sp>
      <p:pic>
        <p:nvPicPr>
          <p:cNvPr id="4" name="Obrázek 3" descr="Obsah obrázku snímek obrazovky&#10;&#10;Popis vygenerován s velmi vysokou mírou spolehlivosti">
            <a:extLst>
              <a:ext uri="{FF2B5EF4-FFF2-40B4-BE49-F238E27FC236}">
                <a16:creationId xmlns:a16="http://schemas.microsoft.com/office/drawing/2014/main" id="{66ACE026-E477-4348-A1EB-0BBE73351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1" y="1844824"/>
            <a:ext cx="873451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6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BBBC6C-685F-434A-90FD-1257CE29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Dotazy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79AC84D-24FD-4AF4-B4E7-A36DB6DDE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Na kartě Vytvoření – Dotazy.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Pomocí dotazů můžete najít odpovědi na velmi specifické otázky týkající se dat, které by bylo obtížné získat přímým nahlížením do dat tabulky.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Dotazy umožňují data filtrovat, provádět s nimi výpočty a vytvářet jejich souhrny.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Dotaz se spouští tlačítkem Spustit. </a:t>
            </a:r>
          </a:p>
        </p:txBody>
      </p:sp>
      <p:pic>
        <p:nvPicPr>
          <p:cNvPr id="7" name="Obrázek 6" descr="Obsah obrázku snímek obrazovky&#10;&#10;Popis vygenerován s velmi vysokou mírou spolehlivosti">
            <a:extLst>
              <a:ext uri="{FF2B5EF4-FFF2-40B4-BE49-F238E27FC236}">
                <a16:creationId xmlns:a16="http://schemas.microsoft.com/office/drawing/2014/main" id="{5FA51312-81D6-40F0-89B9-1051B6316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0153"/>
            <a:ext cx="9144000" cy="13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7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098128-A25C-4BFA-A03C-FD4FF568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Dělení dotazů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7EDFC52-1637-4BB3-8D43-F64BC44E9CB4}"/>
              </a:ext>
            </a:extLst>
          </p:cNvPr>
          <p:cNvSpPr/>
          <p:nvPr/>
        </p:nvSpPr>
        <p:spPr>
          <a:xfrm>
            <a:off x="395536" y="2204864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cs-CZ" b="1" dirty="0"/>
              <a:t>Výběrový dotaz </a:t>
            </a:r>
            <a:r>
              <a:rPr lang="cs-CZ" dirty="0"/>
              <a:t>- je nejběžnějším typem dotazu. Načítá data z jedné nebo více tabulek a výsledek zobrazuje v datovém listu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cs-CZ" b="1" dirty="0"/>
              <a:t>Vytvářecí dotaz </a:t>
            </a:r>
            <a:r>
              <a:rPr lang="cs-CZ" dirty="0"/>
              <a:t>- načte data z jedné nebo více tabulek a pak načte sadu výsledků do nové tabulky. Tato nová tabulka může být uložená v databázi, kterou máte otevřenou, nebo ji můžete vytvořit v jiné databázi.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cs-CZ" b="1" dirty="0"/>
              <a:t>Přidávací dotaz </a:t>
            </a:r>
            <a:r>
              <a:rPr lang="cs-CZ" dirty="0"/>
              <a:t>- vybírá záznamy z jednoho nebo více zdrojů dat a kopíruje je do existující tabulky.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cs-CZ" b="1" dirty="0"/>
              <a:t>Křížový dotaz </a:t>
            </a:r>
            <a:r>
              <a:rPr lang="cs-CZ" dirty="0"/>
              <a:t>- křížové dotazy usnadňují analýzu dat pomocí výpočtů a změny struktury dat. Pomocí křížových dotazů lze vypočítat součty, průměry, počty a různé souhrnné výpočty pro data seskupená na základě dvou typů informací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8160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64FE56F-A977-4970-A9C1-73A3DDBCC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2204864"/>
            <a:ext cx="8568952" cy="44644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Odstraňovací dotaz </a:t>
            </a:r>
            <a:r>
              <a:rPr lang="cs-CZ" dirty="0"/>
              <a:t>– umožňuje odebírání celých záznamů (řádků) z tabulky, nebo ze dvou souvisejících tabulek současně.</a:t>
            </a:r>
            <a:endParaRPr lang="cs-CZ" b="1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Aktualizační dotaz - </a:t>
            </a:r>
            <a:r>
              <a:rPr lang="cs-CZ" dirty="0"/>
              <a:t>umožňuje určit, která hodnota se má nahradit a jaká bude nová hodnota. Používá se k odstranění jednotlivých hodnot polí z tabulky.</a:t>
            </a:r>
          </a:p>
          <a:p>
            <a:endParaRPr lang="cs-CZ" dirty="0"/>
          </a:p>
        </p:txBody>
      </p:sp>
      <p:pic>
        <p:nvPicPr>
          <p:cNvPr id="4" name="Zástupný symbol pro obsah 4" descr="Obsah obrázku snímek obrazovky&#10;&#10;Popis vygenerován s velmi vysokou mírou spolehlivosti">
            <a:extLst>
              <a:ext uri="{FF2B5EF4-FFF2-40B4-BE49-F238E27FC236}">
                <a16:creationId xmlns:a16="http://schemas.microsoft.com/office/drawing/2014/main" id="{0535E293-E23C-4ECD-A28D-0FF00FE7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229600" cy="11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7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8AFD2A-2FE6-49E1-AE0E-B9577AB8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Sestavy</a:t>
            </a:r>
          </a:p>
        </p:txBody>
      </p:sp>
      <p:pic>
        <p:nvPicPr>
          <p:cNvPr id="5" name="Zástupný symbol pro obsah 4" descr="Obsah obrázku snímek obrazovky&#10;&#10;Popis vygenerován s velmi vysokou mírou spolehlivosti">
            <a:extLst>
              <a:ext uri="{FF2B5EF4-FFF2-40B4-BE49-F238E27FC236}">
                <a16:creationId xmlns:a16="http://schemas.microsoft.com/office/drawing/2014/main" id="{109F1E47-D872-4324-A0CD-C8A7AF420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89" y="2065267"/>
            <a:ext cx="8229600" cy="1192695"/>
          </a:xfr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F5EACCAE-27EF-471C-89FC-1A9C35412943}"/>
              </a:ext>
            </a:extLst>
          </p:cNvPr>
          <p:cNvSpPr/>
          <p:nvPr/>
        </p:nvSpPr>
        <p:spPr>
          <a:xfrm>
            <a:off x="255289" y="3717032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cs-CZ" dirty="0"/>
              <a:t>Na kartě Vytvoření – Sestavy.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cs-CZ" dirty="0"/>
              <a:t>Slouží pro oddělený a přehledný vzhled záznamů z tabulky nebo dotazu. Největší využití je na vizitkách, štítcích nebo přehledech. </a:t>
            </a:r>
          </a:p>
        </p:txBody>
      </p:sp>
    </p:spTree>
    <p:extLst>
      <p:ext uri="{BB962C8B-B14F-4D97-AF65-F5344CB8AC3E}">
        <p14:creationId xmlns:p14="http://schemas.microsoft.com/office/powerpoint/2010/main" val="368182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679197-FB6C-4F1F-8E88-38D3B147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Formuláře</a:t>
            </a:r>
          </a:p>
        </p:txBody>
      </p:sp>
      <p:pic>
        <p:nvPicPr>
          <p:cNvPr id="4" name="Zástupný symbol pro obsah 3" descr="Obsah obrázku snímek obrazovky&#10;&#10;Popis vygenerován s velmi vysokou mírou spolehlivosti">
            <a:extLst>
              <a:ext uri="{FF2B5EF4-FFF2-40B4-BE49-F238E27FC236}">
                <a16:creationId xmlns:a16="http://schemas.microsoft.com/office/drawing/2014/main" id="{79376597-546F-48F0-A02B-0C17D8A9D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17024"/>
            <a:ext cx="8229600" cy="1192695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70F5E72E-007B-4D87-B44E-715F0BDA0939}"/>
              </a:ext>
            </a:extLst>
          </p:cNvPr>
          <p:cNvSpPr/>
          <p:nvPr/>
        </p:nvSpPr>
        <p:spPr>
          <a:xfrm>
            <a:off x="481591" y="3068960"/>
            <a:ext cx="8143545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cs-CZ" sz="2400" dirty="0"/>
              <a:t>Na kartě Vytvoření – Formuláře.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cs-CZ" sz="2400" dirty="0"/>
              <a:t>Slouží jako prostředník mezi tabulkou a uživatelem, jako snadnější forma zadávání dat pro uživatele.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cs-CZ" sz="2400" dirty="0"/>
              <a:t>Můžou zde být třeba: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cs-CZ" sz="2400" dirty="0"/>
              <a:t>Popisky, Textová pole, Tlačítka, Checkboxy, </a:t>
            </a:r>
            <a:br>
              <a:rPr lang="cs-CZ" sz="2400" dirty="0"/>
            </a:br>
            <a:r>
              <a:rPr lang="cs-CZ" sz="2400" dirty="0"/>
              <a:t>Výběrové seznamy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cs-CZ" sz="2400" dirty="0"/>
              <a:t>Těmto komponentám se pak dají na různé akce přiřadit makra, nebo moduly(VBA).</a:t>
            </a:r>
          </a:p>
        </p:txBody>
      </p:sp>
    </p:spTree>
    <p:extLst>
      <p:ext uri="{BB962C8B-B14F-4D97-AF65-F5344CB8AC3E}">
        <p14:creationId xmlns:p14="http://schemas.microsoft.com/office/powerpoint/2010/main" val="136925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2C5F72-6504-44C9-9F3A-F4E89D0A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Makra</a:t>
            </a:r>
          </a:p>
        </p:txBody>
      </p:sp>
      <p:pic>
        <p:nvPicPr>
          <p:cNvPr id="5" name="Zástupný symbol pro obsah 4" descr="Obsah obrázku snímek obrazovky&#10;&#10;Popis vygenerován s velmi vysokou mírou spolehlivosti">
            <a:extLst>
              <a:ext uri="{FF2B5EF4-FFF2-40B4-BE49-F238E27FC236}">
                <a16:creationId xmlns:a16="http://schemas.microsoft.com/office/drawing/2014/main" id="{D2391907-D474-4FE4-969F-1FAAB2D91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14" y="1806813"/>
            <a:ext cx="8229600" cy="1192695"/>
          </a:xfr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53231FF5-D225-47E5-8C3A-01E1322D5F6C}"/>
              </a:ext>
            </a:extLst>
          </p:cNvPr>
          <p:cNvSpPr/>
          <p:nvPr/>
        </p:nvSpPr>
        <p:spPr>
          <a:xfrm>
            <a:off x="457200" y="3068960"/>
            <a:ext cx="8229600" cy="282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cs-CZ" sz="2400" dirty="0"/>
              <a:t>Na kartě Vytvoření – Makra a kód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cs-CZ" sz="2400" dirty="0"/>
              <a:t>Slouží pro vytvoření akce bez potřeby znát VBA. Makro se postupně tvoří pomocí slovy definovaných modulů, jsou zde hlavně ty nejčastější, aby se nemuseli pokaždé psát v VBA znovu.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cs-CZ" sz="2400" dirty="0"/>
              <a:t>Makra se nejčastěji přiřazují tlačítkům, ale můžou se přiřadit třeba i Checkboxům.</a:t>
            </a:r>
          </a:p>
        </p:txBody>
      </p:sp>
    </p:spTree>
    <p:extLst>
      <p:ext uri="{BB962C8B-B14F-4D97-AF65-F5344CB8AC3E}">
        <p14:creationId xmlns:p14="http://schemas.microsoft.com/office/powerpoint/2010/main" val="401045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2CD0E0-A2EF-4ACE-AAD7-239CA2FC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2A3196E-F055-4189-A254-A9CE3098D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cs-CZ" sz="4000" dirty="0"/>
          </a:p>
          <a:p>
            <a:pPr marL="0" indent="0" algn="ctr">
              <a:buNone/>
            </a:pPr>
            <a:endParaRPr lang="cs-CZ" sz="4000" dirty="0"/>
          </a:p>
          <a:p>
            <a:pPr marL="0" indent="0" algn="ctr">
              <a:buNone/>
            </a:pPr>
            <a:endParaRPr lang="cs-CZ" sz="4000" dirty="0"/>
          </a:p>
          <a:p>
            <a:pPr marL="0" indent="0" algn="ctr">
              <a:buNone/>
            </a:pPr>
            <a:r>
              <a:rPr lang="cs-CZ" sz="16500" dirty="0"/>
              <a:t>Konec</a:t>
            </a:r>
          </a:p>
          <a:p>
            <a:pPr marL="0" indent="0" algn="r">
              <a:buNone/>
            </a:pPr>
            <a:endParaRPr lang="cs-CZ" dirty="0"/>
          </a:p>
          <a:p>
            <a:pPr marL="0" indent="0" algn="r">
              <a:buNone/>
            </a:pPr>
            <a:endParaRPr lang="cs-CZ" dirty="0"/>
          </a:p>
          <a:p>
            <a:pPr marL="0" indent="0" algn="r">
              <a:buNone/>
            </a:pPr>
            <a:endParaRPr lang="cs-CZ" dirty="0"/>
          </a:p>
          <a:p>
            <a:pPr marL="0" indent="0" algn="r">
              <a:buNone/>
            </a:pPr>
            <a:endParaRPr lang="cs-CZ" dirty="0"/>
          </a:p>
          <a:p>
            <a:pPr marL="0" indent="0" algn="r">
              <a:buNone/>
            </a:pPr>
            <a:endParaRPr lang="cs-CZ" dirty="0"/>
          </a:p>
          <a:p>
            <a:pPr marL="0" indent="0">
              <a:buNone/>
            </a:pPr>
            <a:endParaRPr lang="cs-CZ" sz="1400" dirty="0"/>
          </a:p>
          <a:p>
            <a:pPr marL="0" indent="0">
              <a:buNone/>
            </a:pPr>
            <a:endParaRPr lang="cs-CZ" sz="1400" dirty="0"/>
          </a:p>
          <a:p>
            <a:pPr marL="0" indent="0">
              <a:buNone/>
            </a:pPr>
            <a:endParaRPr lang="cs-CZ" sz="1400" dirty="0"/>
          </a:p>
          <a:p>
            <a:pPr marL="0" indent="0">
              <a:buNone/>
            </a:pPr>
            <a:endParaRPr lang="cs-CZ" sz="1400" dirty="0"/>
          </a:p>
          <a:p>
            <a:pPr marL="0" indent="0">
              <a:buNone/>
            </a:pPr>
            <a:r>
              <a:rPr lang="cs-CZ" sz="5600" dirty="0"/>
              <a:t>Vytvořil: Jakub Staněk a Miroslav Křehlík</a:t>
            </a:r>
          </a:p>
          <a:p>
            <a:pPr marL="0" indent="0" algn="r">
              <a:buNone/>
            </a:pPr>
            <a:endParaRPr lang="cs-CZ" dirty="0"/>
          </a:p>
          <a:p>
            <a:pPr marL="0" indent="0" algn="r">
              <a:buNone/>
            </a:pPr>
            <a:endParaRPr lang="cs-CZ" dirty="0"/>
          </a:p>
          <a:p>
            <a:pPr marL="0" indent="0" algn="r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7928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">
  <a:themeElements>
    <a:clrScheme name="Neb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Neb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b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TM03457452[[fn=Nebe]]</Template>
  <TotalTime>120</TotalTime>
  <Words>424</Words>
  <Application>Microsoft Office PowerPoint</Application>
  <PresentationFormat>Předvádění na obrazovce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Nebe</vt:lpstr>
      <vt:lpstr>Databázový procesor</vt:lpstr>
      <vt:lpstr>Microsoft Access</vt:lpstr>
      <vt:lpstr>Dotazy</vt:lpstr>
      <vt:lpstr>Dělení dotazů</vt:lpstr>
      <vt:lpstr>Prezentace aplikace PowerPoint</vt:lpstr>
      <vt:lpstr>Sestavy</vt:lpstr>
      <vt:lpstr>Formuláře</vt:lpstr>
      <vt:lpstr>Makra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Databázový procesor</dc:title>
  <dc:creator>jirka</dc:creator>
  <cp:lastModifiedBy>Kadlec Oldřich</cp:lastModifiedBy>
  <cp:revision>18</cp:revision>
  <dcterms:created xsi:type="dcterms:W3CDTF">2018-02-15T15:50:49Z</dcterms:created>
  <dcterms:modified xsi:type="dcterms:W3CDTF">2022-03-16T10:06:46Z</dcterms:modified>
</cp:coreProperties>
</file>