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2" r:id="rId7"/>
    <p:sldId id="261" r:id="rId8"/>
    <p:sldId id="260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ssptaji.cz/mod/page/view.php?id=721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Rela%C4%8Dn%C3%AD_algebra" TargetMode="External"/><Relationship Id="rId2" Type="http://schemas.openxmlformats.org/officeDocument/2006/relationships/hyperlink" Target="https://e-learning.vscht.cz/mod/book/view.php?id=630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47AC-161F-D9D9-7FDA-C4A9679E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6B6AD4-74D1-7491-1B4B-577FE6099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944" y="966157"/>
            <a:ext cx="8825658" cy="1197419"/>
          </a:xfrm>
        </p:spPr>
        <p:txBody>
          <a:bodyPr/>
          <a:lstStyle/>
          <a:p>
            <a:pPr algn="ctr"/>
            <a:r>
              <a:rPr lang="cs-CZ" b="1" i="0" u="sng" strike="noStrike" dirty="0">
                <a:solidFill>
                  <a:schemeClr val="bg1"/>
                </a:solidFill>
                <a:effectLst/>
                <a:latin typeface="Helvetica Neue"/>
                <a:hlinkClick r:id="rId2" tooltip="Teorie databází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Teorie databází</a:t>
            </a:r>
            <a:r>
              <a:rPr lang="cs-CZ" b="1" i="0" u="sng" dirty="0">
                <a:solidFill>
                  <a:schemeClr val="bg1"/>
                </a:solidFill>
                <a:effectLst/>
                <a:latin typeface="Helvetica Neue"/>
              </a:rPr>
              <a:t> II</a:t>
            </a:r>
            <a:endParaRPr lang="cs-CZ" u="sng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4498FF-994F-7B12-4FD6-FEE34CE59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62377"/>
            <a:ext cx="8825658" cy="2576423"/>
          </a:xfrm>
        </p:spPr>
        <p:txBody>
          <a:bodyPr/>
          <a:lstStyle/>
          <a:p>
            <a:r>
              <a:rPr lang="cs-CZ" sz="1600" dirty="0">
                <a:solidFill>
                  <a:schemeClr val="bg1"/>
                </a:solidFill>
              </a:rPr>
              <a:t>Koubek Lukáš</a:t>
            </a:r>
          </a:p>
          <a:p>
            <a:r>
              <a:rPr lang="cs-CZ" sz="1600" dirty="0" err="1">
                <a:solidFill>
                  <a:schemeClr val="bg1"/>
                </a:solidFill>
              </a:rPr>
              <a:t>Catalin</a:t>
            </a:r>
            <a:r>
              <a:rPr lang="cs-CZ" sz="1600" dirty="0">
                <a:solidFill>
                  <a:schemeClr val="bg1"/>
                </a:solidFill>
              </a:rPr>
              <a:t> </a:t>
            </a:r>
            <a:r>
              <a:rPr lang="cs-CZ" sz="1600" b="0" i="0" dirty="0" err="1">
                <a:solidFill>
                  <a:schemeClr val="bg1"/>
                </a:solidFill>
                <a:effectLst/>
                <a:latin typeface="inherit"/>
              </a:rPr>
              <a:t>Baetrau</a:t>
            </a:r>
            <a:endParaRPr lang="cs-CZ" sz="1600" b="0" i="0" dirty="0">
              <a:solidFill>
                <a:schemeClr val="bg1"/>
              </a:solidFill>
              <a:effectLst/>
              <a:latin typeface="inheri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90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7B2C0-97FA-D598-9149-EAFE6906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A0F05-0010-381A-2267-96ACEB06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Relační algebra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BEE15C-E883-F632-90CB-22885A802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cs-CZ" u="sng" dirty="0">
                <a:solidFill>
                  <a:schemeClr val="bg1"/>
                </a:solidFill>
              </a:rPr>
              <a:t>Projekce</a:t>
            </a:r>
          </a:p>
          <a:p>
            <a:pPr>
              <a:buClr>
                <a:schemeClr val="bg1"/>
              </a:buClr>
              <a:buSzPct val="140000"/>
            </a:pPr>
            <a:r>
              <a:rPr lang="cs-CZ" u="sng" dirty="0">
                <a:solidFill>
                  <a:schemeClr val="bg1"/>
                </a:solidFill>
              </a:rPr>
              <a:t>Selekce</a:t>
            </a:r>
          </a:p>
          <a:p>
            <a:pPr>
              <a:buClr>
                <a:schemeClr val="bg1"/>
              </a:buClr>
              <a:buSzPct val="140000"/>
            </a:pPr>
            <a:r>
              <a:rPr lang="cs-CZ" u="sng" dirty="0">
                <a:solidFill>
                  <a:schemeClr val="bg1"/>
                </a:solidFill>
              </a:rPr>
              <a:t>Spojení </a:t>
            </a:r>
            <a:r>
              <a:rPr lang="el-GR" u="sng" dirty="0">
                <a:solidFill>
                  <a:schemeClr val="bg1"/>
                </a:solidFill>
              </a:rPr>
              <a:t>Θ </a:t>
            </a:r>
            <a:r>
              <a:rPr lang="cs-CZ" u="sng" dirty="0">
                <a:solidFill>
                  <a:schemeClr val="bg1"/>
                </a:solidFill>
              </a:rPr>
              <a:t>JOIN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Křížové spojování</a:t>
            </a:r>
            <a:endParaRPr lang="cs-CZ" sz="16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Vnitřní spojování</a:t>
            </a:r>
            <a:endParaRPr lang="cs-CZ" sz="16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Přirozené spojování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Vnější spojování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Úplné vnější spojování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600" dirty="0">
                <a:solidFill>
                  <a:schemeClr val="bg1"/>
                </a:solidFill>
              </a:rPr>
              <a:t>Částečné vnější spojování</a:t>
            </a:r>
            <a:endParaRPr lang="cs-CZ" sz="1600" u="sng" dirty="0">
              <a:solidFill>
                <a:schemeClr val="bg1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742A1CC-DD13-305E-1137-736F7B44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0905"/>
            <a:ext cx="2524729" cy="196682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505B78-9EDE-6A7C-98BB-8B09B374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29" y="3677728"/>
            <a:ext cx="602064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DA84-D161-D42A-A3B2-31173257F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BA8DD5-CD82-D78F-16A0-FF4B8BBDB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Normalizace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8ECB1-9D15-2DF4-A39D-B56715ECD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normalizační pravidla</a:t>
            </a:r>
          </a:p>
        </p:txBody>
      </p:sp>
    </p:spTree>
    <p:extLst>
      <p:ext uri="{BB962C8B-B14F-4D97-AF65-F5344CB8AC3E}">
        <p14:creationId xmlns:p14="http://schemas.microsoft.com/office/powerpoint/2010/main" val="234378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D29E-DC53-07D6-7602-3BE03909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0F178A-ABB8-FB58-E1D9-DC604874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Normalizační formuláře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3F7D08-23CF-1DEA-917F-DECF5149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První normalizační formulář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Druhý normalizační formulář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Třetí normalizační formulář</a:t>
            </a:r>
          </a:p>
          <a:p>
            <a:pPr>
              <a:buClr>
                <a:schemeClr val="bg1"/>
              </a:buClr>
              <a:buSzPct val="140000"/>
            </a:pP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8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21BCA-066B-DDBC-3A07-769A55D7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C4318-44C0-44AB-6483-CE182C8D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Závěr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C63CAD-EFED-AB2D-43EC-5CDFFA455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algn="ctr">
              <a:buClr>
                <a:schemeClr val="bg1"/>
              </a:buClr>
              <a:buSzPct val="140000"/>
            </a:pPr>
            <a:r>
              <a:rPr lang="cs-CZ" sz="2600" dirty="0" err="1">
                <a:solidFill>
                  <a:schemeClr val="bg1"/>
                </a:solidFill>
              </a:rPr>
              <a:t>Děkujem</a:t>
            </a:r>
            <a:r>
              <a:rPr lang="cs-CZ" sz="2600" dirty="0">
                <a:solidFill>
                  <a:schemeClr val="bg1"/>
                </a:solidFill>
              </a:rPr>
              <a:t> za pozornost</a:t>
            </a:r>
          </a:p>
          <a:p>
            <a:pPr>
              <a:buClr>
                <a:schemeClr val="bg1"/>
              </a:buClr>
              <a:buSzPct val="140000"/>
            </a:pPr>
            <a:r>
              <a:rPr lang="cs-CZ" sz="2600" dirty="0">
                <a:solidFill>
                  <a:schemeClr val="bg1"/>
                </a:solidFill>
              </a:rPr>
              <a:t>Zdroje: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https://e-learning.vscht.cz/mod/book/view.php?id=63028</a:t>
            </a:r>
            <a:endParaRPr lang="cs-CZ" sz="1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https://cs.wikipedia.org/wiki/Rela%C4%8Dn%C3%AD_algebra</a:t>
            </a:r>
            <a:endParaRPr lang="cs-CZ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40000"/>
            </a:pPr>
            <a:endParaRPr lang="cs-C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7F292-8110-12DD-C41D-C2961893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Obsah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1DAFFB-1BC8-BB00-BE56-EB169A26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62377"/>
            <a:ext cx="8825658" cy="2576423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Helvetica Neue"/>
              </a:rPr>
              <a:t>E-R model</a:t>
            </a:r>
            <a:endParaRPr lang="cs-CZ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Helvetica Neue"/>
              </a:rPr>
              <a:t>relační algebra</a:t>
            </a:r>
            <a:endParaRPr lang="cs-CZ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Helvetica Neue"/>
              </a:rPr>
              <a:t>normalizace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F46C-FDC6-A1AD-E397-CB43264E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ECA32-9034-09AE-5BE6-A6B38020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E/R model / E/R diagram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5065F6-86A5-92EB-1E65-BA2844844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algn="ctr">
              <a:buClr>
                <a:schemeClr val="bg1"/>
              </a:buClr>
              <a:buSzPct val="140000"/>
            </a:pP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ER diagram, někdy také uváděn jako ER model, je nejčastěji používaný model k vyjádření organizace dat v databázích a vztahů mezi entitami. Existují dva druhy ER diagramů: konceptuální a fyzický.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Entita 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Relace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Tabulky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Sloupce, atributy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Domény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Řádky, záznamy, n-</a:t>
            </a:r>
            <a:r>
              <a:rPr lang="cs-CZ" dirty="0" err="1">
                <a:solidFill>
                  <a:schemeClr val="bg1"/>
                </a:solidFill>
              </a:rPr>
              <a:t>tice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75C6E-89E9-96AE-5C1C-0FEA1FB65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A4F749-62A0-CB75-6A56-2E7D63A7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Entita/Atribut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E0D074-5A77-8C36-89EF-DFC67F098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Entita</a:t>
            </a:r>
            <a:r>
              <a:rPr lang="cs-CZ" dirty="0">
                <a:solidFill>
                  <a:schemeClr val="bg1"/>
                </a:solidFill>
                <a:latin typeface="Source Sans Pro" panose="020B0503030403020204" pitchFamily="34" charset="0"/>
              </a:rPr>
              <a:t> -</a:t>
            </a:r>
            <a:r>
              <a:rPr lang="cs-CZ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Entita je objekt nebo koncept, který reprezentuje data. Entity jsou také známé jako silné entity nebo rodičovské entity, kterým většinou přísluší slabé entity, jež jsou na nich závislé.</a:t>
            </a:r>
          </a:p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Atribut</a:t>
            </a:r>
            <a:r>
              <a:rPr lang="cs-CZ" dirty="0">
                <a:solidFill>
                  <a:schemeClr val="bg1"/>
                </a:solidFill>
                <a:latin typeface="Source Sans Pro" panose="020B0503030403020204" pitchFamily="34" charset="0"/>
              </a:rPr>
              <a:t> -</a:t>
            </a:r>
            <a:r>
              <a:rPr lang="cs-CZ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Atributy jsou charakteristiky - vlastnosti entit.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DC8D1-0895-42C8-4C9E-F93764B1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968151"/>
            <a:ext cx="3876675" cy="16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E17742-7966-0F39-4707-4D9DF1C0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96" y="3298460"/>
            <a:ext cx="5753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3B519-71C2-94B4-8EE3-0656E166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F3E2E-BB70-E29A-F0C2-21B04400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Vztah/Slabá Entita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59F1C8-F7E5-D64C-F91F-088343A4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Vztah -</a:t>
            </a:r>
            <a:r>
              <a:rPr lang="cs-CZ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Vztahy vyjadřují asociace mezi entitami.</a:t>
            </a:r>
          </a:p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chemeClr val="bg1"/>
                </a:solidFill>
                <a:latin typeface="Source Sans Pro" panose="020B0503030403020204" pitchFamily="34" charset="0"/>
              </a:rPr>
              <a:t>S</a:t>
            </a: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labá entita</a:t>
            </a:r>
            <a:r>
              <a:rPr lang="cs-CZ" dirty="0">
                <a:solidFill>
                  <a:schemeClr val="bg1"/>
                </a:solidFill>
                <a:latin typeface="Source Sans Pro" panose="020B0503030403020204" pitchFamily="34" charset="0"/>
              </a:rPr>
              <a:t> -</a:t>
            </a:r>
            <a:r>
              <a:rPr lang="cs-CZ" sz="16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Slabá entity závisí na jiné entitě.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7F14534-7073-6161-2A28-D5659A90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929858"/>
            <a:ext cx="6761163" cy="27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643316-880F-1812-34A9-49873042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4314825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F6970D-3D71-A9F8-2FC3-53C8E5B0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986176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7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9D1A-22B8-1340-857B-50302ACD9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80B3-47F7-27DF-7F25-CAE6848D6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Mnohočetný atribut/Slabý vztah</a:t>
            </a:r>
            <a:endParaRPr lang="cs-CZ" sz="40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7F68B1-069F-B37F-1712-29E581EF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Mnohočetný atribut</a:t>
            </a:r>
            <a:r>
              <a:rPr lang="cs-CZ" dirty="0">
                <a:solidFill>
                  <a:schemeClr val="bg1"/>
                </a:solidFill>
                <a:latin typeface="Source Sans Pro" panose="020B0503030403020204" pitchFamily="34" charset="0"/>
              </a:rPr>
              <a:t> -</a:t>
            </a:r>
            <a:r>
              <a:rPr lang="cs-CZ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Mnohočetný atribut je atribut, </a:t>
            </a:r>
            <a:r>
              <a:rPr lang="cs-CZ" sz="16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kteý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může mít více než jednu hodnotu.</a:t>
            </a:r>
          </a:p>
          <a:p>
            <a:pPr marL="285750" indent="-285750" algn="l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Slabý vztah</a:t>
            </a:r>
            <a:r>
              <a:rPr lang="cs-CZ" dirty="0">
                <a:solidFill>
                  <a:schemeClr val="bg1"/>
                </a:solidFill>
                <a:latin typeface="Source Sans Pro" panose="020B0503030403020204" pitchFamily="34" charset="0"/>
              </a:rPr>
              <a:t> -</a:t>
            </a:r>
            <a:r>
              <a:rPr lang="cs-CZ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Slabý vztah je spojení mezi slabou </a:t>
            </a:r>
            <a:r>
              <a:rPr lang="cs-CZ" sz="16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antitou</a:t>
            </a:r>
            <a:r>
              <a:rPr lang="cs-CZ" sz="16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a její silnou entitou.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D0A0D05-44D5-D708-5D3A-D4E0B989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3252158"/>
            <a:ext cx="4912710" cy="2386642"/>
          </a:xfrm>
          <a:prstGeom prst="rect">
            <a:avLst/>
          </a:prstGeom>
        </p:spPr>
      </p:pic>
      <p:pic>
        <p:nvPicPr>
          <p:cNvPr id="6" name="Obrázek 5" descr="Obsah obrázku kruh, skica, bílé, design&#10;&#10;Popis byl vytvořen automaticky">
            <a:extLst>
              <a:ext uri="{FF2B5EF4-FFF2-40B4-BE49-F238E27FC236}">
                <a16:creationId xmlns:a16="http://schemas.microsoft.com/office/drawing/2014/main" id="{CACAAB80-6675-8C40-E815-4F8295CE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330" y="4445479"/>
            <a:ext cx="3149714" cy="11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628EA-9477-DC0C-B6F7-C6E59100D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354E6D-D187-5C02-84F3-45093AC4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E/R model: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7267A6-FE0D-E1F5-46EC-6344117C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cs-CZ" sz="1500" u="sng" dirty="0">
                <a:solidFill>
                  <a:schemeClr val="bg1"/>
                </a:solidFill>
              </a:rPr>
              <a:t>Vlastnosti tabulky:</a:t>
            </a:r>
          </a:p>
          <a:p>
            <a:pPr>
              <a:buClr>
                <a:schemeClr val="bg1"/>
              </a:buClr>
              <a:buSzPct val="140000"/>
            </a:pPr>
            <a:r>
              <a:rPr lang="cs-CZ" sz="1500" u="sng" dirty="0">
                <a:solidFill>
                  <a:schemeClr val="bg1"/>
                </a:solidFill>
              </a:rPr>
              <a:t>Kardinalita </a:t>
            </a:r>
            <a:r>
              <a:rPr lang="cs-CZ" sz="1500" u="sng" dirty="0" err="1">
                <a:solidFill>
                  <a:schemeClr val="bg1"/>
                </a:solidFill>
              </a:rPr>
              <a:t>vztahY</a:t>
            </a:r>
            <a:endParaRPr lang="cs-CZ" sz="15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1 : 1 </a:t>
            </a:r>
            <a:endParaRPr lang="cs-CZ" sz="13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1 : N</a:t>
            </a:r>
            <a:endParaRPr lang="cs-CZ" sz="13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N : M</a:t>
            </a:r>
            <a:endParaRPr lang="cs-CZ" sz="13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ISA hierarchie</a:t>
            </a:r>
            <a:endParaRPr lang="cs-CZ" sz="1300" u="sng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40000"/>
            </a:pPr>
            <a:r>
              <a:rPr lang="cs-CZ" sz="1500" u="sng" dirty="0">
                <a:solidFill>
                  <a:schemeClr val="bg1"/>
                </a:solidFill>
              </a:rPr>
              <a:t>Klíče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 err="1">
                <a:solidFill>
                  <a:schemeClr val="bg1"/>
                </a:solidFill>
              </a:rPr>
              <a:t>Superklíč</a:t>
            </a:r>
            <a:endParaRPr lang="cs-CZ" sz="13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Klíč</a:t>
            </a:r>
            <a:endParaRPr lang="cs-CZ" sz="1300" u="sng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primární klíč</a:t>
            </a:r>
          </a:p>
          <a:p>
            <a:pPr marL="285750" indent="-285750">
              <a:buClr>
                <a:schemeClr val="bg1"/>
              </a:buClr>
              <a:buSzPct val="140000"/>
              <a:buFont typeface="Wingdings" panose="05000000000000000000" pitchFamily="2" charset="2"/>
              <a:buChar char="§"/>
            </a:pPr>
            <a:r>
              <a:rPr lang="cs-CZ" sz="1300" dirty="0">
                <a:solidFill>
                  <a:schemeClr val="bg1"/>
                </a:solidFill>
              </a:rPr>
              <a:t>cizí klíč</a:t>
            </a:r>
            <a:endParaRPr lang="cs-CZ" sz="1300" u="sng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40000"/>
            </a:pPr>
            <a:r>
              <a:rPr lang="cs-CZ" sz="1500" u="sng" dirty="0">
                <a:solidFill>
                  <a:schemeClr val="bg1"/>
                </a:solidFill>
              </a:rPr>
              <a:t>Integrita dat</a:t>
            </a:r>
          </a:p>
          <a:p>
            <a:pPr>
              <a:buClr>
                <a:schemeClr val="bg1"/>
              </a:buClr>
              <a:buSzPct val="140000"/>
            </a:pPr>
            <a:r>
              <a:rPr lang="cs-CZ" sz="1500" u="sng" dirty="0">
                <a:solidFill>
                  <a:schemeClr val="bg1"/>
                </a:solidFill>
              </a:rPr>
              <a:t>Referenční integrita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DFDC988-1C0C-EA14-6844-2B17FEBC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38" y="1623814"/>
            <a:ext cx="6314535" cy="38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58EA7-F509-3B35-F37B-F6211AC9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DD2119-2DF0-B79C-59E2-E2D60E8C7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Relační algebra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621E59-BF2E-E273-01F1-B40EC4DD9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algn="ctr">
              <a:buClr>
                <a:schemeClr val="bg1"/>
              </a:buClr>
              <a:buSzPct val="140000"/>
            </a:pPr>
            <a:r>
              <a:rPr lang="cs-CZ" sz="1600" dirty="0">
                <a:solidFill>
                  <a:schemeClr val="bg1"/>
                </a:solidFill>
              </a:rPr>
              <a:t>Nejdůležitějším přínosem RMD jsou jeho prostředky pro manipulaci dat. Kalkul i algebra slouží jako teoretický základ dotazovacích jazyků mnoha </a:t>
            </a:r>
            <a:r>
              <a:rPr lang="cs-CZ" sz="1600" dirty="0" err="1">
                <a:solidFill>
                  <a:schemeClr val="bg1"/>
                </a:solidFill>
              </a:rPr>
              <a:t>rel</a:t>
            </a:r>
            <a:r>
              <a:rPr lang="cs-CZ" sz="1600" dirty="0">
                <a:solidFill>
                  <a:schemeClr val="bg1"/>
                </a:solidFill>
              </a:rPr>
              <a:t>. databázových systémů.</a:t>
            </a:r>
          </a:p>
          <a:p>
            <a:pPr>
              <a:buClr>
                <a:schemeClr val="bg1"/>
              </a:buClr>
              <a:buSzPct val="140000"/>
            </a:pPr>
            <a:endParaRPr lang="cs-CZ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Relační algebra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bg1"/>
                </a:solidFill>
              </a:rPr>
              <a:t>Relační kalkul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9D1C6-B7DC-05D1-FDF0-A9CEB3875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67EA1-752F-B901-5C09-031D62DC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4585"/>
            <a:ext cx="8825658" cy="809229"/>
          </a:xfrm>
        </p:spPr>
        <p:txBody>
          <a:bodyPr/>
          <a:lstStyle/>
          <a:p>
            <a:pPr algn="ctr"/>
            <a:r>
              <a:rPr lang="cs-CZ" sz="4000" dirty="0"/>
              <a:t>Množinové operace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EF3CA1-643D-A536-DE76-A48DE24F0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16657"/>
            <a:ext cx="8825658" cy="392214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Sjednocení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Průnik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Rozdíl</a:t>
            </a:r>
          </a:p>
          <a:p>
            <a:pPr marL="285750" indent="-285750">
              <a:buClr>
                <a:schemeClr val="bg1"/>
              </a:buClr>
              <a:buSzPct val="1400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Kartézský součin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D1A284-9F3F-051A-8213-F50A623B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95" y="1716657"/>
            <a:ext cx="4765453" cy="3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síň]]</Template>
  <TotalTime>70</TotalTime>
  <Words>323</Words>
  <Application>Microsoft Office PowerPoint</Application>
  <PresentationFormat>Širokoúhlá obrazovka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Helvetica Neue</vt:lpstr>
      <vt:lpstr>inherit</vt:lpstr>
      <vt:lpstr>Source Sans Pro</vt:lpstr>
      <vt:lpstr>Wingdings</vt:lpstr>
      <vt:lpstr>Wingdings 3</vt:lpstr>
      <vt:lpstr>Ion Boardroom</vt:lpstr>
      <vt:lpstr>Teorie databází II</vt:lpstr>
      <vt:lpstr>Obsah</vt:lpstr>
      <vt:lpstr>E/R model / E/R diagram</vt:lpstr>
      <vt:lpstr>Entita/Atribut</vt:lpstr>
      <vt:lpstr>Vztah/Slabá Entita</vt:lpstr>
      <vt:lpstr>Mnohočetný atribut/Slabý vztah</vt:lpstr>
      <vt:lpstr>E/R model:</vt:lpstr>
      <vt:lpstr>Relační algebra</vt:lpstr>
      <vt:lpstr>Množinové operace</vt:lpstr>
      <vt:lpstr>Relační algebra</vt:lpstr>
      <vt:lpstr>Normalizace</vt:lpstr>
      <vt:lpstr>Normalizační formuláře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databází II</dc:title>
  <dc:creator>Lukáš Koubek</dc:creator>
  <cp:lastModifiedBy>Lukáš Koubek</cp:lastModifiedBy>
  <cp:revision>4</cp:revision>
  <dcterms:created xsi:type="dcterms:W3CDTF">2024-03-03T12:11:25Z</dcterms:created>
  <dcterms:modified xsi:type="dcterms:W3CDTF">2024-03-05T17:42:29Z</dcterms:modified>
</cp:coreProperties>
</file>