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7" r:id="rId2"/>
    <p:sldId id="256" r:id="rId3"/>
    <p:sldId id="258" r:id="rId4"/>
    <p:sldId id="259" r:id="rId5"/>
    <p:sldId id="269" r:id="rId6"/>
    <p:sldId id="260" r:id="rId7"/>
    <p:sldId id="261" r:id="rId8"/>
    <p:sldId id="262" r:id="rId9"/>
    <p:sldId id="276" r:id="rId10"/>
    <p:sldId id="263" r:id="rId11"/>
    <p:sldId id="277" r:id="rId12"/>
    <p:sldId id="264" r:id="rId13"/>
    <p:sldId id="278" r:id="rId14"/>
    <p:sldId id="265" r:id="rId15"/>
    <p:sldId id="266" r:id="rId16"/>
    <p:sldId id="267" r:id="rId17"/>
    <p:sldId id="268" r:id="rId18"/>
    <p:sldId id="270" r:id="rId19"/>
    <p:sldId id="273" r:id="rId20"/>
    <p:sldId id="274" r:id="rId21"/>
    <p:sldId id="271" r:id="rId22"/>
    <p:sldId id="272" r:id="rId23"/>
    <p:sldId id="279" r:id="rId24"/>
    <p:sldId id="275" r:id="rId2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0ABE0-D615-46ED-8B3C-3D0D5E3F40A4}" type="datetimeFigureOut">
              <a:rPr lang="cs-CZ" smtClean="0"/>
              <a:t>25.2.2014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BC05B-9EF5-42E5-B346-92F29A82E13A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BC05B-9EF5-42E5-B346-92F29A82E13A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se zakulaceným příčným rohe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F0EF3C8-DB23-4B7E-B95A-42B802E954A1}" type="datetime1">
              <a:rPr lang="cs-CZ" smtClean="0"/>
              <a:t>25.2.2014</a:t>
            </a:fld>
            <a:endParaRPr lang="cs-CZ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5C123E-0990-4B7A-85A4-3600BE0CCDB3}" type="datetime1">
              <a:rPr lang="cs-CZ" smtClean="0"/>
              <a:t>25.2.2014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FC53C3-5CED-4730-BF58-11C5648298EA}" type="datetime1">
              <a:rPr lang="cs-CZ" smtClean="0"/>
              <a:t>25.2.2014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A91DA7-7914-4062-B387-EBA8A284510E}" type="datetime1">
              <a:rPr lang="cs-CZ" smtClean="0"/>
              <a:t>25.2.2014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C3DADC2-BD21-437A-8098-A26771EE0543}" type="datetime1">
              <a:rPr lang="cs-CZ" smtClean="0"/>
              <a:t>25.2.2014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4F0949-19C6-4660-B423-70E988A1424A}" type="datetime1">
              <a:rPr lang="cs-CZ" smtClean="0"/>
              <a:t>25.2.2014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1C9E0B-F565-46B9-8ABB-A5A30B4D3B11}" type="datetime1">
              <a:rPr lang="cs-CZ" smtClean="0"/>
              <a:t>25.2.2014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271B53-BF31-4623-8458-24D891844439}" type="datetime1">
              <a:rPr lang="cs-CZ" smtClean="0"/>
              <a:t>25.2.2014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589849-8D84-488A-AB81-21A7831769A5}" type="datetime1">
              <a:rPr lang="cs-CZ" smtClean="0"/>
              <a:t>25.2.2014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9" name="Zástupný symbol pro datum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D0B78CC-BE3F-4229-B06D-A17D76CCF784}" type="datetime1">
              <a:rPr lang="cs-CZ" smtClean="0"/>
              <a:t>25.2.2014</a:t>
            </a:fld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cs-CZ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Klepnutím na ikonu přidáte obrázek.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6A86566-BD30-4008-800A-6CFB80AA2D59}" type="datetime1">
              <a:rPr lang="cs-CZ" smtClean="0"/>
              <a:t>25.2.2014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se zakulaceným příčným rohe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cs-CZ" smtClean="0"/>
              <a:t>Bláha &amp; Ženčák</a:t>
            </a:r>
            <a:endParaRPr lang="cs-CZ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8B32549-3FF3-48D8-8757-6F3251B4479A}" type="datetime1">
              <a:rPr lang="cs-CZ" smtClean="0"/>
              <a:t>25.2.2014</a:t>
            </a:fld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873DAC-04AD-4F5E-A9E6-9A93DAA4348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baze.chytrak.cz/architektura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Teorie </a:t>
            </a:r>
            <a:r>
              <a:rPr lang="cs-CZ" dirty="0" err="1" smtClean="0"/>
              <a:t>datábází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File</a:t>
            </a:r>
            <a:r>
              <a:rPr lang="cs-CZ" dirty="0" smtClean="0"/>
              <a:t>-server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/>
              <a:t>Lan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SŘBD </a:t>
            </a:r>
            <a:r>
              <a:rPr lang="cs-CZ" dirty="0"/>
              <a:t>a </a:t>
            </a:r>
            <a:r>
              <a:rPr lang="cs-CZ" dirty="0" smtClean="0"/>
              <a:t>databázové </a:t>
            </a:r>
            <a:r>
              <a:rPr lang="cs-CZ" dirty="0"/>
              <a:t>aplikace jsou provozovány na jednotlivých </a:t>
            </a:r>
            <a:r>
              <a:rPr lang="cs-CZ" dirty="0" smtClean="0"/>
              <a:t>počítačích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Data </a:t>
            </a:r>
            <a:r>
              <a:rPr lang="cs-CZ" dirty="0"/>
              <a:t>jsou umístěna na </a:t>
            </a:r>
            <a:r>
              <a:rPr lang="cs-CZ" dirty="0" err="1"/>
              <a:t>file</a:t>
            </a:r>
            <a:r>
              <a:rPr lang="cs-CZ" dirty="0"/>
              <a:t>-serveru a mohou být </a:t>
            </a:r>
            <a:r>
              <a:rPr lang="cs-CZ" dirty="0" smtClean="0"/>
              <a:t>sdílena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Komunikace </a:t>
            </a:r>
            <a:r>
              <a:rPr lang="cs-CZ" dirty="0"/>
              <a:t>uživatele se systémem probíhá následujícím způsobem:</a:t>
            </a:r>
          </a:p>
          <a:p>
            <a:pPr lvl="1">
              <a:buFont typeface="Wingdings" pitchFamily="2" charset="2"/>
              <a:buChar char="Ø"/>
            </a:pPr>
            <a:r>
              <a:rPr lang="cs-CZ" dirty="0"/>
              <a:t>uživatel zadá dotaz</a:t>
            </a:r>
          </a:p>
          <a:p>
            <a:pPr lvl="1">
              <a:buFont typeface="Wingdings" pitchFamily="2" charset="2"/>
              <a:buChar char="Ø"/>
            </a:pPr>
            <a:r>
              <a:rPr lang="cs-CZ" dirty="0"/>
              <a:t>SŘBD přijme dotaz, zasílá požadavky na data </a:t>
            </a:r>
            <a:r>
              <a:rPr lang="cs-CZ" dirty="0" err="1"/>
              <a:t>file</a:t>
            </a:r>
            <a:r>
              <a:rPr lang="cs-CZ" dirty="0"/>
              <a:t>-serveru</a:t>
            </a:r>
          </a:p>
          <a:p>
            <a:pPr lvl="1">
              <a:buFont typeface="Wingdings" pitchFamily="2" charset="2"/>
              <a:buChar char="Ø"/>
            </a:pPr>
            <a:r>
              <a:rPr lang="cs-CZ" dirty="0" err="1"/>
              <a:t>file</a:t>
            </a:r>
            <a:r>
              <a:rPr lang="cs-CZ" dirty="0"/>
              <a:t>-server posílá bloky dat na lokální počítač, kde jsou data zpracovávána podle zadaného dotazu (vyhledávání, setřídění </a:t>
            </a:r>
            <a:r>
              <a:rPr lang="cs-CZ" dirty="0" err="1" smtClean="0"/>
              <a:t>atd</a:t>
            </a:r>
            <a:r>
              <a:rPr lang="cs-CZ" dirty="0" smtClean="0"/>
              <a:t>)</a:t>
            </a:r>
            <a:endParaRPr lang="cs-CZ" dirty="0"/>
          </a:p>
          <a:p>
            <a:pPr lvl="1">
              <a:buFont typeface="Wingdings" pitchFamily="2" charset="2"/>
              <a:buChar char="Ø"/>
            </a:pPr>
            <a:r>
              <a:rPr lang="cs-CZ" dirty="0"/>
              <a:t>výsledek dotazu se zobrazí </a:t>
            </a:r>
            <a:r>
              <a:rPr lang="cs-CZ" dirty="0" smtClean="0"/>
              <a:t>na </a:t>
            </a:r>
            <a:r>
              <a:rPr lang="cs-CZ" dirty="0"/>
              <a:t>obrazovce osobního počítače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 descr="obr5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420888"/>
            <a:ext cx="7872472" cy="2700000"/>
          </a:xfr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Klient-server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cs-CZ" b="1" dirty="0" smtClean="0"/>
              <a:t>Na </a:t>
            </a:r>
            <a:r>
              <a:rPr lang="cs-CZ" b="1" dirty="0"/>
              <a:t>personálních počítačích běží program podporující např. vstup dat, formulaci dotazu </a:t>
            </a:r>
            <a:r>
              <a:rPr lang="cs-CZ" b="1" dirty="0" smtClean="0"/>
              <a:t>atd.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cs-CZ" b="1" dirty="0" smtClean="0"/>
              <a:t>Databázový server je nejvíce zatíženým prvkem systému a musí být tvořen dostatečně výkonným počítačem.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cs-CZ" b="1" dirty="0" smtClean="0"/>
              <a:t>Celá </a:t>
            </a:r>
            <a:r>
              <a:rPr lang="cs-CZ" b="1" dirty="0"/>
              <a:t>komunikace probíhá tímto způsobem: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cs-CZ" dirty="0"/>
              <a:t>uživatel zadává dotaz (buď přímo v SQL nebo musí být do tohoto jazyka přeložen)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cs-CZ" dirty="0"/>
              <a:t>dotaz je odeslán na databázový server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cs-CZ" dirty="0"/>
              <a:t>databázový server vykoná dotaz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cs-CZ" dirty="0"/>
              <a:t>výsledek dotazu je poslán zpět na vysílací počítač, kde je zobrazen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Zástupný symbol pro obsah 3" descr="obr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348880"/>
            <a:ext cx="7872471" cy="2700000"/>
          </a:xfr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File</a:t>
            </a:r>
            <a:r>
              <a:rPr lang="cs-CZ" dirty="0" smtClean="0"/>
              <a:t>-server </a:t>
            </a:r>
            <a:r>
              <a:rPr lang="cs-CZ" dirty="0" smtClean="0"/>
              <a:t>x </a:t>
            </a:r>
            <a:r>
              <a:rPr lang="cs-CZ" dirty="0" smtClean="0"/>
              <a:t>Klient-server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cs-CZ" dirty="0"/>
              <a:t> </a:t>
            </a:r>
            <a:r>
              <a:rPr lang="cs-CZ" dirty="0" smtClean="0"/>
              <a:t>Klient-server </a:t>
            </a:r>
            <a:r>
              <a:rPr lang="cs-CZ" dirty="0" smtClean="0"/>
              <a:t>- redukuje množství přenášených dat, protože dotazy jsou prováděný přímo na </a:t>
            </a:r>
            <a:r>
              <a:rPr lang="cs-CZ" dirty="0" err="1" smtClean="0"/>
              <a:t>d</a:t>
            </a:r>
            <a:r>
              <a:rPr lang="cs-CZ" dirty="0" smtClean="0"/>
              <a:t>. serveru na počítač jsou poslány jen výsledky</a:t>
            </a:r>
          </a:p>
          <a:p>
            <a:pPr lvl="1">
              <a:buFont typeface="Wingdings" pitchFamily="2" charset="2"/>
              <a:buChar char="Ø"/>
            </a:pPr>
            <a:r>
              <a:rPr lang="cs-CZ" dirty="0"/>
              <a:t> </a:t>
            </a:r>
            <a:r>
              <a:rPr lang="cs-CZ" dirty="0" err="1" smtClean="0"/>
              <a:t>File</a:t>
            </a:r>
            <a:r>
              <a:rPr lang="cs-CZ" dirty="0" smtClean="0"/>
              <a:t>-server  </a:t>
            </a:r>
            <a:r>
              <a:rPr lang="cs-CZ" dirty="0" smtClean="0"/>
              <a:t>- nutné poslat všechny záznamy 	na počítač, kde se provede dotaz  a zpracují se požadované záznamy 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r>
              <a:rPr lang="cs-CZ" dirty="0"/>
              <a:t>Distribuovaná</a:t>
            </a:r>
            <a:r>
              <a:rPr lang="cs-CZ" b="1" dirty="0"/>
              <a:t> </a:t>
            </a:r>
            <a:r>
              <a:rPr lang="cs-CZ" dirty="0"/>
              <a:t>databáze</a:t>
            </a:r>
            <a:r>
              <a:rPr lang="cs-CZ" b="1" dirty="0"/>
              <a:t/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500" dirty="0"/>
              <a:t>Distribuovaná databáze je množina databází, která je uložena na několika počítačích. Uživateli se však jeví jako jedna velká databáze. Distribuovanou databázi charakterizujeme třemi vlastnostmi</a:t>
            </a:r>
            <a:r>
              <a:rPr lang="cs-CZ" sz="25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cs-CZ" b="1" dirty="0"/>
              <a:t>Transparentnost</a:t>
            </a:r>
          </a:p>
          <a:p>
            <a:pPr lvl="1">
              <a:buFont typeface="Wingdings" pitchFamily="2" charset="2"/>
              <a:buChar char="Ø"/>
            </a:pPr>
            <a:r>
              <a:rPr lang="cs-CZ" b="1" dirty="0" smtClean="0"/>
              <a:t>Autonomnost</a:t>
            </a:r>
            <a:endParaRPr lang="cs-CZ" b="1" dirty="0"/>
          </a:p>
          <a:p>
            <a:pPr lvl="1">
              <a:buFont typeface="Wingdings" pitchFamily="2" charset="2"/>
              <a:buChar char="Ø"/>
            </a:pPr>
            <a:r>
              <a:rPr lang="cs-CZ" b="1" dirty="0" smtClean="0"/>
              <a:t>Nezávislost </a:t>
            </a:r>
            <a:r>
              <a:rPr lang="cs-CZ" b="1" dirty="0"/>
              <a:t>na počítačové </a:t>
            </a:r>
            <a:r>
              <a:rPr lang="cs-CZ" b="1" dirty="0" smtClean="0"/>
              <a:t>síti</a:t>
            </a:r>
            <a:endParaRPr lang="cs-CZ" b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Wingdings" pitchFamily="2" charset="2"/>
              <a:buChar char="Ø"/>
            </a:pPr>
            <a:r>
              <a:rPr lang="cs-CZ" b="1" dirty="0" smtClean="0"/>
              <a:t>Transparentnost</a:t>
            </a:r>
          </a:p>
          <a:p>
            <a:pPr lvl="2">
              <a:buFont typeface="Wingdings" pitchFamily="2" charset="2"/>
              <a:buChar char="Ø"/>
            </a:pPr>
            <a:r>
              <a:rPr lang="cs-CZ" dirty="0"/>
              <a:t>Z pohledu klienta se zdá, že všechna data jsou zpracovávána na jednom serveru v lokální databázi. </a:t>
            </a:r>
            <a:endParaRPr lang="cs-CZ" dirty="0" smtClean="0"/>
          </a:p>
          <a:p>
            <a:pPr lvl="2">
              <a:buFont typeface="Wingdings" pitchFamily="2" charset="2"/>
              <a:buChar char="Ø"/>
            </a:pPr>
            <a:r>
              <a:rPr lang="cs-CZ" dirty="0" smtClean="0"/>
              <a:t>nespecifikuje </a:t>
            </a:r>
            <a:r>
              <a:rPr lang="cs-CZ" dirty="0"/>
              <a:t>místo uložení dat, o to se stará distribuovaný SŘBD.</a:t>
            </a:r>
            <a:endParaRPr lang="cs-CZ" b="1" dirty="0" smtClean="0"/>
          </a:p>
          <a:p>
            <a:pPr lvl="1">
              <a:buFont typeface="Wingdings" pitchFamily="2" charset="2"/>
              <a:buChar char="Ø"/>
            </a:pPr>
            <a:r>
              <a:rPr lang="cs-CZ" b="1" dirty="0" smtClean="0"/>
              <a:t>Autonomnost</a:t>
            </a:r>
          </a:p>
          <a:p>
            <a:pPr lvl="2">
              <a:buFont typeface="Wingdings" pitchFamily="2" charset="2"/>
              <a:buChar char="Ø"/>
            </a:pPr>
            <a:r>
              <a:rPr lang="cs-CZ" dirty="0"/>
              <a:t>S každou lokální bází dat zapojenou do distribuované databáze je možno pracovat nezávisle na ostatních </a:t>
            </a:r>
            <a:r>
              <a:rPr lang="cs-CZ" dirty="0" smtClean="0"/>
              <a:t>databázích</a:t>
            </a:r>
          </a:p>
          <a:p>
            <a:pPr lvl="2">
              <a:buFont typeface="Wingdings" pitchFamily="2" charset="2"/>
              <a:buChar char="Ø"/>
            </a:pPr>
            <a:r>
              <a:rPr lang="cs-CZ" dirty="0" smtClean="0"/>
              <a:t> </a:t>
            </a:r>
            <a:r>
              <a:rPr lang="cs-CZ" dirty="0"/>
              <a:t>V distribuované databázi neexistuje žádný centrální uzel nebo proces odpovědný za vrcholové řízení funkcí celého systému, což výrazně zvyšuje odolnost systému proti výpadkům jeho částí.</a:t>
            </a:r>
            <a:endParaRPr lang="cs-CZ" b="1" dirty="0" smtClean="0"/>
          </a:p>
          <a:p>
            <a:pPr lvl="1">
              <a:buFont typeface="Wingdings" pitchFamily="2" charset="2"/>
              <a:buChar char="Ø"/>
            </a:pPr>
            <a:r>
              <a:rPr lang="cs-CZ" b="1" dirty="0" smtClean="0"/>
              <a:t>Nezávislost na počítačové síti</a:t>
            </a:r>
          </a:p>
          <a:p>
            <a:pPr lvl="2">
              <a:buFont typeface="Wingdings" pitchFamily="2" charset="2"/>
              <a:buChar char="Ø"/>
            </a:pPr>
            <a:r>
              <a:rPr lang="cs-CZ" dirty="0" smtClean="0"/>
              <a:t>V </a:t>
            </a:r>
            <a:r>
              <a:rPr lang="cs-CZ" dirty="0"/>
              <a:t>jedné distribuované databázi tedy mohou být zapojeny počítače i počítačové sítě různých </a:t>
            </a:r>
            <a:r>
              <a:rPr lang="cs-CZ" dirty="0" smtClean="0"/>
              <a:t>architektur</a:t>
            </a:r>
            <a:endParaRPr lang="cs-CZ" b="1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Návrh databáze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300" b="1" dirty="0" smtClean="0"/>
              <a:t>Určení účelu databáze </a:t>
            </a:r>
          </a:p>
          <a:p>
            <a:pPr>
              <a:buFont typeface="Wingdings" pitchFamily="2" charset="2"/>
              <a:buChar char="Ø"/>
            </a:pPr>
            <a:r>
              <a:rPr lang="cs-CZ" sz="2300" b="1" dirty="0" smtClean="0"/>
              <a:t>Vyhledání a uspořádání požadovaných informací </a:t>
            </a:r>
          </a:p>
          <a:p>
            <a:pPr>
              <a:buFont typeface="Wingdings" pitchFamily="2" charset="2"/>
              <a:buChar char="Ø"/>
            </a:pPr>
            <a:r>
              <a:rPr lang="cs-CZ" sz="2300" b="1" dirty="0" smtClean="0"/>
              <a:t>Rozdělení informací do tabulek </a:t>
            </a:r>
          </a:p>
          <a:p>
            <a:pPr>
              <a:buFont typeface="Wingdings" pitchFamily="2" charset="2"/>
              <a:buChar char="Ø"/>
            </a:pPr>
            <a:r>
              <a:rPr lang="cs-CZ" sz="2300" b="1" dirty="0" smtClean="0"/>
              <a:t>Převod jednotlivých informací do sloupců </a:t>
            </a:r>
          </a:p>
          <a:p>
            <a:pPr>
              <a:buFont typeface="Wingdings" pitchFamily="2" charset="2"/>
              <a:buChar char="Ø"/>
            </a:pPr>
            <a:r>
              <a:rPr lang="cs-CZ" sz="2300" b="1" dirty="0" smtClean="0"/>
              <a:t>Zadání primárních klíčů </a:t>
            </a:r>
          </a:p>
          <a:p>
            <a:pPr>
              <a:buFont typeface="Wingdings" pitchFamily="2" charset="2"/>
              <a:buChar char="Ø"/>
            </a:pPr>
            <a:r>
              <a:rPr lang="cs-CZ" sz="2300" b="1" dirty="0" smtClean="0"/>
              <a:t>Vytvoření relací mezi tabulkami </a:t>
            </a:r>
          </a:p>
          <a:p>
            <a:pPr>
              <a:buFont typeface="Wingdings" pitchFamily="2" charset="2"/>
              <a:buChar char="Ø"/>
            </a:pPr>
            <a:r>
              <a:rPr lang="cs-CZ" sz="2300" b="1" dirty="0" smtClean="0"/>
              <a:t>Úprava návrhu </a:t>
            </a:r>
          </a:p>
          <a:p>
            <a:pPr>
              <a:buFont typeface="Wingdings" pitchFamily="2" charset="2"/>
              <a:buChar char="Ø"/>
            </a:pPr>
            <a:r>
              <a:rPr lang="cs-CZ" sz="2300" b="1" dirty="0" smtClean="0"/>
              <a:t>Použití normalizačních pravidel </a:t>
            </a:r>
          </a:p>
          <a:p>
            <a:pPr lvl="1">
              <a:buFont typeface="Wingdings" pitchFamily="2" charset="2"/>
              <a:buChar char="Ø"/>
            </a:pPr>
            <a:r>
              <a:rPr lang="cs-CZ" sz="2000" dirty="0" smtClean="0"/>
              <a:t>Sémantické modelování - analyzuje požadavky a zobrazuje tyto požadavky určitými grafickými prostředky. </a:t>
            </a:r>
          </a:p>
          <a:p>
            <a:pPr lvl="1">
              <a:buFont typeface="Wingdings" pitchFamily="2" charset="2"/>
              <a:buChar char="Ø"/>
            </a:pPr>
            <a:r>
              <a:rPr lang="cs-CZ" sz="2000" dirty="0" err="1" smtClean="0"/>
              <a:t>Entitně</a:t>
            </a:r>
            <a:r>
              <a:rPr lang="cs-CZ" sz="2000" dirty="0" smtClean="0"/>
              <a:t>-relační modelování (E/R diagram) 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E/R model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55892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500" dirty="0" smtClean="0"/>
              <a:t>Entity </a:t>
            </a:r>
            <a:r>
              <a:rPr lang="cs-CZ" sz="2500" dirty="0" err="1" smtClean="0"/>
              <a:t>relationship</a:t>
            </a:r>
            <a:r>
              <a:rPr lang="cs-CZ" sz="2500" dirty="0" smtClean="0"/>
              <a:t> modelování je metoda datového modelování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/>
              <a:t>Entita </a:t>
            </a:r>
          </a:p>
          <a:p>
            <a:pPr lvl="1">
              <a:buFont typeface="Wingdings" pitchFamily="2" charset="2"/>
              <a:buChar char="Ø"/>
            </a:pPr>
            <a:r>
              <a:rPr lang="cs-CZ" sz="2100" dirty="0" smtClean="0"/>
              <a:t>Subjekt, o níž budeme v databázi uchovávat informace (filmy, obrázek, …) 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/>
              <a:t>Relace</a:t>
            </a:r>
          </a:p>
          <a:p>
            <a:pPr lvl="1">
              <a:buFont typeface="Wingdings" pitchFamily="2" charset="2"/>
              <a:buChar char="Ø"/>
            </a:pPr>
            <a:r>
              <a:rPr lang="cs-CZ" sz="2100" dirty="0" err="1" smtClean="0"/>
              <a:t>propojení tabulek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/>
              <a:t>Tabulky -</a:t>
            </a:r>
          </a:p>
          <a:p>
            <a:pPr lvl="1">
              <a:buFont typeface="Wingdings" pitchFamily="2" charset="2"/>
              <a:buChar char="Ø"/>
            </a:pPr>
            <a:r>
              <a:rPr lang="cs-CZ" sz="2100" dirty="0" smtClean="0"/>
              <a:t>relační databázový systém = databáze tvořená množinou relací </a:t>
            </a:r>
          </a:p>
          <a:p>
            <a:pPr lvl="1">
              <a:buFont typeface="Wingdings" pitchFamily="2" charset="2"/>
              <a:buChar char="Ø"/>
            </a:pPr>
            <a:r>
              <a:rPr lang="cs-CZ" sz="2100" dirty="0" smtClean="0"/>
              <a:t>databáze je tvořena množinou tabulek </a:t>
            </a:r>
          </a:p>
          <a:p>
            <a:pPr>
              <a:buFont typeface="Wingdings" pitchFamily="2" charset="2"/>
              <a:buChar char="Ø"/>
            </a:pPr>
            <a:endParaRPr lang="cs-CZ" sz="2500" dirty="0" smtClean="0"/>
          </a:p>
          <a:p>
            <a:pPr>
              <a:buFont typeface="Wingdings" pitchFamily="2" charset="2"/>
              <a:buChar char="Ø"/>
            </a:pPr>
            <a:endParaRPr lang="cs-CZ" sz="2500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E/R model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500" dirty="0" smtClean="0"/>
              <a:t>Sloupce, atributy -</a:t>
            </a:r>
          </a:p>
          <a:p>
            <a:pPr lvl="1">
              <a:buFont typeface="Wingdings" pitchFamily="2" charset="2"/>
              <a:buChar char="Ø"/>
            </a:pPr>
            <a:r>
              <a:rPr lang="cs-CZ" sz="2100" dirty="0" smtClean="0"/>
              <a:t>v tabulkách popisuje určitou část dat, kterou má každý záznam </a:t>
            </a:r>
          </a:p>
          <a:p>
            <a:pPr lvl="1">
              <a:buFont typeface="Wingdings" pitchFamily="2" charset="2"/>
              <a:buChar char="Ø"/>
            </a:pPr>
            <a:r>
              <a:rPr lang="cs-CZ" sz="2100" dirty="0" smtClean="0"/>
              <a:t>sloupec představuje část tabulky </a:t>
            </a:r>
          </a:p>
          <a:p>
            <a:pPr lvl="1">
              <a:buFont typeface="Wingdings" pitchFamily="2" charset="2"/>
              <a:buChar char="Ø"/>
            </a:pPr>
            <a:r>
              <a:rPr lang="cs-CZ" sz="2100" dirty="0" smtClean="0"/>
              <a:t>atribut se vztahuje k reálné entitě 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/>
              <a:t>Domény</a:t>
            </a:r>
          </a:p>
          <a:p>
            <a:pPr lvl="1">
              <a:buFont typeface="Wingdings" pitchFamily="2" charset="2"/>
              <a:buChar char="Ø"/>
            </a:pPr>
            <a:r>
              <a:rPr lang="cs-CZ" sz="2100" dirty="0" smtClean="0"/>
              <a:t>popisují typ dat, obor hodnot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/>
              <a:t>Řádky, záznamy, n-</a:t>
            </a:r>
            <a:r>
              <a:rPr lang="cs-CZ" sz="2500" dirty="0" err="1" smtClean="0"/>
              <a:t>tice</a:t>
            </a:r>
            <a:r>
              <a:rPr lang="cs-CZ" sz="2500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cs-CZ" sz="2100" dirty="0" smtClean="0"/>
              <a:t>každý řádek v tabulce představuje záznam o jedné entitě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DB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/>
              <a:t>Uspořádaná </a:t>
            </a:r>
            <a:r>
              <a:rPr lang="cs-CZ" dirty="0" smtClean="0"/>
              <a:t>množina informací (dat)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Součástí </a:t>
            </a:r>
            <a:r>
              <a:rPr lang="cs-CZ" dirty="0" smtClean="0"/>
              <a:t>databáze jsou i softwarové prostředky, které umožňují manipulaci s uloženými daty a přístup k nim. 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Je to systém řízení báze dat (SŘBD). 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Databáze </a:t>
            </a:r>
            <a:r>
              <a:rPr lang="cs-CZ" dirty="0" smtClean="0"/>
              <a:t>- (v závislosti na kontextu) – jak uložená data, tak i software (SŘBD) </a:t>
            </a:r>
          </a:p>
          <a:p>
            <a:pPr>
              <a:buFont typeface="Wingdings" pitchFamily="2" charset="2"/>
              <a:buChar char="Ø"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E/R diagram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Možná ????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Kardinalita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/>
              <a:t>Vyjadřuje, kolik entit jednoho typu může být ve vztahu s kolika entitami z druhého typu entit </a:t>
            </a:r>
          </a:p>
          <a:p>
            <a:pPr>
              <a:buFont typeface="Wingdings" pitchFamily="2" charset="2"/>
              <a:buChar char="Ø"/>
            </a:pPr>
            <a:r>
              <a:rPr lang="cs-CZ" b="1" dirty="0" smtClean="0"/>
              <a:t>1 : </a:t>
            </a:r>
            <a:r>
              <a:rPr lang="cs-CZ" b="1" dirty="0" err="1" smtClean="0"/>
              <a:t>1</a:t>
            </a:r>
            <a:r>
              <a:rPr lang="cs-CZ" b="1" dirty="0" smtClean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cs-CZ" dirty="0" smtClean="0"/>
              <a:t>1:1 používáme, pokud záznamu odpovídá právě jeden záznam v jiné databázové tabulce a naopak</a:t>
            </a:r>
          </a:p>
          <a:p>
            <a:pPr>
              <a:buFont typeface="Wingdings" pitchFamily="2" charset="2"/>
              <a:buChar char="Ø"/>
            </a:pPr>
            <a:r>
              <a:rPr lang="cs-CZ" b="1" dirty="0" smtClean="0"/>
              <a:t>1 : N </a:t>
            </a:r>
          </a:p>
          <a:p>
            <a:pPr lvl="1">
              <a:buFont typeface="Wingdings" pitchFamily="2" charset="2"/>
              <a:buChar char="Ø"/>
            </a:pPr>
            <a:r>
              <a:rPr lang="cs-CZ" dirty="0" smtClean="0"/>
              <a:t>přiřazuje jednomu záznamu více záznamů z jiné tabulky</a:t>
            </a:r>
          </a:p>
          <a:p>
            <a:pPr>
              <a:buFont typeface="Wingdings" pitchFamily="2" charset="2"/>
              <a:buChar char="Ø"/>
            </a:pPr>
            <a:r>
              <a:rPr lang="cs-CZ" b="1" dirty="0" smtClean="0"/>
              <a:t>N : M </a:t>
            </a:r>
          </a:p>
          <a:p>
            <a:pPr lvl="1">
              <a:buFont typeface="Wingdings" pitchFamily="2" charset="2"/>
              <a:buChar char="Ø"/>
            </a:pPr>
            <a:r>
              <a:rPr lang="cs-CZ" dirty="0" smtClean="0"/>
              <a:t>Umožňuje několika záznamům z jedné tabulky přiřadit několik záznamů z tabulky druhé</a:t>
            </a:r>
          </a:p>
          <a:p>
            <a:pPr>
              <a:buFont typeface="Wingdings" pitchFamily="2" charset="2"/>
              <a:buChar char="Ø"/>
            </a:pPr>
            <a:r>
              <a:rPr lang="cs-CZ" b="1" dirty="0" smtClean="0"/>
              <a:t>ISA hierarchie  (tomu moc nerozumím)</a:t>
            </a:r>
          </a:p>
          <a:p>
            <a:pPr lvl="1">
              <a:buFont typeface="Wingdings" pitchFamily="2" charset="2"/>
              <a:buChar char="Ø"/>
            </a:pPr>
            <a:r>
              <a:rPr lang="cs-CZ" dirty="0" smtClean="0"/>
              <a:t>typ entit v B je zobecněním entit v A, resp. ekvivalentně typ entit v A je speciálním typem entit v B př.: A může zdědit atributy B, ale může mít i další atributy, které nemají smysl pro entity B, které nejsou současně členy A 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Klíče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/>
              <a:t>Slouží </a:t>
            </a:r>
            <a:r>
              <a:rPr lang="cs-CZ" dirty="0" smtClean="0"/>
              <a:t>ke zrychlení vyhledávacích a dotazovacích procesů v databázi nebo definování unikátní hodnoty sloupce tabulky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Rozdělení:</a:t>
            </a:r>
          </a:p>
          <a:p>
            <a:pPr lvl="1">
              <a:buFont typeface="Wingdings" pitchFamily="2" charset="2"/>
              <a:buChar char="Ø"/>
              <a:tabLst>
                <a:tab pos="539750" algn="l"/>
              </a:tabLst>
            </a:pPr>
            <a:r>
              <a:rPr lang="cs-CZ" dirty="0" smtClean="0"/>
              <a:t>Primární </a:t>
            </a:r>
            <a:r>
              <a:rPr lang="cs-CZ" dirty="0" smtClean="0"/>
              <a:t>klíč</a:t>
            </a:r>
          </a:p>
          <a:p>
            <a:pPr lvl="2">
              <a:buFont typeface="Wingdings" pitchFamily="2" charset="2"/>
              <a:buChar char="Ø"/>
            </a:pPr>
            <a:r>
              <a:rPr lang="cs-CZ" dirty="0" smtClean="0"/>
              <a:t>svou hodnotou jednoznačně </a:t>
            </a:r>
            <a:r>
              <a:rPr lang="cs-CZ" dirty="0" smtClean="0"/>
              <a:t>identifikuje </a:t>
            </a:r>
            <a:r>
              <a:rPr lang="cs-CZ" dirty="0" smtClean="0"/>
              <a:t>každý záznam</a:t>
            </a:r>
            <a:endParaRPr lang="cs-CZ" dirty="0" smtClean="0"/>
          </a:p>
          <a:p>
            <a:pPr lvl="1">
              <a:buFont typeface="Wingdings" pitchFamily="2" charset="2"/>
              <a:buChar char="Ø"/>
            </a:pPr>
            <a:r>
              <a:rPr lang="cs-CZ" dirty="0" smtClean="0"/>
              <a:t>Unikátní </a:t>
            </a:r>
            <a:r>
              <a:rPr lang="cs-CZ" dirty="0" smtClean="0"/>
              <a:t>klíč</a:t>
            </a:r>
          </a:p>
          <a:p>
            <a:pPr lvl="2">
              <a:buFont typeface="Wingdings" pitchFamily="2" charset="2"/>
              <a:buChar char="Ø"/>
            </a:pPr>
            <a:r>
              <a:rPr lang="cs-CZ" dirty="0" smtClean="0"/>
              <a:t>Nemusí být jediný</a:t>
            </a:r>
            <a:endParaRPr lang="cs-CZ" dirty="0" smtClean="0"/>
          </a:p>
          <a:p>
            <a:pPr lvl="1">
              <a:buFont typeface="Wingdings" pitchFamily="2" charset="2"/>
              <a:buChar char="Ø"/>
            </a:pPr>
            <a:r>
              <a:rPr lang="cs-CZ" dirty="0" smtClean="0"/>
              <a:t>Cizí </a:t>
            </a:r>
            <a:r>
              <a:rPr lang="cs-CZ" dirty="0" smtClean="0"/>
              <a:t>klíč</a:t>
            </a:r>
          </a:p>
          <a:p>
            <a:pPr lvl="2">
              <a:buFont typeface="Wingdings" pitchFamily="2" charset="2"/>
              <a:buChar char="Ø"/>
            </a:pPr>
            <a:r>
              <a:rPr lang="cs-CZ" dirty="0" smtClean="0"/>
              <a:t>představuje odkaz mezi tabulkami </a:t>
            </a:r>
            <a:endParaRPr lang="cs-CZ" dirty="0" smtClean="0"/>
          </a:p>
          <a:p>
            <a:pPr lvl="1">
              <a:buFont typeface="Wingdings" pitchFamily="2" charset="2"/>
              <a:buChar char="Ø"/>
            </a:pPr>
            <a:r>
              <a:rPr lang="cs-CZ" dirty="0" smtClean="0"/>
              <a:t>Index (sekundární)</a:t>
            </a:r>
          </a:p>
          <a:p>
            <a:pPr lvl="2">
              <a:buFont typeface="Wingdings" pitchFamily="2" charset="2"/>
              <a:buChar char="Ø"/>
            </a:pPr>
            <a:r>
              <a:rPr lang="cs-CZ" dirty="0" smtClean="0"/>
              <a:t>zajišťujeme optimalizaci vyhledávání podle dalších sloupců</a:t>
            </a:r>
            <a:endParaRPr lang="cs-CZ" dirty="0" smtClean="0"/>
          </a:p>
          <a:p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SW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cs-CZ" dirty="0" err="1" smtClean="0"/>
              <a:t>Štrůdl</a:t>
            </a:r>
            <a:endParaRPr lang="cs-CZ" dirty="0" smtClean="0"/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hlinkClick r:id="rId2"/>
              </a:rPr>
              <a:t>http://www.</a:t>
            </a:r>
            <a:r>
              <a:rPr lang="cs-CZ" dirty="0" err="1" smtClean="0">
                <a:hlinkClick r:id="rId2"/>
              </a:rPr>
              <a:t>databaze.chytrak.cz</a:t>
            </a:r>
            <a:r>
              <a:rPr lang="cs-CZ" dirty="0" smtClean="0">
                <a:hlinkClick r:id="rId2"/>
              </a:rPr>
              <a:t>/architektura.</a:t>
            </a:r>
            <a:r>
              <a:rPr lang="cs-CZ" dirty="0" err="1" smtClean="0">
                <a:hlinkClick r:id="rId2"/>
              </a:rPr>
              <a:t>htm</a:t>
            </a:r>
            <a:endParaRPr lang="cs-CZ" dirty="0" smtClean="0"/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http://cs.wikipedia.org/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Rozdělení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2484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/>
              <a:t>Systémy </a:t>
            </a:r>
            <a:r>
              <a:rPr lang="cs-CZ" dirty="0"/>
              <a:t>sálových počítačů (mainframe) </a:t>
            </a:r>
          </a:p>
          <a:p>
            <a:pPr>
              <a:buFont typeface="Wingdings" pitchFamily="2" charset="2"/>
              <a:buChar char="Ø"/>
            </a:pPr>
            <a:r>
              <a:rPr lang="cs-CZ" dirty="0" err="1" smtClean="0"/>
              <a:t>dBase</a:t>
            </a:r>
            <a:r>
              <a:rPr lang="cs-CZ" dirty="0" smtClean="0"/>
              <a:t> </a:t>
            </a:r>
            <a:r>
              <a:rPr lang="cs-CZ" dirty="0"/>
              <a:t>(souborově orientované databáze s indexsekvenční metodou přístupu, každá tabulka samostatný .</a:t>
            </a:r>
            <a:r>
              <a:rPr lang="cs-CZ" dirty="0" err="1"/>
              <a:t>dbf</a:t>
            </a:r>
            <a:r>
              <a:rPr lang="cs-CZ" dirty="0"/>
              <a:t> soubor – </a:t>
            </a:r>
            <a:r>
              <a:rPr lang="cs-CZ" dirty="0" err="1"/>
              <a:t>dBase</a:t>
            </a:r>
            <a:r>
              <a:rPr lang="cs-CZ" dirty="0"/>
              <a:t>, FoxPro, Paradox, Access 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relační </a:t>
            </a:r>
            <a:r>
              <a:rPr lang="cs-CZ" dirty="0"/>
              <a:t>databázové systémy (lepší datová integrita, bezpečnost, …) 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objektově </a:t>
            </a:r>
            <a:r>
              <a:rPr lang="cs-CZ" dirty="0"/>
              <a:t>orientované databáze (specializované uplatnění, data se ukládají jako objekt s vlastnostmi) 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SŘBD (DBMS)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/>
              <a:t>Je</a:t>
            </a:r>
            <a:r>
              <a:rPr lang="cs-CZ" dirty="0"/>
              <a:t> softwarové vybavení, které zajišťuje práci s </a:t>
            </a:r>
            <a:r>
              <a:rPr lang="cs-CZ" dirty="0" smtClean="0"/>
              <a:t>databází- tvoří </a:t>
            </a:r>
            <a:r>
              <a:rPr lang="cs-CZ" dirty="0"/>
              <a:t>rozhraní </a:t>
            </a:r>
            <a:r>
              <a:rPr lang="cs-CZ" dirty="0" smtClean="0"/>
              <a:t>mezi aplikačními </a:t>
            </a:r>
            <a:r>
              <a:rPr lang="cs-CZ" dirty="0"/>
              <a:t>programy a uloženými daty</a:t>
            </a:r>
          </a:p>
          <a:p>
            <a:pPr>
              <a:buFont typeface="Wingdings" pitchFamily="2" charset="2"/>
              <a:buChar char="Ø"/>
            </a:pPr>
            <a:r>
              <a:rPr lang="cs-CZ" dirty="0"/>
              <a:t>Databázová aplikace – program, který umožňuje vybírat, prohlížet a aktualizovat informace uložené prostřednictvím </a:t>
            </a:r>
            <a:r>
              <a:rPr lang="cs-CZ" dirty="0" smtClean="0"/>
              <a:t>SŘBD </a:t>
            </a:r>
          </a:p>
          <a:p>
            <a:pPr lvl="1">
              <a:buNone/>
            </a:pP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SŘBD (DBMS)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cs-CZ" dirty="0"/>
              <a:t>Aby mohl být nějaký programový systém označený za SŘBD, musí být </a:t>
            </a:r>
            <a:r>
              <a:rPr lang="cs-CZ" dirty="0" smtClean="0"/>
              <a:t>schopen </a:t>
            </a:r>
            <a:r>
              <a:rPr lang="cs-CZ" dirty="0"/>
              <a:t>efektivně pracovat s velkým množstvím </a:t>
            </a:r>
            <a:r>
              <a:rPr lang="cs-CZ" dirty="0" smtClean="0"/>
              <a:t>dat a </a:t>
            </a:r>
            <a:r>
              <a:rPr lang="cs-CZ" dirty="0"/>
              <a:t>také musí být schopný řídit (vkládat, modifikovat, mazat) a definovat strukturu těchto </a:t>
            </a:r>
            <a:r>
              <a:rPr lang="cs-CZ" dirty="0" smtClean="0"/>
              <a:t>dat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50106"/>
          </a:xfrm>
        </p:spPr>
        <p:txBody>
          <a:bodyPr>
            <a:normAutofit/>
          </a:bodyPr>
          <a:lstStyle/>
          <a:p>
            <a:r>
              <a:rPr lang="cs-CZ" dirty="0" smtClean="0"/>
              <a:t>Základní</a:t>
            </a:r>
            <a:r>
              <a:rPr lang="cs-CZ" b="1" dirty="0" smtClean="0"/>
              <a:t> </a:t>
            </a:r>
            <a:r>
              <a:rPr lang="cs-CZ" dirty="0" smtClean="0"/>
              <a:t>služby</a:t>
            </a:r>
            <a:r>
              <a:rPr lang="cs-CZ" b="1" dirty="0" smtClean="0"/>
              <a:t> </a:t>
            </a:r>
            <a:r>
              <a:rPr lang="cs-CZ" dirty="0" smtClean="0"/>
              <a:t>SŘBD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2068513" algn="l"/>
              </a:tabLst>
            </a:pPr>
            <a:r>
              <a:rPr lang="cs-CZ" sz="2500" dirty="0" smtClean="0"/>
              <a:t>1.Definice dat  - </a:t>
            </a:r>
            <a:r>
              <a:rPr lang="cs-CZ" sz="2500" dirty="0"/>
              <a:t>definování a uchovávání datové entity </a:t>
            </a:r>
            <a:r>
              <a:rPr lang="cs-CZ" sz="2500" dirty="0" smtClean="0"/>
              <a:t>(entita- 	něco reálného)</a:t>
            </a:r>
            <a:endParaRPr lang="cs-CZ" sz="2500" dirty="0"/>
          </a:p>
          <a:p>
            <a:pPr>
              <a:buNone/>
              <a:tabLst>
                <a:tab pos="1889125" algn="l"/>
              </a:tabLst>
            </a:pPr>
            <a:r>
              <a:rPr lang="cs-CZ" sz="2500" dirty="0"/>
              <a:t>2.Údržba </a:t>
            </a:r>
            <a:r>
              <a:rPr lang="cs-CZ" sz="2500" dirty="0" smtClean="0"/>
              <a:t>dat -	každému </a:t>
            </a:r>
            <a:r>
              <a:rPr lang="cs-CZ" sz="2500" dirty="0"/>
              <a:t>členu entity vyhrazuje záznam </a:t>
            </a:r>
            <a:r>
              <a:rPr lang="cs-CZ" sz="2500" dirty="0" smtClean="0"/>
              <a:t>	skládající </a:t>
            </a:r>
            <a:r>
              <a:rPr lang="cs-CZ" sz="2500" dirty="0"/>
              <a:t>se z položek </a:t>
            </a:r>
          </a:p>
          <a:p>
            <a:pPr>
              <a:buNone/>
              <a:tabLst>
                <a:tab pos="2773363" algn="l"/>
              </a:tabLst>
            </a:pPr>
            <a:r>
              <a:rPr lang="cs-CZ" sz="2500" dirty="0"/>
              <a:t>3.Manipulace s daty </a:t>
            </a:r>
            <a:r>
              <a:rPr lang="cs-CZ" sz="2500" dirty="0" smtClean="0"/>
              <a:t>-	služby </a:t>
            </a:r>
            <a:r>
              <a:rPr lang="cs-CZ" sz="2500" dirty="0"/>
              <a:t>umožňující vkládání, aktualizaci, </a:t>
            </a:r>
            <a:r>
              <a:rPr lang="cs-CZ" sz="2500" dirty="0" smtClean="0"/>
              <a:t>	rušení </a:t>
            </a:r>
            <a:r>
              <a:rPr lang="cs-CZ" sz="2500" dirty="0"/>
              <a:t>a třídění dat </a:t>
            </a:r>
          </a:p>
          <a:p>
            <a:pPr>
              <a:buNone/>
            </a:pPr>
            <a:r>
              <a:rPr lang="cs-CZ" sz="2500" dirty="0"/>
              <a:t>4.Zobrazování dat </a:t>
            </a:r>
            <a:r>
              <a:rPr lang="cs-CZ" sz="2500" dirty="0" smtClean="0"/>
              <a:t>- poskytuje </a:t>
            </a:r>
            <a:r>
              <a:rPr lang="cs-CZ" sz="2500" dirty="0"/>
              <a:t>metody prezentace dat uživateli </a:t>
            </a:r>
          </a:p>
          <a:p>
            <a:pPr>
              <a:buNone/>
              <a:tabLst>
                <a:tab pos="1978025" algn="l"/>
              </a:tabLst>
            </a:pPr>
            <a:r>
              <a:rPr lang="cs-CZ" sz="2500" dirty="0"/>
              <a:t>5.Integrita </a:t>
            </a:r>
            <a:r>
              <a:rPr lang="cs-CZ" sz="2500" dirty="0" smtClean="0"/>
              <a:t>dat-	metody </a:t>
            </a:r>
            <a:r>
              <a:rPr lang="cs-CZ" sz="2500" dirty="0"/>
              <a:t>pro zajištění správnosti dat </a:t>
            </a:r>
            <a:endParaRPr lang="cs-CZ" sz="2500" dirty="0" smtClean="0"/>
          </a:p>
          <a:p>
            <a:pPr>
              <a:buNone/>
              <a:tabLst>
                <a:tab pos="1978025" algn="l"/>
              </a:tabLst>
            </a:pPr>
            <a:r>
              <a:rPr lang="cs-CZ" sz="2500" dirty="0" smtClean="0"/>
              <a:t>		nepovolením </a:t>
            </a:r>
            <a:r>
              <a:rPr lang="cs-CZ" sz="2500" dirty="0"/>
              <a:t>vložení duplicitního řádku s </a:t>
            </a:r>
            <a:r>
              <a:rPr lang="cs-CZ" sz="2500" dirty="0" smtClean="0"/>
              <a:t>	unikátním </a:t>
            </a:r>
            <a:r>
              <a:rPr lang="cs-CZ" sz="2500" dirty="0"/>
              <a:t>klíčem</a:t>
            </a:r>
          </a:p>
          <a:p>
            <a:endParaRPr lang="cs-CZ" sz="25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Architektura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cs-CZ" dirty="0" smtClean="0"/>
              <a:t>Centrální</a:t>
            </a:r>
            <a:endParaRPr lang="cs-CZ" dirty="0"/>
          </a:p>
          <a:p>
            <a:pPr>
              <a:buFont typeface="Wingdings" pitchFamily="2" charset="2"/>
              <a:buChar char="Ø"/>
            </a:pPr>
            <a:r>
              <a:rPr lang="cs-CZ" dirty="0" err="1" smtClean="0"/>
              <a:t>File</a:t>
            </a:r>
            <a:r>
              <a:rPr lang="cs-CZ" dirty="0" smtClean="0"/>
              <a:t>-server </a:t>
            </a:r>
            <a:endParaRPr lang="cs-CZ" dirty="0"/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Klient-server</a:t>
            </a:r>
            <a:endParaRPr lang="cs-CZ" dirty="0"/>
          </a:p>
          <a:p>
            <a:pPr>
              <a:buFont typeface="Wingdings" pitchFamily="2" charset="2"/>
              <a:buChar char="Ø"/>
            </a:pPr>
            <a:r>
              <a:rPr lang="cs-CZ" dirty="0" smtClean="0"/>
              <a:t>Distribuovaná databáze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Centrální architektura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Data </a:t>
            </a:r>
            <a:r>
              <a:rPr lang="cs-CZ" dirty="0"/>
              <a:t>i </a:t>
            </a:r>
            <a:r>
              <a:rPr lang="cs-CZ" dirty="0" smtClean="0"/>
              <a:t>SŘBD jsou </a:t>
            </a:r>
            <a:r>
              <a:rPr lang="cs-CZ" dirty="0"/>
              <a:t>v centrálním počítači. Tato architektura je typická pro terminálovou síť, kdy se po síti přenáší vstupní údaje z terminálu na centrální počítač do příslušné aplikace, výstupy z této aplikace se přenáší na terminál. Protože aplikační program i vlastní zpracování probíhá na centrálním počítači, který může zpracovávat více úloh, mají odezvy na dotazy určité zpoždění.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Zástupný symbol pro obsah 3" descr="obr4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420888"/>
            <a:ext cx="7873200" cy="2854954"/>
          </a:xfr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Bláha &amp; Ženčák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tí písma">
  <a:themeElements>
    <a:clrScheme name="Lití písm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ití písm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218</TotalTime>
  <Words>907</Words>
  <Application>Microsoft Office PowerPoint</Application>
  <PresentationFormat>Předvádění na obrazovce (4:3)</PresentationFormat>
  <Paragraphs>146</Paragraphs>
  <Slides>24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5" baseType="lpstr">
      <vt:lpstr>Lití písma</vt:lpstr>
      <vt:lpstr>Teorie datábází</vt:lpstr>
      <vt:lpstr>DB</vt:lpstr>
      <vt:lpstr>Rozdělení</vt:lpstr>
      <vt:lpstr>SŘBD (DBMS)</vt:lpstr>
      <vt:lpstr>SŘBD (DBMS)</vt:lpstr>
      <vt:lpstr>Základní služby SŘBD</vt:lpstr>
      <vt:lpstr>Architektura</vt:lpstr>
      <vt:lpstr>Centrální architektura</vt:lpstr>
      <vt:lpstr>Snímek 9</vt:lpstr>
      <vt:lpstr>File-server</vt:lpstr>
      <vt:lpstr>Snímek 11</vt:lpstr>
      <vt:lpstr>Klient-server </vt:lpstr>
      <vt:lpstr>Snímek 13</vt:lpstr>
      <vt:lpstr>File-server x Klient-server</vt:lpstr>
      <vt:lpstr>Distribuovaná databáze </vt:lpstr>
      <vt:lpstr>Snímek 16</vt:lpstr>
      <vt:lpstr>Návrh databáze</vt:lpstr>
      <vt:lpstr>E/R model</vt:lpstr>
      <vt:lpstr>E/R model</vt:lpstr>
      <vt:lpstr>E/R diagram</vt:lpstr>
      <vt:lpstr>Kardinalita </vt:lpstr>
      <vt:lpstr>Klíče</vt:lpstr>
      <vt:lpstr>SW</vt:lpstr>
      <vt:lpstr>Zdroje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Teorie datábází</dc:title>
  <dc:creator>Ondra Bláha</dc:creator>
  <cp:lastModifiedBy>Ondra Bláha</cp:lastModifiedBy>
  <cp:revision>75</cp:revision>
  <dcterms:created xsi:type="dcterms:W3CDTF">2014-02-25T08:40:12Z</dcterms:created>
  <dcterms:modified xsi:type="dcterms:W3CDTF">2014-02-25T13:00:39Z</dcterms:modified>
</cp:coreProperties>
</file>