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5A5C17-2B9E-472C-98C4-D77D89D48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Teorie databází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BCCCE25-ED8E-460B-BA2F-DF737FC3D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Samuel Šenigl a Rafael </a:t>
            </a:r>
            <a:r>
              <a:rPr lang="cs-CZ" dirty="0" err="1"/>
              <a:t>Urian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204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0845AF-CC65-4E37-8B70-2EEE2B4B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Kardinalita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17B4ED-CC8C-4AC6-BECA-5FC398EE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1:1</a:t>
            </a:r>
          </a:p>
          <a:p>
            <a:pPr lvl="1"/>
            <a:r>
              <a:rPr lang="cs-CZ" dirty="0"/>
              <a:t>Tento vztah je používán </a:t>
            </a:r>
            <a:r>
              <a:rPr lang="cs-CZ" dirty="0" err="1"/>
              <a:t>pouz</a:t>
            </a:r>
            <a:r>
              <a:rPr lang="cs-CZ" dirty="0"/>
              <a:t> ojediněle</a:t>
            </a:r>
          </a:p>
          <a:p>
            <a:pPr lvl="1"/>
            <a:r>
              <a:rPr lang="cs-CZ" dirty="0"/>
              <a:t>Např.: Jeden řidič řídí právě jeden automobil a zároveň jeden automobil je řízen právě jedním řidičem</a:t>
            </a:r>
          </a:p>
          <a:p>
            <a:r>
              <a:rPr lang="cs-CZ" dirty="0"/>
              <a:t>1:N</a:t>
            </a:r>
          </a:p>
          <a:p>
            <a:pPr lvl="1"/>
            <a:r>
              <a:rPr lang="cs-CZ" dirty="0"/>
              <a:t>Přiřazení jednomu záznamu více záznamů z jiné tabulky</a:t>
            </a:r>
          </a:p>
          <a:p>
            <a:pPr lvl="1"/>
            <a:r>
              <a:rPr lang="cs-CZ" dirty="0"/>
              <a:t>Např.: Jeden člověk vlastnit více aut</a:t>
            </a:r>
          </a:p>
          <a:p>
            <a:r>
              <a:rPr lang="cs-CZ" dirty="0"/>
              <a:t>M:N</a:t>
            </a:r>
          </a:p>
          <a:p>
            <a:pPr lvl="1"/>
            <a:r>
              <a:rPr lang="cs-CZ" dirty="0"/>
              <a:t>Každý záznam z jedné tabulky může mít přiřazeno libovolný počet z druhé tabulky</a:t>
            </a:r>
          </a:p>
          <a:p>
            <a:pPr lvl="1"/>
            <a:r>
              <a:rPr lang="cs-CZ" dirty="0"/>
              <a:t>Např.: Jeden člověk si může koupit více knížek a zároveň jedna knížka může být koupena více lidmi</a:t>
            </a:r>
          </a:p>
        </p:txBody>
      </p:sp>
    </p:spTree>
    <p:extLst>
      <p:ext uri="{BB962C8B-B14F-4D97-AF65-F5344CB8AC3E}">
        <p14:creationId xmlns:p14="http://schemas.microsoft.com/office/powerpoint/2010/main" val="124012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19871F-8030-4C05-81B0-A038199A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4175A8-702C-46DD-A526-308831B7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Primární klíč</a:t>
            </a:r>
          </a:p>
          <a:p>
            <a:pPr lvl="1"/>
            <a:r>
              <a:rPr lang="cs-CZ" dirty="0"/>
              <a:t>jednoznačně identifikuje záznam</a:t>
            </a:r>
          </a:p>
          <a:p>
            <a:pPr lvl="1"/>
            <a:r>
              <a:rPr lang="cs-CZ" dirty="0"/>
              <a:t>nesmí se opakovat</a:t>
            </a:r>
          </a:p>
          <a:p>
            <a:r>
              <a:rPr lang="cs-CZ" dirty="0"/>
              <a:t>Cizí klíč</a:t>
            </a:r>
          </a:p>
          <a:p>
            <a:pPr lvl="1"/>
            <a:r>
              <a:rPr lang="cs-CZ" dirty="0"/>
              <a:t>primární klíč v jiné tabulce</a:t>
            </a:r>
          </a:p>
          <a:p>
            <a:pPr lvl="1"/>
            <a:r>
              <a:rPr lang="cs-CZ" dirty="0"/>
              <a:t>propojuje tabulky</a:t>
            </a:r>
          </a:p>
          <a:p>
            <a:r>
              <a:rPr lang="cs-CZ" dirty="0"/>
              <a:t>Unikátní klíč</a:t>
            </a:r>
          </a:p>
          <a:p>
            <a:pPr lvl="1"/>
            <a:r>
              <a:rPr lang="cs-CZ" dirty="0"/>
              <a:t>Nesmí se opakovat, ale není primárním klíčem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73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B4861E-D297-4B68-AB4A-0B3C8B36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E-r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F79054-8228-4DF5-924D-48505F78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Slouží ke grafickému návrhu databáze</a:t>
            </a:r>
          </a:p>
          <a:p>
            <a:endParaRPr lang="cs-CZ" dirty="0"/>
          </a:p>
          <a:p>
            <a:r>
              <a:rPr lang="cs-CZ" dirty="0"/>
              <a:t>Tabulky</a:t>
            </a:r>
          </a:p>
          <a:p>
            <a:r>
              <a:rPr lang="cs-CZ" dirty="0"/>
              <a:t>Atributy</a:t>
            </a:r>
          </a:p>
          <a:p>
            <a:r>
              <a:rPr lang="cs-CZ" dirty="0"/>
              <a:t>Vztahy</a:t>
            </a:r>
          </a:p>
        </p:txBody>
      </p:sp>
      <p:pic>
        <p:nvPicPr>
          <p:cNvPr id="4098" name="Picture 2" descr="VÃ½sledek obrÃ¡zku pro e-r model">
            <a:extLst>
              <a:ext uri="{FF2B5EF4-FFF2-40B4-BE49-F238E27FC236}">
                <a16:creationId xmlns:a16="http://schemas.microsoft.com/office/drawing/2014/main" id="{6C602610-8C78-43ED-B699-12F340A89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66" y="2632688"/>
            <a:ext cx="6234467" cy="37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22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E6813F-BB18-42F6-B321-16E7132F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Software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0A6FA3-6E20-436D-BD70-CD1A7ED7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MS Access</a:t>
            </a:r>
          </a:p>
          <a:p>
            <a:r>
              <a:rPr lang="cs-CZ" dirty="0"/>
              <a:t>MS SQL Express</a:t>
            </a:r>
          </a:p>
          <a:p>
            <a:r>
              <a:rPr lang="cs-CZ" dirty="0" err="1"/>
              <a:t>Navicat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393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C22E73-4FC5-4CFD-8690-121E3EF3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Relační algebra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349B49-4D2D-4C3F-973C-8EE297EF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matematické určení dat</a:t>
            </a:r>
          </a:p>
          <a:p>
            <a:pPr lvl="1"/>
            <a:r>
              <a:rPr lang="cs-CZ" dirty="0"/>
              <a:t>Kartézský součin </a:t>
            </a:r>
            <a:r>
              <a:rPr lang="cs-CZ" b="1" dirty="0"/>
              <a:t>×</a:t>
            </a:r>
            <a:endParaRPr lang="cs-CZ" dirty="0"/>
          </a:p>
          <a:p>
            <a:pPr lvl="1"/>
            <a:r>
              <a:rPr lang="cs-CZ" dirty="0"/>
              <a:t>Sjednocení </a:t>
            </a:r>
            <a:r>
              <a:rPr lang="cs-CZ" b="1" dirty="0"/>
              <a:t>∪</a:t>
            </a:r>
            <a:endParaRPr lang="cs-CZ" dirty="0"/>
          </a:p>
          <a:p>
            <a:pPr lvl="1"/>
            <a:r>
              <a:rPr lang="cs-CZ" dirty="0"/>
              <a:t>Průnik</a:t>
            </a:r>
            <a:r>
              <a:rPr lang="cs-CZ" b="1" dirty="0"/>
              <a:t> ∩</a:t>
            </a:r>
          </a:p>
          <a:p>
            <a:pPr lvl="1"/>
            <a:r>
              <a:rPr lang="cs-CZ" dirty="0"/>
              <a:t>Rozdíl </a:t>
            </a:r>
            <a:r>
              <a:rPr lang="cs-CZ" b="1" dirty="0"/>
              <a:t>–</a:t>
            </a:r>
            <a:endParaRPr lang="cs-CZ" dirty="0"/>
          </a:p>
          <a:p>
            <a:pPr lvl="1"/>
            <a:r>
              <a:rPr lang="cs-CZ" dirty="0"/>
              <a:t>Projekce </a:t>
            </a:r>
            <a:r>
              <a:rPr lang="el-GR" b="1" dirty="0"/>
              <a:t>π</a:t>
            </a:r>
            <a:endParaRPr lang="cs-CZ" dirty="0"/>
          </a:p>
          <a:p>
            <a:pPr lvl="1"/>
            <a:r>
              <a:rPr lang="cs-CZ" dirty="0"/>
              <a:t>Selekce </a:t>
            </a:r>
            <a:r>
              <a:rPr lang="el-GR" b="1" dirty="0"/>
              <a:t> σ</a:t>
            </a:r>
            <a:endParaRPr lang="cs-CZ" dirty="0"/>
          </a:p>
          <a:p>
            <a:pPr lvl="1"/>
            <a:r>
              <a:rPr lang="cs-CZ" dirty="0" err="1"/>
              <a:t>Theta</a:t>
            </a:r>
            <a:r>
              <a:rPr lang="cs-CZ" dirty="0"/>
              <a:t> spojení</a:t>
            </a:r>
          </a:p>
          <a:p>
            <a:pPr lvl="1"/>
            <a:r>
              <a:rPr lang="cs-CZ" dirty="0"/>
              <a:t>Přirozené spojení</a:t>
            </a:r>
          </a:p>
        </p:txBody>
      </p:sp>
    </p:spTree>
    <p:extLst>
      <p:ext uri="{BB962C8B-B14F-4D97-AF65-F5344CB8AC3E}">
        <p14:creationId xmlns:p14="http://schemas.microsoft.com/office/powerpoint/2010/main" val="282021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CCAF7F-A4F4-4CEA-AC88-05D666C3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normalizace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11A43C-E320-4B15-802E-6294165B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Postup, kdy je struktura dat v relační databázi přeorganizována tak, aby využívala výhody relačního modelu dat</a:t>
            </a:r>
          </a:p>
          <a:p>
            <a:r>
              <a:rPr lang="cs-CZ" dirty="0"/>
              <a:t>Umožňuje data efektivněji ukládat, prohledávat, třídit a zpracovávat</a:t>
            </a:r>
          </a:p>
          <a:p>
            <a:r>
              <a:rPr lang="cs-CZ" dirty="0"/>
              <a:t>Tři normalizační pravidla</a:t>
            </a:r>
          </a:p>
          <a:p>
            <a:pPr lvl="1"/>
            <a:r>
              <a:rPr lang="cs-CZ" dirty="0"/>
              <a:t>Hodnoty relace jsou atomické</a:t>
            </a:r>
          </a:p>
          <a:p>
            <a:pPr lvl="1"/>
            <a:r>
              <a:rPr lang="cs-CZ" dirty="0"/>
              <a:t>Každý neklíčový atribut je plně závislý na primárním klíči</a:t>
            </a:r>
          </a:p>
          <a:p>
            <a:pPr lvl="1"/>
            <a:r>
              <a:rPr lang="cs-CZ" dirty="0"/>
              <a:t>Neklíčové atributy jsou vzájemně </a:t>
            </a:r>
            <a:r>
              <a:rPr lang="cs-CZ" dirty="0" err="1"/>
              <a:t>nezávsilé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575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335A53-3ADB-4DFC-B645-277BD5B7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D689C8-3F6E-4F35-9F08-89D9C734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230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8A7AD9-7ADF-40F8-9DDF-803237B0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CFA1E2-531E-4263-BC31-07EA9AB7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Databáze je systém pro ukládání dat a jejich následné zpracování</a:t>
            </a:r>
          </a:p>
          <a:p>
            <a:r>
              <a:rPr lang="cs-CZ" dirty="0"/>
              <a:t>SŘBD – Systém řízení báze dat</a:t>
            </a:r>
          </a:p>
          <a:p>
            <a:pPr lvl="1"/>
            <a:r>
              <a:rPr lang="cs-CZ" dirty="0"/>
              <a:t>Software pro práci s databází</a:t>
            </a:r>
          </a:p>
          <a:p>
            <a:r>
              <a:rPr lang="cs-CZ" dirty="0"/>
              <a:t>Entita je objekt reálného světa</a:t>
            </a:r>
          </a:p>
          <a:p>
            <a:pPr lvl="1"/>
            <a:r>
              <a:rPr lang="cs-CZ" dirty="0"/>
              <a:t>Má vlastnosti, vztahy a musí být odlišný od ostatních</a:t>
            </a:r>
          </a:p>
          <a:p>
            <a:pPr lvl="1"/>
            <a:r>
              <a:rPr lang="cs-CZ" dirty="0"/>
              <a:t>Představuje řádek tabulky</a:t>
            </a:r>
          </a:p>
          <a:p>
            <a:r>
              <a:rPr lang="cs-CZ" dirty="0"/>
              <a:t>Atribut je podstatná vlastnost objektu (entity)</a:t>
            </a:r>
          </a:p>
          <a:p>
            <a:pPr lvl="1"/>
            <a:r>
              <a:rPr lang="cs-CZ" dirty="0"/>
              <a:t>Sloupec tabulky</a:t>
            </a:r>
          </a:p>
        </p:txBody>
      </p:sp>
    </p:spTree>
    <p:extLst>
      <p:ext uri="{BB962C8B-B14F-4D97-AF65-F5344CB8AC3E}">
        <p14:creationId xmlns:p14="http://schemas.microsoft.com/office/powerpoint/2010/main" val="83848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F50B44-DC19-4405-B598-86850875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K čemu slouží </a:t>
            </a:r>
            <a:r>
              <a:rPr lang="cs-CZ" dirty="0" err="1">
                <a:latin typeface="+mn-lt"/>
              </a:rPr>
              <a:t>Sřbd</a:t>
            </a:r>
            <a:endParaRPr lang="cs-CZ" dirty="0">
              <a:latin typeface="+mn-l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CB2DC8-F348-4F43-8FE1-443A4BBF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Tvorba databází a definice jejich schémat</a:t>
            </a:r>
          </a:p>
          <a:p>
            <a:pPr lvl="1"/>
            <a:r>
              <a:rPr lang="cs-CZ" dirty="0"/>
              <a:t>Obvykle pomocí jazyka DDL (data </a:t>
            </a:r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)</a:t>
            </a:r>
          </a:p>
          <a:p>
            <a:r>
              <a:rPr lang="cs-CZ" dirty="0"/>
              <a:t>Úprava dat a manipulace s nimi</a:t>
            </a:r>
          </a:p>
          <a:p>
            <a:pPr lvl="1"/>
            <a:r>
              <a:rPr lang="cs-CZ" dirty="0"/>
              <a:t>Jazykem DML (data </a:t>
            </a:r>
            <a:r>
              <a:rPr lang="cs-CZ" dirty="0" err="1"/>
              <a:t>manipulaton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)</a:t>
            </a:r>
          </a:p>
          <a:p>
            <a:r>
              <a:rPr lang="cs-CZ" dirty="0"/>
              <a:t>Ukládání velkého množství dat a poskytování přístupu k těmto datům</a:t>
            </a:r>
          </a:p>
          <a:p>
            <a:r>
              <a:rPr lang="cs-CZ" dirty="0"/>
              <a:t>Měl by poskytovat přístup pro více uživatelů současně</a:t>
            </a:r>
          </a:p>
          <a:p>
            <a:pPr lvl="1"/>
            <a:r>
              <a:rPr lang="cs-CZ" dirty="0"/>
              <a:t>Aniž by došlo k nežádoucímu chování</a:t>
            </a:r>
          </a:p>
        </p:txBody>
      </p:sp>
    </p:spTree>
    <p:extLst>
      <p:ext uri="{BB962C8B-B14F-4D97-AF65-F5344CB8AC3E}">
        <p14:creationId xmlns:p14="http://schemas.microsoft.com/office/powerpoint/2010/main" val="202651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0B1917-014F-470B-A3B4-57825C54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9DFCAA-4ED0-454E-92C8-CC21BCEE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Centrální</a:t>
            </a:r>
          </a:p>
          <a:p>
            <a:r>
              <a:rPr lang="cs-CZ" dirty="0" err="1"/>
              <a:t>File</a:t>
            </a:r>
            <a:r>
              <a:rPr lang="cs-CZ" dirty="0"/>
              <a:t>-server</a:t>
            </a:r>
          </a:p>
          <a:p>
            <a:r>
              <a:rPr lang="cs-CZ" dirty="0"/>
              <a:t>Klient-server</a:t>
            </a:r>
          </a:p>
          <a:p>
            <a:r>
              <a:rPr lang="cs-CZ" dirty="0"/>
              <a:t>Distribuovaná databáze</a:t>
            </a:r>
          </a:p>
        </p:txBody>
      </p:sp>
    </p:spTree>
    <p:extLst>
      <p:ext uri="{BB962C8B-B14F-4D97-AF65-F5344CB8AC3E}">
        <p14:creationId xmlns:p14="http://schemas.microsoft.com/office/powerpoint/2010/main" val="129711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5C8361-BB30-494C-8E42-7CC833F5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Centrální architektura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11703B-1D88-4BC2-8C71-E0188236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jsou v centrálním počítači</a:t>
            </a:r>
          </a:p>
          <a:p>
            <a:r>
              <a:rPr lang="cs-CZ" dirty="0"/>
              <a:t>Typické pro terminálovou síť</a:t>
            </a:r>
          </a:p>
        </p:txBody>
      </p:sp>
      <p:pic>
        <p:nvPicPr>
          <p:cNvPr id="1026" name="Picture 2" descr="CentrÃ¡lnÃ­ architektura databÃ¡ze">
            <a:extLst>
              <a:ext uri="{FF2B5EF4-FFF2-40B4-BE49-F238E27FC236}">
                <a16:creationId xmlns:a16="http://schemas.microsoft.com/office/drawing/2014/main" id="{02B4F241-5B31-419A-B9A6-CC7448BA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95" y="3429000"/>
            <a:ext cx="75650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99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BF44D3-743C-4501-B82E-13C34E15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File</a:t>
            </a:r>
            <a:r>
              <a:rPr lang="cs-CZ" dirty="0"/>
              <a:t>-server architektura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7092DD-A7B7-4B31-AD27-4DFF2D14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Rozšířena díky osobním počítačům a sítím LAN</a:t>
            </a:r>
          </a:p>
          <a:p>
            <a:r>
              <a:rPr lang="cs-CZ" dirty="0"/>
              <a:t>SŘBD je provozováno na jednotlivých počítačích</a:t>
            </a:r>
          </a:p>
          <a:p>
            <a:r>
              <a:rPr lang="cs-CZ" dirty="0"/>
              <a:t>Data jsou uložena na </a:t>
            </a:r>
            <a:r>
              <a:rPr lang="cs-CZ" dirty="0" err="1"/>
              <a:t>file</a:t>
            </a:r>
            <a:r>
              <a:rPr lang="cs-CZ" dirty="0"/>
              <a:t>-serveru a mohou být sdílena</a:t>
            </a:r>
          </a:p>
        </p:txBody>
      </p:sp>
      <p:pic>
        <p:nvPicPr>
          <p:cNvPr id="2050" name="Picture 2" descr="Architektura file-server">
            <a:extLst>
              <a:ext uri="{FF2B5EF4-FFF2-40B4-BE49-F238E27FC236}">
                <a16:creationId xmlns:a16="http://schemas.microsoft.com/office/drawing/2014/main" id="{F28FE21F-49A3-47FF-9985-AD7E8A9A9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46" y="3579262"/>
            <a:ext cx="7560308" cy="259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5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322209-4A3F-4D02-8136-ED61BBAE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Klient-server architektura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9B560B-136E-4446-A9CA-20C7B281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Založeno na LAN, počítači a serveru</a:t>
            </a:r>
          </a:p>
          <a:p>
            <a:r>
              <a:rPr lang="cs-CZ" dirty="0"/>
              <a:t>Na PC běží program podporující vstup dat a formulaci dotazu</a:t>
            </a:r>
          </a:p>
          <a:p>
            <a:r>
              <a:rPr lang="cs-CZ" dirty="0"/>
              <a:t>Dotaz se předává pomocí jazyka SQL (</a:t>
            </a:r>
            <a:r>
              <a:rPr lang="cs-CZ" dirty="0" err="1"/>
              <a:t>structured</a:t>
            </a:r>
            <a:r>
              <a:rPr lang="cs-CZ" dirty="0"/>
              <a:t> </a:t>
            </a:r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) na databázový server, který jej vykoná a vrátí výsledky zpět na PC</a:t>
            </a:r>
          </a:p>
          <a:p>
            <a:r>
              <a:rPr lang="cs-CZ" dirty="0"/>
              <a:t>Server v tomto případě musí být velmi výkonný</a:t>
            </a:r>
          </a:p>
          <a:p>
            <a:endParaRPr lang="cs-CZ" dirty="0"/>
          </a:p>
        </p:txBody>
      </p:sp>
      <p:pic>
        <p:nvPicPr>
          <p:cNvPr id="3074" name="Picture 2" descr="Architektura klient-server">
            <a:extLst>
              <a:ext uri="{FF2B5EF4-FFF2-40B4-BE49-F238E27FC236}">
                <a16:creationId xmlns:a16="http://schemas.microsoft.com/office/drawing/2014/main" id="{485DA904-BB75-4017-B353-9A7F70FFB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9" y="4309281"/>
            <a:ext cx="6018321" cy="20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83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40C675-DAE5-4BF5-A5B4-32EF32B5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Distribuovaná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7E5D4E-83E8-4E6D-AE00-97521B8C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Množina databází, která je uložena na několika počítačích</a:t>
            </a:r>
          </a:p>
          <a:p>
            <a:r>
              <a:rPr lang="cs-CZ" dirty="0"/>
              <a:t>Jeví se však jako jedna velká databáze</a:t>
            </a:r>
          </a:p>
          <a:p>
            <a:r>
              <a:rPr lang="cs-CZ" dirty="0"/>
              <a:t>Možnosti distribuce</a:t>
            </a:r>
          </a:p>
          <a:p>
            <a:pPr lvl="1"/>
            <a:r>
              <a:rPr lang="cs-CZ" dirty="0"/>
              <a:t>Transparentnost</a:t>
            </a:r>
          </a:p>
          <a:p>
            <a:pPr lvl="1"/>
            <a:r>
              <a:rPr lang="cs-CZ" dirty="0"/>
              <a:t>Autonomnost</a:t>
            </a:r>
          </a:p>
          <a:p>
            <a:pPr lvl="1"/>
            <a:r>
              <a:rPr lang="cs-CZ" dirty="0"/>
              <a:t>Nezávislost na počítačové síti</a:t>
            </a:r>
          </a:p>
        </p:txBody>
      </p:sp>
    </p:spTree>
    <p:extLst>
      <p:ext uri="{BB962C8B-B14F-4D97-AF65-F5344CB8AC3E}">
        <p14:creationId xmlns:p14="http://schemas.microsoft.com/office/powerpoint/2010/main" val="236040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166FEC-B84A-4796-A2AE-D7D9D4BC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4747A1-6C6B-414D-8171-99D886B1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Určení účelu</a:t>
            </a:r>
          </a:p>
          <a:p>
            <a:r>
              <a:rPr lang="cs-CZ" dirty="0"/>
              <a:t>Vyhledání a uspořádání informací</a:t>
            </a:r>
          </a:p>
          <a:p>
            <a:r>
              <a:rPr lang="cs-CZ" dirty="0"/>
              <a:t>Rozdělení informací do tabulek</a:t>
            </a:r>
          </a:p>
          <a:p>
            <a:r>
              <a:rPr lang="cs-CZ" dirty="0"/>
              <a:t>Převod informací do sloupců</a:t>
            </a:r>
          </a:p>
          <a:p>
            <a:r>
              <a:rPr lang="cs-CZ" dirty="0"/>
              <a:t>Zadání primárních klíčů</a:t>
            </a:r>
          </a:p>
          <a:p>
            <a:r>
              <a:rPr lang="cs-CZ" dirty="0"/>
              <a:t>Vytvoření relací mezi tabulkami (cizí klíče)</a:t>
            </a:r>
          </a:p>
          <a:p>
            <a:r>
              <a:rPr lang="cs-CZ" dirty="0"/>
              <a:t>Úprava návrhu</a:t>
            </a:r>
          </a:p>
          <a:p>
            <a:r>
              <a:rPr lang="cs-CZ" dirty="0"/>
              <a:t>Normalizace</a:t>
            </a:r>
          </a:p>
        </p:txBody>
      </p:sp>
    </p:spTree>
    <p:extLst>
      <p:ext uri="{BB962C8B-B14F-4D97-AF65-F5344CB8AC3E}">
        <p14:creationId xmlns:p14="http://schemas.microsoft.com/office/powerpoint/2010/main" val="1278189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řevo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TM03090434[[fn=Dřevo]]</Template>
  <TotalTime>55</TotalTime>
  <Words>455</Words>
  <Application>Microsoft Office PowerPoint</Application>
  <PresentationFormat>Širokoúhlá obrazovka</PresentationFormat>
  <Paragraphs>99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2" baseType="lpstr">
      <vt:lpstr>Arial</vt:lpstr>
      <vt:lpstr>Cambria</vt:lpstr>
      <vt:lpstr>Rockwell</vt:lpstr>
      <vt:lpstr>Rockwell Condensed</vt:lpstr>
      <vt:lpstr>Wingdings</vt:lpstr>
      <vt:lpstr>Dřevo</vt:lpstr>
      <vt:lpstr>Teorie databází</vt:lpstr>
      <vt:lpstr>Základní pojmy</vt:lpstr>
      <vt:lpstr>K čemu slouží Sřbd</vt:lpstr>
      <vt:lpstr>architektura</vt:lpstr>
      <vt:lpstr>Centrální architektura</vt:lpstr>
      <vt:lpstr>File-server architektura</vt:lpstr>
      <vt:lpstr>Klient-server architektura</vt:lpstr>
      <vt:lpstr>Distribuovaná databáze</vt:lpstr>
      <vt:lpstr>Návrh databáze</vt:lpstr>
      <vt:lpstr>Kardinalita</vt:lpstr>
      <vt:lpstr>klíče</vt:lpstr>
      <vt:lpstr>E-r model</vt:lpstr>
      <vt:lpstr>Software</vt:lpstr>
      <vt:lpstr>Relační algebra</vt:lpstr>
      <vt:lpstr>normalizace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Teorie databází</dc:title>
  <dc:creator>Samuel Šenigl</dc:creator>
  <cp:lastModifiedBy>Samuel Šenigl</cp:lastModifiedBy>
  <cp:revision>15</cp:revision>
  <dcterms:created xsi:type="dcterms:W3CDTF">2019-03-18T14:07:59Z</dcterms:created>
  <dcterms:modified xsi:type="dcterms:W3CDTF">2019-03-18T15:03:26Z</dcterms:modified>
</cp:coreProperties>
</file>