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5" r:id="rId9"/>
    <p:sldId id="264" r:id="rId10"/>
    <p:sldId id="266" r:id="rId11"/>
    <p:sldId id="269" r:id="rId12"/>
    <p:sldId id="270" r:id="rId13"/>
    <p:sldId id="271" r:id="rId14"/>
    <p:sldId id="272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979F9-C52E-41C3-AC4A-A01E8543154B}" type="datetimeFigureOut">
              <a:rPr lang="cs-CZ" smtClean="0"/>
              <a:t>27.03.2020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175EC-4693-4B7A-BB59-1E503A5AC1A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275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CD48-9816-4D7F-B8D8-6A5F3E390D40}" type="datetime1">
              <a:rPr lang="cs-CZ" smtClean="0"/>
              <a:t>27.03.2020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51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4F95-1C2D-40A6-A7E4-F5C802CF89B9}" type="datetime1">
              <a:rPr lang="cs-CZ" smtClean="0"/>
              <a:t>27.03.2020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27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8E9-3C51-4BA0-A846-E80510B8E4A4}" type="datetime1">
              <a:rPr lang="cs-CZ" smtClean="0"/>
              <a:t>27.03.2020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92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C88-3C73-41AE-8323-6E536590B7DB}" type="datetime1">
              <a:rPr lang="cs-CZ" smtClean="0"/>
              <a:t>27.03.2020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076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4D3-498A-41E0-BC04-D9E9F9D1F2CF}" type="datetime1">
              <a:rPr lang="cs-CZ" smtClean="0"/>
              <a:t>27.03.2020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55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CBEF-5E68-47B0-ABA7-8B49F2FA63DE}" type="datetime1">
              <a:rPr lang="cs-CZ" smtClean="0"/>
              <a:t>27.03.2020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68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10DF-E5C1-463B-83DA-C91E47E8D658}" type="datetime1">
              <a:rPr lang="cs-CZ" smtClean="0"/>
              <a:t>27.03.2020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6224-E2B6-4312-85F1-4BC808007541}" type="datetime1">
              <a:rPr lang="cs-CZ" smtClean="0"/>
              <a:t>27.03.2020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4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796E-9329-462E-9748-CAD91365F9CF}" type="datetime1">
              <a:rPr lang="cs-CZ" smtClean="0"/>
              <a:t>27.03.2020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881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5353-CFA6-49E2-B92A-11DF64AB0CC6}" type="datetime1">
              <a:rPr lang="cs-CZ" smtClean="0"/>
              <a:t>27.03.2020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cs-CZ"/>
              <a:t>BAKAJ, VACEK 4ITA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23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9D4320-33F2-4C11-9512-9F2001D24B3B}" type="datetime1">
              <a:rPr lang="cs-CZ" smtClean="0"/>
              <a:t>27.03.2020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cs-CZ"/>
              <a:t>BAKAJ, VACEK 4ITA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069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D7EA0D-BDB5-4744-8652-CB52EFC95A3C}" type="datetime1">
              <a:rPr lang="cs-CZ" smtClean="0"/>
              <a:t>27.03.2020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cs-CZ"/>
              <a:t>BAKAJ, VACEK 4ITA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298940D-5309-41E1-9EED-504E47D8A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d.muni.cz/wtech/03_studium/cvt4/databaze.pdf" TargetMode="External"/><Relationship Id="rId2" Type="http://schemas.openxmlformats.org/officeDocument/2006/relationships/hyperlink" Target="https://cs.wikipedia.org/wiki/Syst%C3%A9m_%C5%99%C3%ADzen%C3%AD_b%C3%A1ze_d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llyx.org/sally/psql/normalizace.php" TargetMode="External"/><Relationship Id="rId5" Type="http://schemas.openxmlformats.org/officeDocument/2006/relationships/hyperlink" Target="https://support.office.com/cs-cz/article/z%C3%A1klady-n%C3%A1vrhu-datab%C3%A1ze-eb2159cf-1e30-401a-8084-bd4f9c9ca1f5" TargetMode="External"/><Relationship Id="rId4" Type="http://schemas.openxmlformats.org/officeDocument/2006/relationships/hyperlink" Target="http://www.databaze.chytrak.cz/architektura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FEA1F2-D441-4993-B1DF-00CE471DF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Teorie databází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38CCAB9-F16C-4777-96EA-7A256B62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BAKAJ, VACEK</a:t>
            </a:r>
          </a:p>
          <a:p>
            <a:r>
              <a:rPr lang="cs-CZ" dirty="0"/>
              <a:t>4ITA</a:t>
            </a:r>
          </a:p>
        </p:txBody>
      </p:sp>
    </p:spTree>
    <p:extLst>
      <p:ext uri="{BB962C8B-B14F-4D97-AF65-F5344CB8AC3E}">
        <p14:creationId xmlns:p14="http://schemas.microsoft.com/office/powerpoint/2010/main" val="377500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CCC38-26A8-463C-B32A-CA95ED31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Relace mezi tabulkami – kardinalita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5E3CD0-C30D-470F-B8D8-A29BF9D7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cs-CZ" b="1" dirty="0"/>
              <a:t>1:1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používáme, pokud záznamu odpovídá právě jeden záznam v jiné databázové tabulce a naopak</a:t>
            </a:r>
          </a:p>
          <a:p>
            <a:pPr lvl="0"/>
            <a:r>
              <a:rPr lang="cs-CZ" b="1" dirty="0"/>
              <a:t>1:N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přiřazuje jednomu záznamu více záznamů z jiné tabulky</a:t>
            </a:r>
          </a:p>
          <a:p>
            <a:pPr lvl="0"/>
            <a:r>
              <a:rPr lang="cs-CZ" b="1" dirty="0"/>
              <a:t>N: M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umožňuje několika záznamům z jedné tabulky přiřadit několik záznamů z tabulky druhé v praxi spíše používáme 1:N a M:1 pomocí jedné propojovací tabulky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C485D4D-2556-495A-83A5-737BBC0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71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CB1F4A-CEBA-4E07-A741-7151C2DD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E-R model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DD45A0-9D58-442D-BC3F-5201A33E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95203"/>
          </a:xfrm>
        </p:spPr>
        <p:txBody>
          <a:bodyPr>
            <a:normAutofit/>
          </a:bodyPr>
          <a:lstStyle/>
          <a:p>
            <a:pPr lvl="0"/>
            <a:r>
              <a:rPr lang="cs-CZ" b="1" dirty="0"/>
              <a:t>Entita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(subjekt, o němž budeme v databázi uchovávat informace (filmy, obrázek, …))</a:t>
            </a:r>
          </a:p>
          <a:p>
            <a:pPr lvl="0"/>
            <a:r>
              <a:rPr lang="cs-CZ" b="1" dirty="0"/>
              <a:t>Relace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(propojení tabulek)</a:t>
            </a:r>
          </a:p>
          <a:p>
            <a:pPr lvl="0"/>
            <a:r>
              <a:rPr lang="cs-CZ" b="1" dirty="0"/>
              <a:t>Tabulky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(relační databázový systém = databáze tvořená množinou relací, databáze je </a:t>
            </a:r>
            <a:r>
              <a:rPr lang="cs-CZ" dirty="0" err="1"/>
              <a:t>tvořenamnožinou</a:t>
            </a:r>
            <a:r>
              <a:rPr lang="cs-CZ" dirty="0"/>
              <a:t> tabulek).</a:t>
            </a: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B73BB8D-E693-4405-8874-19D77740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6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AA5A8C7-B65A-4D12-96C9-3253F90F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DA574F-239C-44E4-A65A-AEA500C58EAE}"/>
              </a:ext>
            </a:extLst>
          </p:cNvPr>
          <p:cNvSpPr txBox="1">
            <a:spLocks/>
          </p:cNvSpPr>
          <p:nvPr/>
        </p:nvSpPr>
        <p:spPr>
          <a:xfrm>
            <a:off x="1915668" y="627530"/>
            <a:ext cx="8360664" cy="49036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/>
              <a:t>Sloupce, atributy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v tabulkách popisuje určitou část dat, kterou má každý záznam, </a:t>
            </a:r>
            <a:r>
              <a:rPr lang="cs-CZ" dirty="0" err="1"/>
              <a:t>sloupecpředstavuje</a:t>
            </a:r>
            <a:r>
              <a:rPr lang="cs-CZ" dirty="0"/>
              <a:t> část tabulky, atribut se vztahuje k reálné entitě</a:t>
            </a:r>
          </a:p>
          <a:p>
            <a:r>
              <a:rPr lang="cs-CZ" b="1" dirty="0"/>
              <a:t>Domény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popisují typ dat, obor hodnot</a:t>
            </a:r>
          </a:p>
          <a:p>
            <a:r>
              <a:rPr lang="cs-CZ" b="1" dirty="0"/>
              <a:t>Řádky, záznamy, n-</a:t>
            </a:r>
            <a:r>
              <a:rPr lang="cs-CZ" b="1" dirty="0" err="1"/>
              <a:t>tice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každý řádek v tabulce představuje záznam o jedné entitě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B02D5BE-3218-43DB-981B-F9974913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37" y="3285564"/>
            <a:ext cx="5563721" cy="33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A8A60-D928-400F-97C3-CC5BF126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algebra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CC5318-0CDE-4E5E-9E7E-929601E7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systém pro manipulaci s relacemi</a:t>
            </a:r>
          </a:p>
          <a:p>
            <a:endParaRPr lang="cs-CZ" dirty="0"/>
          </a:p>
          <a:p>
            <a:r>
              <a:rPr lang="cs-CZ" b="1" dirty="0"/>
              <a:t>Projekce </a:t>
            </a:r>
            <a:r>
              <a:rPr lang="el-GR" b="1" dirty="0"/>
              <a:t>π</a:t>
            </a:r>
          </a:p>
          <a:p>
            <a:r>
              <a:rPr lang="cs-CZ" b="1" dirty="0"/>
              <a:t>Selekce </a:t>
            </a:r>
            <a:r>
              <a:rPr lang="el-GR" b="1" dirty="0"/>
              <a:t>σ</a:t>
            </a:r>
          </a:p>
          <a:p>
            <a:r>
              <a:rPr lang="cs-CZ" b="1" dirty="0"/>
              <a:t>Rozdíl –</a:t>
            </a:r>
          </a:p>
          <a:p>
            <a:r>
              <a:rPr lang="cs-CZ" b="1" dirty="0"/>
              <a:t>Sjednocení ∪</a:t>
            </a:r>
          </a:p>
          <a:p>
            <a:r>
              <a:rPr lang="cs-CZ" b="1" dirty="0"/>
              <a:t>Kartézský součin ×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6CDA898-8F00-447B-91C0-70C437F5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47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1A95C1-C420-49F7-894F-EC1D07EF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Normalizace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B7EECF-6AA8-4948-A680-ED3D03AA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patří čistě do databázové teorie</a:t>
            </a:r>
            <a:endParaRPr lang="cs-CZ" dirty="0"/>
          </a:p>
          <a:p>
            <a:r>
              <a:rPr lang="cs-CZ" dirty="0"/>
              <a:t>normalizace se týká čistě návrhu tabulek</a:t>
            </a:r>
          </a:p>
          <a:p>
            <a:r>
              <a:rPr lang="cs-CZ" dirty="0"/>
              <a:t>existuje 6 normálních forem (NF)</a:t>
            </a:r>
          </a:p>
          <a:p>
            <a:r>
              <a:rPr lang="cs-CZ" dirty="0"/>
              <a:t>Nejdůležitější jsou první 3NF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97B0A73-C41D-42EA-B62D-470D817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  <p:sp>
        <p:nvSpPr>
          <p:cNvPr id="5" name="AutoShape 2" descr="Diagram tabulek">
            <a:extLst>
              <a:ext uri="{FF2B5EF4-FFF2-40B4-BE49-F238E27FC236}">
                <a16:creationId xmlns:a16="http://schemas.microsoft.com/office/drawing/2014/main" id="{06B2D09A-BDD8-4102-A921-F9BC8ABD2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14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21E0A4A-1BF7-4E5D-8186-31256045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5360BB-CCF6-4A15-B266-5FB76F62CBA8}"/>
              </a:ext>
            </a:extLst>
          </p:cNvPr>
          <p:cNvSpPr txBox="1">
            <a:spLocks/>
          </p:cNvSpPr>
          <p:nvPr/>
        </p:nvSpPr>
        <p:spPr>
          <a:xfrm>
            <a:off x="1137442" y="495479"/>
            <a:ext cx="7729728" cy="5107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i="1" dirty="0"/>
              <a:t>1NF</a:t>
            </a:r>
          </a:p>
          <a:p>
            <a:pPr lvl="1"/>
            <a:r>
              <a:rPr lang="cs-CZ" dirty="0"/>
              <a:t>Atributy obsahují pouze atomické hodnoty a každá hodnota obsahuje pouze jednu hodnotu.</a:t>
            </a:r>
          </a:p>
          <a:p>
            <a:r>
              <a:rPr lang="cs-CZ" b="1" i="1" dirty="0"/>
              <a:t>2NF</a:t>
            </a:r>
          </a:p>
          <a:p>
            <a:pPr lvl="1"/>
            <a:r>
              <a:rPr lang="cs-CZ" dirty="0"/>
              <a:t>Tabulka (relace) musí být v 1NF a každý neklíčový atribut tabulky musí být plně závislý na celém primárním klíči.</a:t>
            </a:r>
          </a:p>
          <a:p>
            <a:r>
              <a:rPr lang="cs-CZ" b="1" i="1" dirty="0"/>
              <a:t>3NF</a:t>
            </a:r>
          </a:p>
          <a:p>
            <a:pPr lvl="1"/>
            <a:r>
              <a:rPr lang="cs-CZ" dirty="0"/>
              <a:t>Tabulka (relace) musí být v 2NF a všechny neklíčové atributy vzájemně nezávislé</a:t>
            </a:r>
            <a:r>
              <a:rPr lang="cs-CZ" b="1" dirty="0"/>
              <a:t>.</a:t>
            </a:r>
            <a:endParaRPr lang="cs-CZ" dirty="0"/>
          </a:p>
          <a:p>
            <a:pPr marL="0" indent="0">
              <a:buNone/>
            </a:pPr>
            <a:br>
              <a:rPr lang="cs-CZ" dirty="0"/>
            </a:b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94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E5C6DA-0421-4735-A2B2-5B97FB7F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472F67-44EB-4E42-B1F1-C7B49C36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wikipedia.org</a:t>
            </a:r>
            <a:endParaRPr lang="cs-CZ" dirty="0"/>
          </a:p>
          <a:p>
            <a:r>
              <a:rPr lang="cs-CZ" dirty="0">
                <a:hlinkClick r:id="rId3"/>
              </a:rPr>
              <a:t>ped.muni.cz</a:t>
            </a:r>
            <a:endParaRPr lang="cs-CZ" dirty="0"/>
          </a:p>
          <a:p>
            <a:r>
              <a:rPr lang="cs-CZ" dirty="0">
                <a:hlinkClick r:id="rId4"/>
              </a:rPr>
              <a:t>databaze.chytrak.cz</a:t>
            </a:r>
            <a:endParaRPr lang="cs-CZ" dirty="0"/>
          </a:p>
          <a:p>
            <a:r>
              <a:rPr lang="cs-CZ" dirty="0">
                <a:hlinkClick r:id="rId5"/>
              </a:rPr>
              <a:t>support.office.com</a:t>
            </a:r>
            <a:endParaRPr lang="cs-CZ" dirty="0"/>
          </a:p>
          <a:p>
            <a:r>
              <a:rPr lang="cs-CZ" dirty="0">
                <a:hlinkClick r:id="rId6"/>
              </a:rPr>
              <a:t>https://www.sallyx.org/sally/psql/normalizace.php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FBD76A6-7502-4BC9-BDEF-3E80720A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195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150CE5-91F5-4909-8CB9-E0EA4AAA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POJMy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1DB540-6110-4FB2-81F4-52147164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/>
          </a:bodyPr>
          <a:lstStyle/>
          <a:p>
            <a:r>
              <a:rPr lang="cs-CZ" b="1" dirty="0"/>
              <a:t>Databáze</a:t>
            </a:r>
            <a:r>
              <a:rPr lang="cs-CZ" dirty="0"/>
              <a:t> je uspořádaná množina informací (dat)</a:t>
            </a:r>
          </a:p>
          <a:p>
            <a:r>
              <a:rPr lang="cs-CZ" b="1" dirty="0"/>
              <a:t>Databázový systém </a:t>
            </a:r>
            <a:r>
              <a:rPr lang="cs-CZ" dirty="0"/>
              <a:t>je potom databáze + SŘBD</a:t>
            </a:r>
          </a:p>
          <a:p>
            <a:endParaRPr lang="cs-CZ" dirty="0"/>
          </a:p>
          <a:p>
            <a:r>
              <a:rPr lang="cs-CZ" b="1" dirty="0"/>
              <a:t>SŘBD</a:t>
            </a:r>
            <a:r>
              <a:rPr lang="cs-CZ" dirty="0"/>
              <a:t> = Systém Řízení Báze Dat (z angl. </a:t>
            </a:r>
            <a:r>
              <a:rPr lang="cs-CZ" dirty="0" err="1"/>
              <a:t>DataBase</a:t>
            </a:r>
            <a:r>
              <a:rPr lang="cs-CZ" dirty="0"/>
              <a:t> Managment Systém)</a:t>
            </a:r>
          </a:p>
          <a:p>
            <a:pPr lvl="1"/>
            <a:r>
              <a:rPr lang="cs-CZ" dirty="0"/>
              <a:t>Univerzální označení pro software, který tvoří mezivrstvu mezi aplikacemi a uloženými daty</a:t>
            </a:r>
          </a:p>
          <a:p>
            <a:pPr lvl="1"/>
            <a:r>
              <a:rPr lang="cs-CZ" dirty="0"/>
              <a:t>Jeho úlohou je efektivně </a:t>
            </a:r>
            <a:r>
              <a:rPr lang="cs-CZ" b="1" dirty="0"/>
              <a:t>pracovat s velkým množstvím dat</a:t>
            </a:r>
            <a:r>
              <a:rPr lang="cs-CZ" dirty="0"/>
              <a:t>, musí být schopen data ukládat, modifikovat, mazat a provádět dotazy.</a:t>
            </a:r>
          </a:p>
          <a:p>
            <a:pPr lvl="1"/>
            <a:r>
              <a:rPr lang="cs-CZ" dirty="0"/>
              <a:t>Je nedílnou součástí velké většiny aplikací</a:t>
            </a:r>
          </a:p>
          <a:p>
            <a:pPr lvl="1"/>
            <a:r>
              <a:rPr lang="cs-CZ" dirty="0"/>
              <a:t>Příkladem SŘBD je např. </a:t>
            </a:r>
            <a:r>
              <a:rPr lang="cs-CZ" dirty="0" err="1"/>
              <a:t>mySQL</a:t>
            </a:r>
            <a:r>
              <a:rPr lang="cs-CZ" dirty="0"/>
              <a:t>, MS Access, </a:t>
            </a:r>
            <a:r>
              <a:rPr lang="cs-CZ" dirty="0" err="1"/>
              <a:t>MariaDB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BF492DE-C5D6-4B21-B771-4ABFA4EA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10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05FC3-0866-4C38-B518-371231E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</a:t>
            </a:r>
            <a:r>
              <a:rPr lang="cs-CZ" dirty="0" err="1"/>
              <a:t>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EC0B70-DF73-4F75-9AE6-254BA209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Centrální</a:t>
            </a:r>
            <a:endParaRPr lang="cs-CZ" dirty="0"/>
          </a:p>
          <a:p>
            <a:pPr lvl="1"/>
            <a:r>
              <a:rPr lang="pt-BR" dirty="0"/>
              <a:t>data i</a:t>
            </a:r>
            <a:r>
              <a:rPr lang="cs-CZ" dirty="0"/>
              <a:t> jsou</a:t>
            </a:r>
            <a:r>
              <a:rPr lang="pt-BR" dirty="0"/>
              <a:t> SŘBD v centrálním počítači</a:t>
            </a:r>
            <a:endParaRPr lang="cs-CZ" dirty="0"/>
          </a:p>
          <a:p>
            <a:pPr lvl="1"/>
            <a:r>
              <a:rPr lang="cs-CZ" dirty="0"/>
              <a:t>je typická pro terminálovou síť</a:t>
            </a:r>
          </a:p>
          <a:p>
            <a:pPr lvl="1"/>
            <a:r>
              <a:rPr lang="cs-CZ" dirty="0"/>
              <a:t>vstup z terminálu se přenese na centrální PC, odkud se výstup z databázové aplikace přenese zpět na terminál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37464CD-DC95-4392-8C89-EDFCA66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  <p:pic>
        <p:nvPicPr>
          <p:cNvPr id="6" name="Obrázek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EDD9E9A6-8FA5-4CA1-A3EB-605AB5B87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4388358"/>
            <a:ext cx="5095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A8375-7BC5-482E-B416-9E64CF1E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</a:t>
            </a:r>
            <a:r>
              <a:rPr lang="cs-CZ" dirty="0" err="1"/>
              <a:t>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05184-FE17-4CB9-AE48-C9F49C63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File</a:t>
            </a:r>
            <a:r>
              <a:rPr lang="cs-CZ" b="1" dirty="0"/>
              <a:t>-server</a:t>
            </a:r>
          </a:p>
          <a:p>
            <a:pPr lvl="1"/>
            <a:r>
              <a:rPr lang="cs-CZ" dirty="0"/>
              <a:t>souvisí zejména s rozšířením osobních počítačů a sítí LAN</a:t>
            </a:r>
            <a:endParaRPr lang="cs-CZ" b="1" dirty="0"/>
          </a:p>
          <a:p>
            <a:pPr lvl="1"/>
            <a:r>
              <a:rPr lang="cs-CZ" dirty="0"/>
              <a:t>SŘBD a příslušné databázové aplikace jsou provozovány na jednotlivých počítačích</a:t>
            </a:r>
          </a:p>
          <a:p>
            <a:pPr lvl="1"/>
            <a:r>
              <a:rPr lang="cs-CZ" dirty="0"/>
              <a:t>data jsou umístěna na </a:t>
            </a:r>
            <a:r>
              <a:rPr lang="cs-CZ" dirty="0" err="1"/>
              <a:t>file</a:t>
            </a:r>
            <a:r>
              <a:rPr lang="cs-CZ" dirty="0"/>
              <a:t>-serveru a mohou být sdílena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F714ED-C124-4055-8C82-41954E73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  <p:pic>
        <p:nvPicPr>
          <p:cNvPr id="6" name="Obrázek 5" descr="Obsah obrázku hodiny&#10;&#10;Popis byl vytvořen automaticky">
            <a:extLst>
              <a:ext uri="{FF2B5EF4-FFF2-40B4-BE49-F238E27FC236}">
                <a16:creationId xmlns:a16="http://schemas.microsoft.com/office/drawing/2014/main" id="{C4FBB97D-9CD9-40DB-81C3-DB4AD83FF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4292668"/>
            <a:ext cx="4943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B149C6-DE3D-41B4-B7CE-4D9F5854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</a:t>
            </a:r>
            <a:r>
              <a:rPr lang="cs-CZ" dirty="0" err="1"/>
              <a:t>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BD68C8-92F3-4231-ACDD-06F40DB33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Klient-server</a:t>
            </a:r>
            <a:endParaRPr lang="cs-CZ" dirty="0"/>
          </a:p>
          <a:p>
            <a:pPr lvl="1"/>
            <a:r>
              <a:rPr lang="cs-CZ" dirty="0"/>
              <a:t>Na počítačích běží program podporující např. vstup dat, formulaci dotazu atd.</a:t>
            </a:r>
          </a:p>
          <a:p>
            <a:pPr lvl="1"/>
            <a:r>
              <a:rPr lang="cs-CZ" dirty="0"/>
              <a:t>Dotaz se dále předává na databázový server, který jej vykoná a vrátí výsledky zpět na počítač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49A19DD-052D-42A8-BFED-F2545B4E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  <p:pic>
        <p:nvPicPr>
          <p:cNvPr id="6" name="Obrázek 5" descr="Obsah obrázku snímek obrazovky, hodiny&#10;&#10;Popis byl vytvořen automaticky">
            <a:extLst>
              <a:ext uri="{FF2B5EF4-FFF2-40B4-BE49-F238E27FC236}">
                <a16:creationId xmlns:a16="http://schemas.microsoft.com/office/drawing/2014/main" id="{C5A34386-D16C-401F-8F7B-D6F516A7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4197858"/>
            <a:ext cx="4943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9F7ECD-5106-4882-BD0B-9113E764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</a:t>
            </a:r>
            <a:r>
              <a:rPr lang="cs-CZ" dirty="0" err="1"/>
              <a:t>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17F3CA-5F13-4B2E-A72E-B2261C2B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b="1" dirty="0"/>
              <a:t>Distribuovaná databáze</a:t>
            </a:r>
            <a:endParaRPr lang="cs-CZ" dirty="0"/>
          </a:p>
          <a:p>
            <a:pPr lvl="1"/>
            <a:r>
              <a:rPr lang="cs-CZ" dirty="0"/>
              <a:t>Distribuovaná databáze je množina databází, která je uložena na několika počítačích. Uživateli se však jeví jako jedna velká databáze. Distribuovanou databázi charakterizujeme třemi vlastnostmi: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F19E495-06D1-42DE-BB9C-DF7F2465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40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14CAFC-4757-4EA9-89C4-49E06F9E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POJmy</a:t>
            </a:r>
            <a:r>
              <a:rPr lang="cs-CZ" dirty="0"/>
              <a:t> v databázi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032F4B-11A9-497A-8BE8-FC0A2909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Entita</a:t>
            </a:r>
          </a:p>
          <a:p>
            <a:pPr lvl="1"/>
            <a:r>
              <a:rPr lang="cs-CZ" dirty="0"/>
              <a:t>Objekt reálného světa zachycený v databázi; je jednoznačně identifikovatelný</a:t>
            </a:r>
          </a:p>
          <a:p>
            <a:r>
              <a:rPr lang="cs-CZ" b="1" dirty="0"/>
              <a:t>Atribut</a:t>
            </a:r>
            <a:r>
              <a:rPr lang="cs-CZ" dirty="0"/>
              <a:t> (sloupec)</a:t>
            </a:r>
          </a:p>
          <a:p>
            <a:pPr lvl="1"/>
            <a:r>
              <a:rPr lang="cs-CZ" dirty="0"/>
              <a:t>V tabulce popisuje část dat, kterou má každý záznam; vztahuje se k reálné entitě</a:t>
            </a:r>
          </a:p>
          <a:p>
            <a:r>
              <a:rPr lang="cs-CZ" b="1" dirty="0"/>
              <a:t>Záznam</a:t>
            </a:r>
            <a:r>
              <a:rPr lang="cs-CZ" dirty="0"/>
              <a:t> (řádek)</a:t>
            </a:r>
          </a:p>
          <a:p>
            <a:pPr lvl="1"/>
            <a:r>
              <a:rPr lang="cs-CZ" dirty="0"/>
              <a:t>Obsahuje záznam o entitě</a:t>
            </a:r>
          </a:p>
          <a:p>
            <a:r>
              <a:rPr lang="cs-CZ" b="1" dirty="0"/>
              <a:t>Relace</a:t>
            </a:r>
          </a:p>
          <a:p>
            <a:pPr lvl="1"/>
            <a:r>
              <a:rPr lang="cs-CZ" dirty="0"/>
              <a:t>Propojení tabulek/ vztahy mezi tabulkami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28286CD-FEB9-4B5C-9CEA-D5FCEBB1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29F7-E3E1-4823-B207-672B12D9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6E04A2-DA83-4A23-9251-44885FBC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Určení účelu databáze</a:t>
            </a:r>
          </a:p>
          <a:p>
            <a:r>
              <a:rPr lang="cs-CZ" dirty="0"/>
              <a:t>Vyhledání a uspořádání požadovaných informací</a:t>
            </a:r>
          </a:p>
          <a:p>
            <a:r>
              <a:rPr lang="cs-CZ" dirty="0"/>
              <a:t>Rozdělení informací do tabulek</a:t>
            </a:r>
          </a:p>
          <a:p>
            <a:r>
              <a:rPr lang="cs-CZ" dirty="0"/>
              <a:t>Převod jednotlivých informací do sloupců</a:t>
            </a:r>
          </a:p>
          <a:p>
            <a:r>
              <a:rPr lang="cs-CZ" dirty="0"/>
              <a:t>Zadání primárních klíčů</a:t>
            </a:r>
          </a:p>
          <a:p>
            <a:r>
              <a:rPr lang="cs-CZ" dirty="0"/>
              <a:t>Vytvoření relací mezi tabulkami</a:t>
            </a:r>
          </a:p>
          <a:p>
            <a:r>
              <a:rPr lang="cs-CZ" dirty="0"/>
              <a:t>Úprava návrhu</a:t>
            </a:r>
          </a:p>
          <a:p>
            <a:r>
              <a:rPr lang="cs-CZ" dirty="0"/>
              <a:t>Použití normalizačních pravidel: 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647738F-92D4-44B2-8DFD-9158A570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10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AC6033-AE2A-4BF4-8650-8641ABD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Relace mezi tabulkami –</a:t>
            </a:r>
            <a:br>
              <a:rPr lang="cs-CZ" dirty="0"/>
            </a:br>
            <a:r>
              <a:rPr lang="cs-CZ" dirty="0"/>
              <a:t>klíče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77B64E-8A63-4D4D-96B5-2CEF42A4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Primární klíč</a:t>
            </a:r>
          </a:p>
          <a:p>
            <a:pPr lvl="1"/>
            <a:r>
              <a:rPr lang="pt-BR" dirty="0"/>
              <a:t>Atribut, nebo skupina atributů, které</a:t>
            </a:r>
            <a:r>
              <a:rPr lang="cs-CZ" dirty="0"/>
              <a:t> jednoznačně</a:t>
            </a:r>
            <a:r>
              <a:rPr lang="pt-BR" dirty="0"/>
              <a:t> identifikují entitu</a:t>
            </a:r>
            <a:endParaRPr lang="cs-CZ" dirty="0"/>
          </a:p>
          <a:p>
            <a:pPr lvl="1"/>
            <a:r>
              <a:rPr lang="cs-CZ" dirty="0"/>
              <a:t>Musí ji mít každá entita, hodnota prim. klíče nesmí být NULL (=integrita entity)</a:t>
            </a:r>
          </a:p>
          <a:p>
            <a:r>
              <a:rPr lang="cs-CZ" b="1" dirty="0"/>
              <a:t>Cizí klíč</a:t>
            </a:r>
          </a:p>
          <a:p>
            <a:pPr lvl="1"/>
            <a:r>
              <a:rPr lang="cs-CZ" dirty="0"/>
              <a:t>Primární klíč, ale v jiné tabulce – používá se při propojování tabulek</a:t>
            </a:r>
          </a:p>
          <a:p>
            <a:r>
              <a:rPr lang="cs-CZ" b="1" dirty="0"/>
              <a:t>Unikátní klíč</a:t>
            </a:r>
          </a:p>
          <a:p>
            <a:pPr lvl="1"/>
            <a:r>
              <a:rPr lang="cs-CZ" dirty="0"/>
              <a:t>Označuje hodnotu, která se v tabulce nemůže opakovat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FA44179-B2CC-4D34-A49C-5F1465B9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BAKAJ, VACEK 4ITA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08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176</TotalTime>
  <Words>698</Words>
  <Application>Microsoft Office PowerPoint</Application>
  <PresentationFormat>Širokoúhlá obrazovka</PresentationFormat>
  <Paragraphs>116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Balík</vt:lpstr>
      <vt:lpstr>Teorie databází</vt:lpstr>
      <vt:lpstr>POJMy</vt:lpstr>
      <vt:lpstr>Architektura ds</vt:lpstr>
      <vt:lpstr>Architektura ds</vt:lpstr>
      <vt:lpstr>Architektura ds</vt:lpstr>
      <vt:lpstr>Architektura ds</vt:lpstr>
      <vt:lpstr>POJmy v databázi</vt:lpstr>
      <vt:lpstr>Návrh databáze</vt:lpstr>
      <vt:lpstr>Relace mezi tabulkami – klíče</vt:lpstr>
      <vt:lpstr>Relace mezi tabulkami – kardinalita</vt:lpstr>
      <vt:lpstr>E-R model</vt:lpstr>
      <vt:lpstr>Prezentace aplikace PowerPoint</vt:lpstr>
      <vt:lpstr>Relační algebra</vt:lpstr>
      <vt:lpstr>Normalizace</vt:lpstr>
      <vt:lpstr>Prezentace aplikace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řízení báze dat</dc:title>
  <dc:creator>Šimon</dc:creator>
  <cp:lastModifiedBy>Štěpán Bakaj</cp:lastModifiedBy>
  <cp:revision>28</cp:revision>
  <dcterms:created xsi:type="dcterms:W3CDTF">2020-03-27T14:23:13Z</dcterms:created>
  <dcterms:modified xsi:type="dcterms:W3CDTF">2020-03-27T20:51:19Z</dcterms:modified>
</cp:coreProperties>
</file>