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92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12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63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7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924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897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8593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31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88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073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3FBE56-CB45-4F45-80E8-D76929202E54}" type="datetimeFigureOut">
              <a:rPr lang="cs-CZ" smtClean="0"/>
              <a:t>09.02.2022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800EC1-A458-4C98-932F-1DBC7240A186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512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B1C42-7CAF-49EE-A68E-C65DB6A01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94" b="133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1656DB-2FC9-4AA6-82AC-90546CFBC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cs-CZ" dirty="0">
                <a:latin typeface="Broadway" panose="04040905080B02020502" pitchFamily="82" charset="0"/>
              </a:rPr>
              <a:t>Teorie databází I.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B50310F-CB6A-4CA6-89E1-84FE209BB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>
                <a:solidFill>
                  <a:srgbClr val="191B0E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Ondřej Vlček</a:t>
            </a:r>
          </a:p>
          <a:p>
            <a:pPr>
              <a:spcAft>
                <a:spcPts val="600"/>
              </a:spcAft>
            </a:pPr>
            <a:r>
              <a:rPr lang="cs-CZ" dirty="0">
                <a:solidFill>
                  <a:srgbClr val="191B0E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Pavel Kružík</a:t>
            </a:r>
          </a:p>
        </p:txBody>
      </p:sp>
    </p:spTree>
    <p:extLst>
      <p:ext uri="{BB962C8B-B14F-4D97-AF65-F5344CB8AC3E}">
        <p14:creationId xmlns:p14="http://schemas.microsoft.com/office/powerpoint/2010/main" val="230050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EB98DB-D670-4406-AF9F-9275622F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Návrh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FDA798-80A4-4799-A17E-B2AFDEA4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Určení účelu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Vyhledání a uspořádání informací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Rozdělení informací do tabulek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Převod informací do sloupců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Zadání primárních klíčů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Vytvoření relací mezi tabulkami (cizí klíče)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Úprava návrhu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Normalizace</a:t>
            </a:r>
          </a:p>
        </p:txBody>
      </p:sp>
    </p:spTree>
    <p:extLst>
      <p:ext uri="{BB962C8B-B14F-4D97-AF65-F5344CB8AC3E}">
        <p14:creationId xmlns:p14="http://schemas.microsoft.com/office/powerpoint/2010/main" val="73194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7CEFC-D580-4220-A0F2-E3807B96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Kardinalita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6F1939-CD8F-40CB-910C-DDE8A37D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84" y="2506662"/>
            <a:ext cx="10392831" cy="3769851"/>
          </a:xfrm>
        </p:spPr>
        <p:txBody>
          <a:bodyPr/>
          <a:lstStyle/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1:1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 – jednomu záznamu v jedné tabulce odpovídá jeden záznam v tabulce druhé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1:N 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– jeden údaj z první tabulky odpovídá několika údajům z druhé tabulky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M:N 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– více záznamů z jedné tabulky odpovídá více záznamům z druhé tabulky</a:t>
            </a:r>
          </a:p>
        </p:txBody>
      </p:sp>
    </p:spTree>
    <p:extLst>
      <p:ext uri="{BB962C8B-B14F-4D97-AF65-F5344CB8AC3E}">
        <p14:creationId xmlns:p14="http://schemas.microsoft.com/office/powerpoint/2010/main" val="107189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D6998-0F22-4A65-AC92-39D6269B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Klíče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0DAE9D-3AC7-4562-950E-C5C3C10C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Primární klíč – 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jednoznačně identifikuje záznam, nesmí se opakovat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Cizí klíč –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 primární klíč v jiné tabulce, propojuje tabulky, hodnota PK nebo NULL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Unikátní klíč – 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nesmí se opakovat ale není primárním klíčem </a:t>
            </a:r>
          </a:p>
        </p:txBody>
      </p:sp>
    </p:spTree>
    <p:extLst>
      <p:ext uri="{BB962C8B-B14F-4D97-AF65-F5344CB8AC3E}">
        <p14:creationId xmlns:p14="http://schemas.microsoft.com/office/powerpoint/2010/main" val="311480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3ECB0E-0182-4963-A6B6-F2985292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Používaný software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E7F440-F1C5-4E9D-AD8F-9B258EB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Microsoft Access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Microsoft </a:t>
            </a:r>
            <a:r>
              <a:rPr lang="cs-CZ" i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Visual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 FoxPro</a:t>
            </a:r>
          </a:p>
          <a:p>
            <a:r>
              <a:rPr lang="cs-CZ" i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FireBird</a:t>
            </a:r>
            <a:endParaRPr lang="cs-CZ" i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Oracle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B2CFA5-0AD6-4B4C-8419-7FB88715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80" y="1697665"/>
            <a:ext cx="1452880" cy="71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8DBCB9-E350-4C89-ADC2-B846B1E1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19" y="2524784"/>
            <a:ext cx="837882" cy="10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ek obrázku pro fire bird">
            <a:extLst>
              <a:ext uri="{FF2B5EF4-FFF2-40B4-BE49-F238E27FC236}">
                <a16:creationId xmlns:a16="http://schemas.microsoft.com/office/drawing/2014/main" id="{6A2A816B-99E5-4228-9762-AFDBB087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92" y="3132765"/>
            <a:ext cx="63817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ýsledek obrázku pro oracle database">
            <a:extLst>
              <a:ext uri="{FF2B5EF4-FFF2-40B4-BE49-F238E27FC236}">
                <a16:creationId xmlns:a16="http://schemas.microsoft.com/office/drawing/2014/main" id="{D370DC5D-980E-4B50-A186-93B0EC23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64" y="3887041"/>
            <a:ext cx="948055" cy="75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9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BA1158-2275-4738-B79F-D7DD1D4C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Základní pojmy</a:t>
            </a:r>
            <a:r>
              <a:rPr lang="cs-CZ" dirty="0"/>
              <a:t>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C0B5DB-42F7-4276-933E-E50C85D9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Databáze (DB)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Kolekce dat (strukturovaná množina dat)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Obsahuje data uložená na vnějších paměťových médií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Databázové systémy (DBS)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Soubory prvků ve vzájemných informačních procesních vztazích, které zpracovávají data a zabezpečují komunikaci informací mezi prvky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Informační systém (IS)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Soubor prostředků (HW, SW) a metod zabezpečující sběr, přenos, uchování a zpracování dat za účelem tvorby a prezentace informací</a:t>
            </a:r>
          </a:p>
        </p:txBody>
      </p:sp>
    </p:spTree>
    <p:extLst>
      <p:ext uri="{BB962C8B-B14F-4D97-AF65-F5344CB8AC3E}">
        <p14:creationId xmlns:p14="http://schemas.microsoft.com/office/powerpoint/2010/main" val="309068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11D695-5797-479F-9545-C02220E2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5B264E-3172-4587-AA17-5C7976F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Tabulka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Jeden ze základních DB objektů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Slouží k přímému uložení dat do DB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Struktura záznamů s pevně stanovenými položkami (počet sloupců, řádků,…)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Sloupec = atribut = pole = rozlišovací rys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(jméno, příjmení, věk, cena, …)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Řádek = záznam = prvek relace = jakákoliv data v DB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(Novák) </a:t>
            </a:r>
          </a:p>
        </p:txBody>
      </p:sp>
    </p:spTree>
    <p:extLst>
      <p:ext uri="{BB962C8B-B14F-4D97-AF65-F5344CB8AC3E}">
        <p14:creationId xmlns:p14="http://schemas.microsoft.com/office/powerpoint/2010/main" val="337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1DF7B-DF43-4CA8-9A51-B891AEFD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SŘBD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0744E3-7FDB-485A-AAEE-4F3C0D7C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Systém řízení báze dat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Softwarové vybavení, které zajišťuje práci s DB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Umožnuje definovat a udržovat data v DB a mimo programy, které tato data využívají</a:t>
            </a:r>
          </a:p>
          <a:p>
            <a:pPr lvl="1"/>
            <a:r>
              <a:rPr lang="cs-CZ" b="1" dirty="0">
                <a:latin typeface="MS Gothic" panose="020B0609070205080204" pitchFamily="49" charset="-128"/>
                <a:ea typeface="MS Gothic" panose="020B0609070205080204" pitchFamily="49" charset="-128"/>
              </a:rPr>
              <a:t>Tři funkce</a:t>
            </a:r>
          </a:p>
          <a:p>
            <a:pPr lvl="2"/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Definice DB</a:t>
            </a:r>
          </a:p>
          <a:p>
            <a:pPr lvl="2"/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Konstrukce DB</a:t>
            </a:r>
          </a:p>
          <a:p>
            <a:pPr lvl="2"/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Manipulace s DB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9357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06C5F-21D5-4608-8803-89848033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Architektura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631241-5D03-4AAB-A6F0-1233C75D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Centrální</a:t>
            </a:r>
          </a:p>
          <a:p>
            <a:r>
              <a:rPr lang="cs-CZ" i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File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-server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Klient-server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Distribuovaná databáze</a:t>
            </a:r>
          </a:p>
        </p:txBody>
      </p:sp>
    </p:spTree>
    <p:extLst>
      <p:ext uri="{BB962C8B-B14F-4D97-AF65-F5344CB8AC3E}">
        <p14:creationId xmlns:p14="http://schemas.microsoft.com/office/powerpoint/2010/main" val="32469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F0EFD3-26DB-4A38-B731-DFF3A1E5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Centrální architektura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79FC07-594F-49E7-8E4C-3DC6955D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Data i SŘBD v centrálním počítači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Typické pro terminálovou síť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Vstupní údaje terminál pošle na centrální počítač, ten je zpracuje příslušnou aplikací a výstup zašle zpět na terminál</a:t>
            </a:r>
          </a:p>
        </p:txBody>
      </p:sp>
    </p:spTree>
    <p:extLst>
      <p:ext uri="{BB962C8B-B14F-4D97-AF65-F5344CB8AC3E}">
        <p14:creationId xmlns:p14="http://schemas.microsoft.com/office/powerpoint/2010/main" val="118297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5F078-5D21-42E7-A6A8-2B4EF22D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File</a:t>
            </a:r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-server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2A1352-0250-4580-8EE7-EFDFF40B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SŘBD a databázová aplikace na jednotlivých PC 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Data umístěna na </a:t>
            </a:r>
            <a:r>
              <a:rPr lang="cs-CZ" i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file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-serveru (mohou být sdílená)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Uživatel zadá dotaz, SŘBD ho přijme a žádá </a:t>
            </a:r>
            <a:r>
              <a:rPr lang="cs-CZ" i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file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-server o příslušná data, </a:t>
            </a:r>
            <a:r>
              <a:rPr lang="cs-CZ" i="1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file</a:t>
            </a:r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-server pošle bloky dat které se lokálně zpracují</a:t>
            </a:r>
          </a:p>
        </p:txBody>
      </p:sp>
    </p:spTree>
    <p:extLst>
      <p:ext uri="{BB962C8B-B14F-4D97-AF65-F5344CB8AC3E}">
        <p14:creationId xmlns:p14="http://schemas.microsoft.com/office/powerpoint/2010/main" val="252276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0D3FAB-8058-4037-B681-A9ABD9A3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Klient-server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FEFE30-E359-4981-866E-4CF6AA6F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Na PC databázová aplikace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Na serveru SŘBD a data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Uživatel zadává SQL dotazy, server je zpracuje a vrací pouze výsledky</a:t>
            </a:r>
          </a:p>
        </p:txBody>
      </p:sp>
    </p:spTree>
    <p:extLst>
      <p:ext uri="{BB962C8B-B14F-4D97-AF65-F5344CB8AC3E}">
        <p14:creationId xmlns:p14="http://schemas.microsoft.com/office/powerpoint/2010/main" val="115757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0A726D-0777-409D-B0E9-118E1BC1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i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Distribuovaná databáze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EC84CA-3D9C-40E5-9C4F-F2A3A46F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Množina databází, uložena na několika počítačích</a:t>
            </a:r>
          </a:p>
          <a:p>
            <a:r>
              <a:rPr lang="cs-CZ" i="1" dirty="0">
                <a:latin typeface="MS Gothic" panose="020B0609070205080204" pitchFamily="49" charset="-128"/>
                <a:ea typeface="MS Gothic" panose="020B0609070205080204" pitchFamily="49" charset="-128"/>
              </a:rPr>
              <a:t>Jeví se jako jedna velká DB</a:t>
            </a:r>
          </a:p>
          <a:p>
            <a:r>
              <a:rPr lang="cs-CZ" b="1" i="1" dirty="0">
                <a:latin typeface="MS Gothic" panose="020B0609070205080204" pitchFamily="49" charset="-128"/>
                <a:ea typeface="MS Gothic" panose="020B0609070205080204" pitchFamily="49" charset="-128"/>
              </a:rPr>
              <a:t>Tři vlastnosti: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Transparentnost- zdání jedné databáze, nespecifikuje místo uložení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Autonomnost- s každou lokální DB lze pracovat nezávisle</a:t>
            </a:r>
          </a:p>
          <a:p>
            <a:pPr lvl="1"/>
            <a:r>
              <a:rPr lang="cs-CZ" dirty="0">
                <a:latin typeface="MS Gothic" panose="020B0609070205080204" pitchFamily="49" charset="-128"/>
                <a:ea typeface="MS Gothic" panose="020B0609070205080204" pitchFamily="49" charset="-128"/>
              </a:rPr>
              <a:t>Nezávislost na síti- různé architektury PC a sítí</a:t>
            </a:r>
          </a:p>
        </p:txBody>
      </p:sp>
    </p:spTree>
    <p:extLst>
      <p:ext uri="{BB962C8B-B14F-4D97-AF65-F5344CB8AC3E}">
        <p14:creationId xmlns:p14="http://schemas.microsoft.com/office/powerpoint/2010/main" val="1512790002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85</TotalTime>
  <Words>436</Words>
  <Application>Microsoft Office PowerPoint</Application>
  <PresentationFormat>Širokoúhlá obrazovka</PresentationFormat>
  <Paragraphs>73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MS Gothic</vt:lpstr>
      <vt:lpstr>Broadway</vt:lpstr>
      <vt:lpstr>Franklin Gothic Book</vt:lpstr>
      <vt:lpstr>Oříznutí</vt:lpstr>
      <vt:lpstr>Teorie databází I.</vt:lpstr>
      <vt:lpstr>Základní pojmy </vt:lpstr>
      <vt:lpstr>Prezentace aplikace PowerPoint</vt:lpstr>
      <vt:lpstr>SŘBD</vt:lpstr>
      <vt:lpstr>Architektura databáze</vt:lpstr>
      <vt:lpstr>Centrální architektura</vt:lpstr>
      <vt:lpstr>File-server</vt:lpstr>
      <vt:lpstr>Klient-server</vt:lpstr>
      <vt:lpstr>Distribuovaná databáze</vt:lpstr>
      <vt:lpstr>Návrh databáze</vt:lpstr>
      <vt:lpstr>Kardinalita</vt:lpstr>
      <vt:lpstr>Klíče</vt:lpstr>
      <vt:lpstr>Používaný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Vlček Ondřej</dc:creator>
  <cp:lastModifiedBy>Kružík Pavel</cp:lastModifiedBy>
  <cp:revision>4</cp:revision>
  <dcterms:created xsi:type="dcterms:W3CDTF">2022-02-05T12:04:04Z</dcterms:created>
  <dcterms:modified xsi:type="dcterms:W3CDTF">2022-02-09T08:44:12Z</dcterms:modified>
</cp:coreProperties>
</file>