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9" r:id="rId4"/>
    <p:sldId id="258" r:id="rId5"/>
    <p:sldId id="266" r:id="rId6"/>
    <p:sldId id="260" r:id="rId7"/>
    <p:sldId id="261" r:id="rId8"/>
    <p:sldId id="262" r:id="rId9"/>
    <p:sldId id="263" r:id="rId10"/>
    <p:sldId id="264" r:id="rId11"/>
    <p:sldId id="265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CAC6BA-B94C-48D2-92F7-5B9878C7F106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8DE9C81-B8E8-4379-BFE9-A8576C1307DB}">
      <dgm:prSet/>
      <dgm:spPr/>
      <dgm:t>
        <a:bodyPr/>
        <a:lstStyle/>
        <a:p>
          <a:r>
            <a:rPr lang="en-US"/>
            <a:t>E-R model (Entity-Relationship) slouží k návrhu databází.</a:t>
          </a:r>
        </a:p>
      </dgm:t>
    </dgm:pt>
    <dgm:pt modelId="{C6380BAE-989F-4A87-8D3C-9E7AB27E0927}" type="parTrans" cxnId="{E32C8364-4F71-4FFC-820C-1B1043B72BC5}">
      <dgm:prSet/>
      <dgm:spPr/>
      <dgm:t>
        <a:bodyPr/>
        <a:lstStyle/>
        <a:p>
          <a:endParaRPr lang="en-US"/>
        </a:p>
      </dgm:t>
    </dgm:pt>
    <dgm:pt modelId="{143762DA-9862-471F-B2C2-B9E0F8DB5DB3}" type="sibTrans" cxnId="{E32C8364-4F71-4FFC-820C-1B1043B72BC5}">
      <dgm:prSet/>
      <dgm:spPr/>
      <dgm:t>
        <a:bodyPr/>
        <a:lstStyle/>
        <a:p>
          <a:endParaRPr lang="en-US"/>
        </a:p>
      </dgm:t>
    </dgm:pt>
    <dgm:pt modelId="{9E9D92AB-DBB7-4998-89C9-F17BAA8DBA9F}">
      <dgm:prSet/>
      <dgm:spPr/>
      <dgm:t>
        <a:bodyPr/>
        <a:lstStyle/>
        <a:p>
          <a:r>
            <a:rPr lang="en-US"/>
            <a:t>Popisuje entity, jejich atributy a vztahy mezi nimi.</a:t>
          </a:r>
        </a:p>
      </dgm:t>
    </dgm:pt>
    <dgm:pt modelId="{8011018F-E255-490F-AEE2-12A2AE4B4C90}" type="parTrans" cxnId="{2A271C16-DF3D-4FD4-AF8A-F021083023D6}">
      <dgm:prSet/>
      <dgm:spPr/>
      <dgm:t>
        <a:bodyPr/>
        <a:lstStyle/>
        <a:p>
          <a:endParaRPr lang="en-US"/>
        </a:p>
      </dgm:t>
    </dgm:pt>
    <dgm:pt modelId="{C3619D7D-C6E9-4B22-8423-F98005B61CDE}" type="sibTrans" cxnId="{2A271C16-DF3D-4FD4-AF8A-F021083023D6}">
      <dgm:prSet/>
      <dgm:spPr/>
      <dgm:t>
        <a:bodyPr/>
        <a:lstStyle/>
        <a:p>
          <a:endParaRPr lang="en-US"/>
        </a:p>
      </dgm:t>
    </dgm:pt>
    <dgm:pt modelId="{D97293A6-177F-4D18-985F-C337E145ED0B}" type="pres">
      <dgm:prSet presAssocID="{0ECAC6BA-B94C-48D2-92F7-5B9878C7F106}" presName="vert0" presStyleCnt="0">
        <dgm:presLayoutVars>
          <dgm:dir/>
          <dgm:animOne val="branch"/>
          <dgm:animLvl val="lvl"/>
        </dgm:presLayoutVars>
      </dgm:prSet>
      <dgm:spPr/>
    </dgm:pt>
    <dgm:pt modelId="{E061A1D5-1DF3-4EBD-9A85-2E06E02DD1D6}" type="pres">
      <dgm:prSet presAssocID="{78DE9C81-B8E8-4379-BFE9-A8576C1307DB}" presName="thickLine" presStyleLbl="alignNode1" presStyleIdx="0" presStyleCnt="2"/>
      <dgm:spPr/>
    </dgm:pt>
    <dgm:pt modelId="{849AF90C-F859-4B3A-9193-1E146EDF5ED0}" type="pres">
      <dgm:prSet presAssocID="{78DE9C81-B8E8-4379-BFE9-A8576C1307DB}" presName="horz1" presStyleCnt="0"/>
      <dgm:spPr/>
    </dgm:pt>
    <dgm:pt modelId="{66598ED8-1AFF-44E9-B088-494081216F90}" type="pres">
      <dgm:prSet presAssocID="{78DE9C81-B8E8-4379-BFE9-A8576C1307DB}" presName="tx1" presStyleLbl="revTx" presStyleIdx="0" presStyleCnt="2"/>
      <dgm:spPr/>
    </dgm:pt>
    <dgm:pt modelId="{3BA36436-A17A-473B-A18E-D68E3D6B0DBB}" type="pres">
      <dgm:prSet presAssocID="{78DE9C81-B8E8-4379-BFE9-A8576C1307DB}" presName="vert1" presStyleCnt="0"/>
      <dgm:spPr/>
    </dgm:pt>
    <dgm:pt modelId="{83530D11-FB6F-4A91-B68A-B7E9FBD3CD27}" type="pres">
      <dgm:prSet presAssocID="{9E9D92AB-DBB7-4998-89C9-F17BAA8DBA9F}" presName="thickLine" presStyleLbl="alignNode1" presStyleIdx="1" presStyleCnt="2"/>
      <dgm:spPr/>
    </dgm:pt>
    <dgm:pt modelId="{E287DD5D-DC5A-4AF9-8832-5281DD69E7FE}" type="pres">
      <dgm:prSet presAssocID="{9E9D92AB-DBB7-4998-89C9-F17BAA8DBA9F}" presName="horz1" presStyleCnt="0"/>
      <dgm:spPr/>
    </dgm:pt>
    <dgm:pt modelId="{8C30C94A-A31E-48F5-8B1C-F79562275A31}" type="pres">
      <dgm:prSet presAssocID="{9E9D92AB-DBB7-4998-89C9-F17BAA8DBA9F}" presName="tx1" presStyleLbl="revTx" presStyleIdx="1" presStyleCnt="2"/>
      <dgm:spPr/>
    </dgm:pt>
    <dgm:pt modelId="{69C8BBCE-ECE9-4E1F-8379-06B1EF5A6BE0}" type="pres">
      <dgm:prSet presAssocID="{9E9D92AB-DBB7-4998-89C9-F17BAA8DBA9F}" presName="vert1" presStyleCnt="0"/>
      <dgm:spPr/>
    </dgm:pt>
  </dgm:ptLst>
  <dgm:cxnLst>
    <dgm:cxn modelId="{2A271C16-DF3D-4FD4-AF8A-F021083023D6}" srcId="{0ECAC6BA-B94C-48D2-92F7-5B9878C7F106}" destId="{9E9D92AB-DBB7-4998-89C9-F17BAA8DBA9F}" srcOrd="1" destOrd="0" parTransId="{8011018F-E255-490F-AEE2-12A2AE4B4C90}" sibTransId="{C3619D7D-C6E9-4B22-8423-F98005B61CDE}"/>
    <dgm:cxn modelId="{E32C8364-4F71-4FFC-820C-1B1043B72BC5}" srcId="{0ECAC6BA-B94C-48D2-92F7-5B9878C7F106}" destId="{78DE9C81-B8E8-4379-BFE9-A8576C1307DB}" srcOrd="0" destOrd="0" parTransId="{C6380BAE-989F-4A87-8D3C-9E7AB27E0927}" sibTransId="{143762DA-9862-471F-B2C2-B9E0F8DB5DB3}"/>
    <dgm:cxn modelId="{2A7C8D4C-4D53-4D4A-8865-B8B90D01D115}" type="presOf" srcId="{78DE9C81-B8E8-4379-BFE9-A8576C1307DB}" destId="{66598ED8-1AFF-44E9-B088-494081216F90}" srcOrd="0" destOrd="0" presId="urn:microsoft.com/office/officeart/2008/layout/LinedList"/>
    <dgm:cxn modelId="{E8101295-A2E1-4DC2-B99E-25B6D7CB2934}" type="presOf" srcId="{0ECAC6BA-B94C-48D2-92F7-5B9878C7F106}" destId="{D97293A6-177F-4D18-985F-C337E145ED0B}" srcOrd="0" destOrd="0" presId="urn:microsoft.com/office/officeart/2008/layout/LinedList"/>
    <dgm:cxn modelId="{018B92F6-6476-4C7E-9AA0-466543DF3411}" type="presOf" srcId="{9E9D92AB-DBB7-4998-89C9-F17BAA8DBA9F}" destId="{8C30C94A-A31E-48F5-8B1C-F79562275A31}" srcOrd="0" destOrd="0" presId="urn:microsoft.com/office/officeart/2008/layout/LinedList"/>
    <dgm:cxn modelId="{E2EE2285-FFF8-403F-A271-7C246A77211F}" type="presParOf" srcId="{D97293A6-177F-4D18-985F-C337E145ED0B}" destId="{E061A1D5-1DF3-4EBD-9A85-2E06E02DD1D6}" srcOrd="0" destOrd="0" presId="urn:microsoft.com/office/officeart/2008/layout/LinedList"/>
    <dgm:cxn modelId="{D3630EFD-8A5A-4726-B676-5D63F5D4F532}" type="presParOf" srcId="{D97293A6-177F-4D18-985F-C337E145ED0B}" destId="{849AF90C-F859-4B3A-9193-1E146EDF5ED0}" srcOrd="1" destOrd="0" presId="urn:microsoft.com/office/officeart/2008/layout/LinedList"/>
    <dgm:cxn modelId="{17131DD3-2B2D-49C0-8512-B0E97315AE89}" type="presParOf" srcId="{849AF90C-F859-4B3A-9193-1E146EDF5ED0}" destId="{66598ED8-1AFF-44E9-B088-494081216F90}" srcOrd="0" destOrd="0" presId="urn:microsoft.com/office/officeart/2008/layout/LinedList"/>
    <dgm:cxn modelId="{F98A9F46-2F07-4452-9399-805FB065198B}" type="presParOf" srcId="{849AF90C-F859-4B3A-9193-1E146EDF5ED0}" destId="{3BA36436-A17A-473B-A18E-D68E3D6B0DBB}" srcOrd="1" destOrd="0" presId="urn:microsoft.com/office/officeart/2008/layout/LinedList"/>
    <dgm:cxn modelId="{19BCB636-B53C-4087-9103-032AD61BFA1F}" type="presParOf" srcId="{D97293A6-177F-4D18-985F-C337E145ED0B}" destId="{83530D11-FB6F-4A91-B68A-B7E9FBD3CD27}" srcOrd="2" destOrd="0" presId="urn:microsoft.com/office/officeart/2008/layout/LinedList"/>
    <dgm:cxn modelId="{9DDD43D8-7089-4CBA-AD8D-75E3DB554A1B}" type="presParOf" srcId="{D97293A6-177F-4D18-985F-C337E145ED0B}" destId="{E287DD5D-DC5A-4AF9-8832-5281DD69E7FE}" srcOrd="3" destOrd="0" presId="urn:microsoft.com/office/officeart/2008/layout/LinedList"/>
    <dgm:cxn modelId="{43206AEB-D459-45CE-9505-D130303DE3E4}" type="presParOf" srcId="{E287DD5D-DC5A-4AF9-8832-5281DD69E7FE}" destId="{8C30C94A-A31E-48F5-8B1C-F79562275A31}" srcOrd="0" destOrd="0" presId="urn:microsoft.com/office/officeart/2008/layout/LinedList"/>
    <dgm:cxn modelId="{9F308EC9-1DA1-4983-9C32-AF89BA0B9462}" type="presParOf" srcId="{E287DD5D-DC5A-4AF9-8832-5281DD69E7FE}" destId="{69C8BBCE-ECE9-4E1F-8379-06B1EF5A6BE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61A1D5-1DF3-4EBD-9A85-2E06E02DD1D6}">
      <dsp:nvSpPr>
        <dsp:cNvPr id="0" name=""/>
        <dsp:cNvSpPr/>
      </dsp:nvSpPr>
      <dsp:spPr>
        <a:xfrm>
          <a:off x="0" y="0"/>
          <a:ext cx="399335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598ED8-1AFF-44E9-B088-494081216F90}">
      <dsp:nvSpPr>
        <dsp:cNvPr id="0" name=""/>
        <dsp:cNvSpPr/>
      </dsp:nvSpPr>
      <dsp:spPr>
        <a:xfrm>
          <a:off x="0" y="0"/>
          <a:ext cx="3993357" cy="19597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E-R model (Entity-Relationship) slouží k návrhu databází.</a:t>
          </a:r>
        </a:p>
      </dsp:txBody>
      <dsp:txXfrm>
        <a:off x="0" y="0"/>
        <a:ext cx="3993357" cy="1959768"/>
      </dsp:txXfrm>
    </dsp:sp>
    <dsp:sp modelId="{83530D11-FB6F-4A91-B68A-B7E9FBD3CD27}">
      <dsp:nvSpPr>
        <dsp:cNvPr id="0" name=""/>
        <dsp:cNvSpPr/>
      </dsp:nvSpPr>
      <dsp:spPr>
        <a:xfrm>
          <a:off x="0" y="1959768"/>
          <a:ext cx="3993357" cy="0"/>
        </a:xfrm>
        <a:prstGeom prst="line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30C94A-A31E-48F5-8B1C-F79562275A31}">
      <dsp:nvSpPr>
        <dsp:cNvPr id="0" name=""/>
        <dsp:cNvSpPr/>
      </dsp:nvSpPr>
      <dsp:spPr>
        <a:xfrm>
          <a:off x="0" y="1959768"/>
          <a:ext cx="3993357" cy="19597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Popisuje entity, jejich atributy a vztahy mezi nimi.</a:t>
          </a:r>
        </a:p>
      </dsp:txBody>
      <dsp:txXfrm>
        <a:off x="0" y="1959768"/>
        <a:ext cx="3993357" cy="19597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C148DE-1BDD-4889-9DB2-B506D071A32C}" type="datetimeFigureOut">
              <a:rPr lang="cs-CZ" smtClean="0"/>
              <a:t>17.02.2025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CA3A85-7E3E-45A4-A47C-882692F73A4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34407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CA3A85-7E3E-45A4-A47C-882692F73A48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56051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CA3A85-7E3E-45A4-A47C-882692F73A48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13277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2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7753" y="640080"/>
            <a:ext cx="2800511" cy="3566160"/>
          </a:xfrm>
        </p:spPr>
        <p:txBody>
          <a:bodyPr anchor="b">
            <a:normAutofit/>
          </a:bodyPr>
          <a:lstStyle/>
          <a:p>
            <a:pPr algn="l"/>
            <a:r>
              <a:rPr lang="cs-CZ" sz="4700"/>
              <a:t>Teorie databází II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754" y="4636008"/>
            <a:ext cx="2800510" cy="1572768"/>
          </a:xfrm>
        </p:spPr>
        <p:txBody>
          <a:bodyPr>
            <a:normAutofit/>
          </a:bodyPr>
          <a:lstStyle/>
          <a:p>
            <a:pPr algn="l"/>
            <a:r>
              <a:rPr lang="pt-BR"/>
              <a:t>E-R model, Relační algebra, Normalizace</a:t>
            </a:r>
          </a:p>
        </p:txBody>
      </p:sp>
      <p:sp>
        <p:nvSpPr>
          <p:cNvPr id="30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7753" y="4409267"/>
            <a:ext cx="2606040" cy="18288"/>
          </a:xfrm>
          <a:custGeom>
            <a:avLst/>
            <a:gdLst>
              <a:gd name="connsiteX0" fmla="*/ 0 w 2606040"/>
              <a:gd name="connsiteY0" fmla="*/ 0 h 18288"/>
              <a:gd name="connsiteX1" fmla="*/ 625450 w 2606040"/>
              <a:gd name="connsiteY1" fmla="*/ 0 h 18288"/>
              <a:gd name="connsiteX2" fmla="*/ 1224839 w 2606040"/>
              <a:gd name="connsiteY2" fmla="*/ 0 h 18288"/>
              <a:gd name="connsiteX3" fmla="*/ 1824228 w 2606040"/>
              <a:gd name="connsiteY3" fmla="*/ 0 h 18288"/>
              <a:gd name="connsiteX4" fmla="*/ 2606040 w 2606040"/>
              <a:gd name="connsiteY4" fmla="*/ 0 h 18288"/>
              <a:gd name="connsiteX5" fmla="*/ 2606040 w 2606040"/>
              <a:gd name="connsiteY5" fmla="*/ 18288 h 18288"/>
              <a:gd name="connsiteX6" fmla="*/ 1902409 w 2606040"/>
              <a:gd name="connsiteY6" fmla="*/ 18288 h 18288"/>
              <a:gd name="connsiteX7" fmla="*/ 1276960 w 2606040"/>
              <a:gd name="connsiteY7" fmla="*/ 18288 h 18288"/>
              <a:gd name="connsiteX8" fmla="*/ 677570 w 2606040"/>
              <a:gd name="connsiteY8" fmla="*/ 18288 h 18288"/>
              <a:gd name="connsiteX9" fmla="*/ 0 w 2606040"/>
              <a:gd name="connsiteY9" fmla="*/ 18288 h 18288"/>
              <a:gd name="connsiteX10" fmla="*/ 0 w 2606040"/>
              <a:gd name="connsiteY1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06040" h="18288" fill="none" extrusionOk="0">
                <a:moveTo>
                  <a:pt x="0" y="0"/>
                </a:moveTo>
                <a:cubicBezTo>
                  <a:pt x="266776" y="-600"/>
                  <a:pt x="322756" y="3201"/>
                  <a:pt x="625450" y="0"/>
                </a:cubicBezTo>
                <a:cubicBezTo>
                  <a:pt x="928144" y="-3201"/>
                  <a:pt x="968141" y="9269"/>
                  <a:pt x="1224839" y="0"/>
                </a:cubicBezTo>
                <a:cubicBezTo>
                  <a:pt x="1481537" y="-9269"/>
                  <a:pt x="1569059" y="21947"/>
                  <a:pt x="1824228" y="0"/>
                </a:cubicBezTo>
                <a:cubicBezTo>
                  <a:pt x="2079397" y="-21947"/>
                  <a:pt x="2326053" y="-10194"/>
                  <a:pt x="2606040" y="0"/>
                </a:cubicBezTo>
                <a:cubicBezTo>
                  <a:pt x="2605462" y="4771"/>
                  <a:pt x="2606793" y="12323"/>
                  <a:pt x="2606040" y="18288"/>
                </a:cubicBezTo>
                <a:cubicBezTo>
                  <a:pt x="2256758" y="31410"/>
                  <a:pt x="2173673" y="-12878"/>
                  <a:pt x="1902409" y="18288"/>
                </a:cubicBezTo>
                <a:cubicBezTo>
                  <a:pt x="1631145" y="49454"/>
                  <a:pt x="1461378" y="5466"/>
                  <a:pt x="1276960" y="18288"/>
                </a:cubicBezTo>
                <a:cubicBezTo>
                  <a:pt x="1092542" y="31110"/>
                  <a:pt x="890442" y="13213"/>
                  <a:pt x="677570" y="18288"/>
                </a:cubicBezTo>
                <a:cubicBezTo>
                  <a:pt x="464698" y="23364"/>
                  <a:pt x="187648" y="35837"/>
                  <a:pt x="0" y="18288"/>
                </a:cubicBezTo>
                <a:cubicBezTo>
                  <a:pt x="841" y="12879"/>
                  <a:pt x="-726" y="3977"/>
                  <a:pt x="0" y="0"/>
                </a:cubicBezTo>
                <a:close/>
              </a:path>
              <a:path w="2606040" h="18288" stroke="0" extrusionOk="0">
                <a:moveTo>
                  <a:pt x="0" y="0"/>
                </a:moveTo>
                <a:cubicBezTo>
                  <a:pt x="197231" y="3803"/>
                  <a:pt x="358914" y="-9291"/>
                  <a:pt x="599389" y="0"/>
                </a:cubicBezTo>
                <a:cubicBezTo>
                  <a:pt x="839864" y="9291"/>
                  <a:pt x="979371" y="8509"/>
                  <a:pt x="1303020" y="0"/>
                </a:cubicBezTo>
                <a:cubicBezTo>
                  <a:pt x="1626669" y="-8509"/>
                  <a:pt x="1726300" y="7440"/>
                  <a:pt x="1876349" y="0"/>
                </a:cubicBezTo>
                <a:cubicBezTo>
                  <a:pt x="2026398" y="-7440"/>
                  <a:pt x="2430712" y="17957"/>
                  <a:pt x="2606040" y="0"/>
                </a:cubicBezTo>
                <a:cubicBezTo>
                  <a:pt x="2605426" y="8857"/>
                  <a:pt x="2606544" y="13619"/>
                  <a:pt x="2606040" y="18288"/>
                </a:cubicBezTo>
                <a:cubicBezTo>
                  <a:pt x="2393024" y="2241"/>
                  <a:pt x="2191161" y="39259"/>
                  <a:pt x="1980590" y="18288"/>
                </a:cubicBezTo>
                <a:cubicBezTo>
                  <a:pt x="1770019" y="-2683"/>
                  <a:pt x="1476440" y="36114"/>
                  <a:pt x="1276960" y="18288"/>
                </a:cubicBezTo>
                <a:cubicBezTo>
                  <a:pt x="1077480" y="463"/>
                  <a:pt x="880988" y="42125"/>
                  <a:pt x="651510" y="18288"/>
                </a:cubicBezTo>
                <a:cubicBezTo>
                  <a:pt x="422032" y="-5549"/>
                  <a:pt x="130744" y="-1947"/>
                  <a:pt x="0" y="18288"/>
                </a:cubicBezTo>
                <a:cubicBezTo>
                  <a:pt x="-487" y="10816"/>
                  <a:pt x="-839" y="605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ulticolor (zářivě) – design patra">
            <a:extLst>
              <a:ext uri="{FF2B5EF4-FFF2-40B4-BE49-F238E27FC236}">
                <a16:creationId xmlns:a16="http://schemas.microsoft.com/office/drawing/2014/main" id="{2F73FD2E-9938-D83A-FC26-9EC6743800A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282" r="24939"/>
          <a:stretch/>
        </p:blipFill>
        <p:spPr>
          <a:xfrm>
            <a:off x="3983776" y="10"/>
            <a:ext cx="5159081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E777E57D-6A88-4B5B-A068-2BA7FF4E8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502920"/>
            <a:ext cx="7882128" cy="1975104"/>
          </a:xfrm>
        </p:spPr>
        <p:txBody>
          <a:bodyPr anchor="b">
            <a:normAutofit/>
          </a:bodyPr>
          <a:lstStyle/>
          <a:p>
            <a:r>
              <a:rPr lang="cs-CZ" sz="4700"/>
              <a:t>Normalizační formy</a:t>
            </a:r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079" y="0"/>
            <a:ext cx="7879842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936" y="2894076"/>
            <a:ext cx="787984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936" y="3328416"/>
            <a:ext cx="7882128" cy="2715768"/>
          </a:xfrm>
        </p:spPr>
        <p:txBody>
          <a:bodyPr>
            <a:normAutofit/>
          </a:bodyPr>
          <a:lstStyle/>
          <a:p>
            <a:r>
              <a:rPr lang="cs-CZ" sz="1900"/>
              <a:t>1NF: Každý atribut obsahuje pouze tzv. atomické hodnoty. (v každém sloupci-buňce je pouze jedna hodnota).</a:t>
            </a:r>
          </a:p>
          <a:p>
            <a:r>
              <a:rPr lang="cs-CZ" sz="1900"/>
              <a:t>2NF: Žádné částečné závislosti na primárním klíči.</a:t>
            </a:r>
          </a:p>
          <a:p>
            <a:r>
              <a:rPr lang="cs-CZ" sz="1900"/>
              <a:t>3NF: Žádné tranzitivní závislosti (atributy závisí na něčem, co závisí na primárním klíči) mezi neklíčovými atributy.</a:t>
            </a:r>
          </a:p>
          <a:p>
            <a:r>
              <a:rPr lang="cs-CZ" sz="1900"/>
              <a:t>BCNF: Všechny determinanty (jednoznačně určují hodnotu) jsou kandidátní klíče (identifikují celý řádek).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2" y="350196"/>
            <a:ext cx="3485178" cy="1624520"/>
          </a:xfrm>
        </p:spPr>
        <p:txBody>
          <a:bodyPr anchor="ctr">
            <a:normAutofit/>
          </a:bodyPr>
          <a:lstStyle/>
          <a:p>
            <a:r>
              <a:rPr lang="cs-CZ" sz="3500"/>
              <a:t>Shrnutí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1" y="2743200"/>
            <a:ext cx="3485179" cy="3613149"/>
          </a:xfrm>
        </p:spPr>
        <p:txBody>
          <a:bodyPr anchor="ctr">
            <a:normAutofit/>
          </a:bodyPr>
          <a:lstStyle/>
          <a:p>
            <a:r>
              <a:rPr lang="cs-CZ" sz="1700"/>
              <a:t>1. E-R model - pomáhá s návrhem databází.</a:t>
            </a:r>
          </a:p>
          <a:p>
            <a:r>
              <a:rPr lang="cs-CZ" sz="1700"/>
              <a:t>2. Relační algebra - definuje operace nad daty.</a:t>
            </a:r>
          </a:p>
          <a:p>
            <a:r>
              <a:rPr lang="cs-CZ" sz="1700"/>
              <a:t>3. Normalizace - optimalizuje databázovou strukturu.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0B8D7AF-2716-8E00-F2A6-C2DABA3922D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826" r="38632"/>
          <a:stretch/>
        </p:blipFill>
        <p:spPr>
          <a:xfrm>
            <a:off x="4572000" y="1"/>
            <a:ext cx="4577118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 descr="Obsah obrázku osoba, Lidská tvář, oblečení, úsměv&#10;&#10;Obsah vygenerovaný umělou inteligencí může být nesprávný.">
            <a:extLst>
              <a:ext uri="{FF2B5EF4-FFF2-40B4-BE49-F238E27FC236}">
                <a16:creationId xmlns:a16="http://schemas.microsoft.com/office/drawing/2014/main" id="{9BF309D5-09EB-D6CC-4301-8EFD6BB5A44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875" b="33875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17" name="Rectangle 8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9144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F7141C65-9FA3-5163-0BE5-BB464C116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906" y="5317240"/>
            <a:ext cx="8408194" cy="744836"/>
          </a:xfrm>
        </p:spPr>
        <p:txBody>
          <a:bodyPr>
            <a:normAutofit/>
          </a:bodyPr>
          <a:lstStyle/>
          <a:p>
            <a:r>
              <a:rPr lang="cs-CZ" sz="3100">
                <a:solidFill>
                  <a:schemeClr val="tx1">
                    <a:lumMod val="85000"/>
                    <a:lumOff val="15000"/>
                  </a:schemeClr>
                </a:solidFill>
              </a:rPr>
              <a:t>Děkujeme za pozornost!</a:t>
            </a:r>
          </a:p>
        </p:txBody>
      </p:sp>
      <p:cxnSp>
        <p:nvCxnSpPr>
          <p:cNvPr id="18" name="Straight Connector 10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9144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2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9144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187836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758" y="327025"/>
            <a:ext cx="3993358" cy="1630363"/>
          </a:xfrm>
        </p:spPr>
        <p:txBody>
          <a:bodyPr anchor="b">
            <a:normAutofit/>
          </a:bodyPr>
          <a:lstStyle/>
          <a:p>
            <a:r>
              <a:rPr lang="cs-CZ" sz="3100"/>
              <a:t>E-R model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185C0FDA-1C60-6BE0-FD1F-532100FD768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049" r="22494" b="-2"/>
          <a:stretch/>
        </p:blipFill>
        <p:spPr>
          <a:xfrm>
            <a:off x="4474766" y="1"/>
            <a:ext cx="4669234" cy="6856412"/>
          </a:xfrm>
          <a:custGeom>
            <a:avLst/>
            <a:gdLst/>
            <a:ahLst/>
            <a:cxnLst/>
            <a:rect l="l" t="t" r="r" b="b"/>
            <a:pathLst>
              <a:path w="5620032" h="6856412">
                <a:moveTo>
                  <a:pt x="13187" y="0"/>
                </a:moveTo>
                <a:lnTo>
                  <a:pt x="5620032" y="0"/>
                </a:lnTo>
                <a:lnTo>
                  <a:pt x="5620032" y="6856412"/>
                </a:lnTo>
                <a:lnTo>
                  <a:pt x="0" y="6856412"/>
                </a:lnTo>
                <a:lnTo>
                  <a:pt x="64318" y="6298274"/>
                </a:lnTo>
                <a:cubicBezTo>
                  <a:pt x="203221" y="4970220"/>
                  <a:pt x="240510" y="3632077"/>
                  <a:pt x="97152" y="2276000"/>
                </a:cubicBezTo>
                <a:cubicBezTo>
                  <a:pt x="35713" y="1694824"/>
                  <a:pt x="7455" y="1116942"/>
                  <a:pt x="6154" y="541737"/>
                </a:cubicBezTo>
                <a:close/>
              </a:path>
            </a:pathLst>
          </a:custGeom>
        </p:spPr>
      </p:pic>
      <p:graphicFrame>
        <p:nvGraphicFramePr>
          <p:cNvPr id="28" name="Content Placeholder 2">
            <a:extLst>
              <a:ext uri="{FF2B5EF4-FFF2-40B4-BE49-F238E27FC236}">
                <a16:creationId xmlns:a16="http://schemas.microsoft.com/office/drawing/2014/main" id="{9D74BFCB-B5EB-1D5F-F4F8-E1F6D702A9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9046585"/>
              </p:ext>
            </p:extLst>
          </p:nvPr>
        </p:nvGraphicFramePr>
        <p:xfrm>
          <a:off x="360759" y="2286001"/>
          <a:ext cx="3993357" cy="39195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202" y="457200"/>
            <a:ext cx="3257550" cy="1929384"/>
          </a:xfrm>
        </p:spPr>
        <p:txBody>
          <a:bodyPr anchor="ctr">
            <a:normAutofit/>
          </a:bodyPr>
          <a:lstStyle/>
          <a:p>
            <a:r>
              <a:rPr lang="cs-CZ" sz="4200"/>
              <a:t>E-R diagram</a:t>
            </a:r>
          </a:p>
        </p:txBody>
      </p:sp>
      <p:sp>
        <p:nvSpPr>
          <p:cNvPr id="18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159251" y="1415034"/>
            <a:ext cx="1554480" cy="13716"/>
          </a:xfrm>
          <a:custGeom>
            <a:avLst/>
            <a:gdLst>
              <a:gd name="connsiteX0" fmla="*/ 0 w 1554480"/>
              <a:gd name="connsiteY0" fmla="*/ 0 h 13716"/>
              <a:gd name="connsiteX1" fmla="*/ 549250 w 1554480"/>
              <a:gd name="connsiteY1" fmla="*/ 0 h 13716"/>
              <a:gd name="connsiteX2" fmla="*/ 1082954 w 1554480"/>
              <a:gd name="connsiteY2" fmla="*/ 0 h 13716"/>
              <a:gd name="connsiteX3" fmla="*/ 1554480 w 1554480"/>
              <a:gd name="connsiteY3" fmla="*/ 0 h 13716"/>
              <a:gd name="connsiteX4" fmla="*/ 1554480 w 1554480"/>
              <a:gd name="connsiteY4" fmla="*/ 13716 h 13716"/>
              <a:gd name="connsiteX5" fmla="*/ 1067410 w 1554480"/>
              <a:gd name="connsiteY5" fmla="*/ 13716 h 13716"/>
              <a:gd name="connsiteX6" fmla="*/ 549250 w 1554480"/>
              <a:gd name="connsiteY6" fmla="*/ 13716 h 13716"/>
              <a:gd name="connsiteX7" fmla="*/ 0 w 1554480"/>
              <a:gd name="connsiteY7" fmla="*/ 13716 h 13716"/>
              <a:gd name="connsiteX8" fmla="*/ 0 w 1554480"/>
              <a:gd name="connsiteY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3716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3820" y="4959"/>
                  <a:pt x="1554594" y="10798"/>
                  <a:pt x="1554480" y="13716"/>
                </a:cubicBezTo>
                <a:cubicBezTo>
                  <a:pt x="1338847" y="1555"/>
                  <a:pt x="1215066" y="33279"/>
                  <a:pt x="1067410" y="13716"/>
                </a:cubicBezTo>
                <a:cubicBezTo>
                  <a:pt x="919754" y="-5847"/>
                  <a:pt x="800465" y="-1492"/>
                  <a:pt x="549250" y="13716"/>
                </a:cubicBezTo>
                <a:cubicBezTo>
                  <a:pt x="298035" y="28924"/>
                  <a:pt x="158868" y="18197"/>
                  <a:pt x="0" y="13716"/>
                </a:cubicBezTo>
                <a:cubicBezTo>
                  <a:pt x="488" y="8630"/>
                  <a:pt x="480" y="6612"/>
                  <a:pt x="0" y="0"/>
                </a:cubicBezTo>
                <a:close/>
              </a:path>
              <a:path w="1554480" h="13716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232" y="4157"/>
                  <a:pt x="1554673" y="7559"/>
                  <a:pt x="1554480" y="13716"/>
                </a:cubicBezTo>
                <a:cubicBezTo>
                  <a:pt x="1336087" y="7600"/>
                  <a:pt x="1310024" y="15187"/>
                  <a:pt x="1067410" y="13716"/>
                </a:cubicBezTo>
                <a:cubicBezTo>
                  <a:pt x="824796" y="12246"/>
                  <a:pt x="787902" y="30075"/>
                  <a:pt x="518160" y="13716"/>
                </a:cubicBezTo>
                <a:cubicBezTo>
                  <a:pt x="248418" y="-2643"/>
                  <a:pt x="133160" y="4633"/>
                  <a:pt x="0" y="13716"/>
                </a:cubicBezTo>
                <a:cubicBezTo>
                  <a:pt x="43" y="9160"/>
                  <a:pt x="-111" y="481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5947" y="457200"/>
            <a:ext cx="4505706" cy="1929384"/>
          </a:xfrm>
        </p:spPr>
        <p:txBody>
          <a:bodyPr anchor="ctr">
            <a:normAutofit/>
          </a:bodyPr>
          <a:lstStyle/>
          <a:p>
            <a:r>
              <a:rPr lang="cs-CZ" sz="1900"/>
              <a:t>E-R diagram vizuálně reprezentuje strukturu databáze.</a:t>
            </a:r>
          </a:p>
          <a:p>
            <a:r>
              <a:rPr lang="cs-CZ" sz="1900"/>
              <a:t>Obsahuje entity, atributy a vztahy mezi entitami.</a:t>
            </a:r>
          </a:p>
        </p:txBody>
      </p:sp>
      <p:pic>
        <p:nvPicPr>
          <p:cNvPr id="6" name="Grafický objekt 5">
            <a:extLst>
              <a:ext uri="{FF2B5EF4-FFF2-40B4-BE49-F238E27FC236}">
                <a16:creationId xmlns:a16="http://schemas.microsoft.com/office/drawing/2014/main" id="{94B73B4C-688C-B93C-2552-27C3F9E78D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9758" y="2871025"/>
            <a:ext cx="4101084" cy="3075813"/>
          </a:xfrm>
          <a:prstGeom prst="rect">
            <a:avLst/>
          </a:prstGeom>
        </p:spPr>
      </p:pic>
      <p:pic>
        <p:nvPicPr>
          <p:cNvPr id="5" name="Picture 4" descr="Zobrazení shora z kostek propojených s černými čarami">
            <a:extLst>
              <a:ext uri="{FF2B5EF4-FFF2-40B4-BE49-F238E27FC236}">
                <a16:creationId xmlns:a16="http://schemas.microsoft.com/office/drawing/2014/main" id="{F365F8A5-3E17-864F-CDB7-03974A7FA3D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9933" r="20011"/>
          <a:stretch/>
        </p:blipFill>
        <p:spPr>
          <a:xfrm>
            <a:off x="5513729" y="2569464"/>
            <a:ext cx="2455370" cy="36789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5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loseup na klávesnici">
            <a:extLst>
              <a:ext uri="{FF2B5EF4-FFF2-40B4-BE49-F238E27FC236}">
                <a16:creationId xmlns:a16="http://schemas.microsoft.com/office/drawing/2014/main" id="{B5B9542B-59BD-4C2C-E1B5-34BED4FC81B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570" r="25958" b="1"/>
          <a:stretch/>
        </p:blipFill>
        <p:spPr>
          <a:xfrm>
            <a:off x="1891767" y="10"/>
            <a:ext cx="7252231" cy="6857990"/>
          </a:xfrm>
          <a:prstGeom prst="rect">
            <a:avLst/>
          </a:prstGeom>
        </p:spPr>
      </p:pic>
      <p:sp>
        <p:nvSpPr>
          <p:cNvPr id="24" name="Rectangle 17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542696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2866641" cy="1899912"/>
          </a:xfrm>
        </p:spPr>
        <p:txBody>
          <a:bodyPr>
            <a:normAutofit/>
          </a:bodyPr>
          <a:lstStyle/>
          <a:p>
            <a:r>
              <a:rPr lang="cs-CZ" sz="3500"/>
              <a:t>Entity, atributy a klíče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434201"/>
            <a:ext cx="2866641" cy="3742762"/>
          </a:xfrm>
        </p:spPr>
        <p:txBody>
          <a:bodyPr>
            <a:normAutofit/>
          </a:bodyPr>
          <a:lstStyle/>
          <a:p>
            <a:r>
              <a:rPr lang="cs-CZ" sz="1700"/>
              <a:t>Entity: Objekty, které chceme v databázi evidovat (např. Student, Auto, Firma).</a:t>
            </a:r>
          </a:p>
          <a:p>
            <a:r>
              <a:rPr lang="cs-CZ" sz="1700"/>
              <a:t>Atributy: Vlastnosti entity (např. Jméno, Věk, Cena).</a:t>
            </a:r>
          </a:p>
          <a:p>
            <a:r>
              <a:rPr lang="cs-CZ" sz="1700"/>
              <a:t>Klíče: Identifikátory entit - primární a cizí klíče.</a:t>
            </a:r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9" name="Rectangle 384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D4220537-9B24-A0A9-1C8F-9C2A1A601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02" y="640080"/>
            <a:ext cx="3614166" cy="1481328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cs-CZ" sz="4700"/>
              <a:t>Vztahy E-R diagramu</a:t>
            </a:r>
          </a:p>
        </p:txBody>
      </p:sp>
      <p:sp>
        <p:nvSpPr>
          <p:cNvPr id="390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458" y="2372868"/>
            <a:ext cx="2441321" cy="18288"/>
          </a:xfrm>
          <a:custGeom>
            <a:avLst/>
            <a:gdLst>
              <a:gd name="connsiteX0" fmla="*/ 0 w 2441321"/>
              <a:gd name="connsiteY0" fmla="*/ 0 h 18288"/>
              <a:gd name="connsiteX1" fmla="*/ 585917 w 2441321"/>
              <a:gd name="connsiteY1" fmla="*/ 0 h 18288"/>
              <a:gd name="connsiteX2" fmla="*/ 1196247 w 2441321"/>
              <a:gd name="connsiteY2" fmla="*/ 0 h 18288"/>
              <a:gd name="connsiteX3" fmla="*/ 1806578 w 2441321"/>
              <a:gd name="connsiteY3" fmla="*/ 0 h 18288"/>
              <a:gd name="connsiteX4" fmla="*/ 2441321 w 2441321"/>
              <a:gd name="connsiteY4" fmla="*/ 0 h 18288"/>
              <a:gd name="connsiteX5" fmla="*/ 2441321 w 2441321"/>
              <a:gd name="connsiteY5" fmla="*/ 18288 h 18288"/>
              <a:gd name="connsiteX6" fmla="*/ 1830991 w 2441321"/>
              <a:gd name="connsiteY6" fmla="*/ 18288 h 18288"/>
              <a:gd name="connsiteX7" fmla="*/ 1269487 w 2441321"/>
              <a:gd name="connsiteY7" fmla="*/ 18288 h 18288"/>
              <a:gd name="connsiteX8" fmla="*/ 707983 w 2441321"/>
              <a:gd name="connsiteY8" fmla="*/ 18288 h 18288"/>
              <a:gd name="connsiteX9" fmla="*/ 0 w 2441321"/>
              <a:gd name="connsiteY9" fmla="*/ 18288 h 18288"/>
              <a:gd name="connsiteX10" fmla="*/ 0 w 2441321"/>
              <a:gd name="connsiteY1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321" h="18288" fill="none" extrusionOk="0">
                <a:moveTo>
                  <a:pt x="0" y="0"/>
                </a:moveTo>
                <a:cubicBezTo>
                  <a:pt x="273217" y="-17533"/>
                  <a:pt x="355785" y="-4171"/>
                  <a:pt x="585917" y="0"/>
                </a:cubicBezTo>
                <a:cubicBezTo>
                  <a:pt x="816049" y="4171"/>
                  <a:pt x="991446" y="-9419"/>
                  <a:pt x="1196247" y="0"/>
                </a:cubicBezTo>
                <a:cubicBezTo>
                  <a:pt x="1401048" y="9419"/>
                  <a:pt x="1589984" y="-731"/>
                  <a:pt x="1806578" y="0"/>
                </a:cubicBezTo>
                <a:cubicBezTo>
                  <a:pt x="2023172" y="731"/>
                  <a:pt x="2247754" y="8393"/>
                  <a:pt x="2441321" y="0"/>
                </a:cubicBezTo>
                <a:cubicBezTo>
                  <a:pt x="2441167" y="8655"/>
                  <a:pt x="2440437" y="9975"/>
                  <a:pt x="2441321" y="18288"/>
                </a:cubicBezTo>
                <a:cubicBezTo>
                  <a:pt x="2169723" y="30506"/>
                  <a:pt x="2045712" y="39140"/>
                  <a:pt x="1830991" y="18288"/>
                </a:cubicBezTo>
                <a:cubicBezTo>
                  <a:pt x="1616270" y="-2564"/>
                  <a:pt x="1505876" y="3949"/>
                  <a:pt x="1269487" y="18288"/>
                </a:cubicBezTo>
                <a:cubicBezTo>
                  <a:pt x="1033098" y="32627"/>
                  <a:pt x="908661" y="41191"/>
                  <a:pt x="707983" y="18288"/>
                </a:cubicBezTo>
                <a:cubicBezTo>
                  <a:pt x="507305" y="-4615"/>
                  <a:pt x="333592" y="20759"/>
                  <a:pt x="0" y="18288"/>
                </a:cubicBezTo>
                <a:cubicBezTo>
                  <a:pt x="-688" y="11716"/>
                  <a:pt x="875" y="6357"/>
                  <a:pt x="0" y="0"/>
                </a:cubicBezTo>
                <a:close/>
              </a:path>
              <a:path w="2441321" h="18288" stroke="0" extrusionOk="0">
                <a:moveTo>
                  <a:pt x="0" y="0"/>
                </a:moveTo>
                <a:cubicBezTo>
                  <a:pt x="207071" y="-14617"/>
                  <a:pt x="444194" y="-15606"/>
                  <a:pt x="585917" y="0"/>
                </a:cubicBezTo>
                <a:cubicBezTo>
                  <a:pt x="727640" y="15606"/>
                  <a:pt x="904326" y="-79"/>
                  <a:pt x="1123008" y="0"/>
                </a:cubicBezTo>
                <a:cubicBezTo>
                  <a:pt x="1341690" y="79"/>
                  <a:pt x="1600014" y="10401"/>
                  <a:pt x="1782164" y="0"/>
                </a:cubicBezTo>
                <a:cubicBezTo>
                  <a:pt x="1964314" y="-10401"/>
                  <a:pt x="2143537" y="-21488"/>
                  <a:pt x="2441321" y="0"/>
                </a:cubicBezTo>
                <a:cubicBezTo>
                  <a:pt x="2441735" y="5928"/>
                  <a:pt x="2441551" y="11133"/>
                  <a:pt x="2441321" y="18288"/>
                </a:cubicBezTo>
                <a:cubicBezTo>
                  <a:pt x="2166745" y="28773"/>
                  <a:pt x="2078726" y="15476"/>
                  <a:pt x="1879817" y="18288"/>
                </a:cubicBezTo>
                <a:cubicBezTo>
                  <a:pt x="1680908" y="21100"/>
                  <a:pt x="1548770" y="-4127"/>
                  <a:pt x="1318313" y="18288"/>
                </a:cubicBezTo>
                <a:cubicBezTo>
                  <a:pt x="1087856" y="40703"/>
                  <a:pt x="894613" y="3927"/>
                  <a:pt x="659157" y="18288"/>
                </a:cubicBezTo>
                <a:cubicBezTo>
                  <a:pt x="423701" y="32649"/>
                  <a:pt x="246611" y="33975"/>
                  <a:pt x="0" y="18288"/>
                </a:cubicBezTo>
                <a:cubicBezTo>
                  <a:pt x="-348" y="10388"/>
                  <a:pt x="-12" y="396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32CA168-57E0-EDDB-2FC3-490325A06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202" y="2660904"/>
            <a:ext cx="3614166" cy="3547872"/>
          </a:xfrm>
        </p:spPr>
        <p:txBody>
          <a:bodyPr anchor="t">
            <a:normAutofit/>
          </a:bodyPr>
          <a:lstStyle/>
          <a:p>
            <a:r>
              <a:rPr lang="cs-CZ" sz="1900"/>
              <a:t>1:1 – Entita je propojená právě s jednou entitou z druhé tabulky.</a:t>
            </a:r>
          </a:p>
          <a:p>
            <a:r>
              <a:rPr lang="cs-CZ" sz="1900"/>
              <a:t>1:N – Entita je propojena s více entitami z jiné tabulky </a:t>
            </a:r>
          </a:p>
          <a:p>
            <a:r>
              <a:rPr lang="cs-CZ" sz="1900"/>
              <a:t>M:N – Více entit je propojeno s více entitami</a:t>
            </a:r>
          </a:p>
        </p:txBody>
      </p:sp>
      <p:pic>
        <p:nvPicPr>
          <p:cNvPr id="5" name="Obrázek 4" descr="Obsah obrázku diagram, řada/pruh, Plán, vzor&#10;&#10;Obsah vygenerovaný umělou inteligencí může být nesprávný.">
            <a:extLst>
              <a:ext uri="{FF2B5EF4-FFF2-40B4-BE49-F238E27FC236}">
                <a16:creationId xmlns:a16="http://schemas.microsoft.com/office/drawing/2014/main" id="{D04F2248-9C45-6F63-953D-CB8B5B74FAA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919" r="3110" b="-1"/>
          <a:stretch/>
        </p:blipFill>
        <p:spPr>
          <a:xfrm>
            <a:off x="4574286" y="1759869"/>
            <a:ext cx="4094226" cy="3338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286781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202" y="639520"/>
            <a:ext cx="2571750" cy="1719072"/>
          </a:xfrm>
        </p:spPr>
        <p:txBody>
          <a:bodyPr anchor="b">
            <a:normAutofit/>
          </a:bodyPr>
          <a:lstStyle/>
          <a:p>
            <a:r>
              <a:rPr lang="cs-CZ" sz="4700"/>
              <a:t>Relační algebra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458" y="2573756"/>
            <a:ext cx="2441321" cy="18288"/>
          </a:xfrm>
          <a:custGeom>
            <a:avLst/>
            <a:gdLst>
              <a:gd name="connsiteX0" fmla="*/ 0 w 2441321"/>
              <a:gd name="connsiteY0" fmla="*/ 0 h 18288"/>
              <a:gd name="connsiteX1" fmla="*/ 585917 w 2441321"/>
              <a:gd name="connsiteY1" fmla="*/ 0 h 18288"/>
              <a:gd name="connsiteX2" fmla="*/ 1196247 w 2441321"/>
              <a:gd name="connsiteY2" fmla="*/ 0 h 18288"/>
              <a:gd name="connsiteX3" fmla="*/ 1806578 w 2441321"/>
              <a:gd name="connsiteY3" fmla="*/ 0 h 18288"/>
              <a:gd name="connsiteX4" fmla="*/ 2441321 w 2441321"/>
              <a:gd name="connsiteY4" fmla="*/ 0 h 18288"/>
              <a:gd name="connsiteX5" fmla="*/ 2441321 w 2441321"/>
              <a:gd name="connsiteY5" fmla="*/ 18288 h 18288"/>
              <a:gd name="connsiteX6" fmla="*/ 1830991 w 2441321"/>
              <a:gd name="connsiteY6" fmla="*/ 18288 h 18288"/>
              <a:gd name="connsiteX7" fmla="*/ 1269487 w 2441321"/>
              <a:gd name="connsiteY7" fmla="*/ 18288 h 18288"/>
              <a:gd name="connsiteX8" fmla="*/ 707983 w 2441321"/>
              <a:gd name="connsiteY8" fmla="*/ 18288 h 18288"/>
              <a:gd name="connsiteX9" fmla="*/ 0 w 2441321"/>
              <a:gd name="connsiteY9" fmla="*/ 18288 h 18288"/>
              <a:gd name="connsiteX10" fmla="*/ 0 w 2441321"/>
              <a:gd name="connsiteY1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321" h="18288" fill="none" extrusionOk="0">
                <a:moveTo>
                  <a:pt x="0" y="0"/>
                </a:moveTo>
                <a:cubicBezTo>
                  <a:pt x="273217" y="-17533"/>
                  <a:pt x="355785" y="-4171"/>
                  <a:pt x="585917" y="0"/>
                </a:cubicBezTo>
                <a:cubicBezTo>
                  <a:pt x="816049" y="4171"/>
                  <a:pt x="991446" y="-9419"/>
                  <a:pt x="1196247" y="0"/>
                </a:cubicBezTo>
                <a:cubicBezTo>
                  <a:pt x="1401048" y="9419"/>
                  <a:pt x="1589984" y="-731"/>
                  <a:pt x="1806578" y="0"/>
                </a:cubicBezTo>
                <a:cubicBezTo>
                  <a:pt x="2023172" y="731"/>
                  <a:pt x="2247754" y="8393"/>
                  <a:pt x="2441321" y="0"/>
                </a:cubicBezTo>
                <a:cubicBezTo>
                  <a:pt x="2441167" y="8655"/>
                  <a:pt x="2440437" y="9975"/>
                  <a:pt x="2441321" y="18288"/>
                </a:cubicBezTo>
                <a:cubicBezTo>
                  <a:pt x="2169723" y="30506"/>
                  <a:pt x="2045712" y="39140"/>
                  <a:pt x="1830991" y="18288"/>
                </a:cubicBezTo>
                <a:cubicBezTo>
                  <a:pt x="1616270" y="-2564"/>
                  <a:pt x="1505876" y="3949"/>
                  <a:pt x="1269487" y="18288"/>
                </a:cubicBezTo>
                <a:cubicBezTo>
                  <a:pt x="1033098" y="32627"/>
                  <a:pt x="908661" y="41191"/>
                  <a:pt x="707983" y="18288"/>
                </a:cubicBezTo>
                <a:cubicBezTo>
                  <a:pt x="507305" y="-4615"/>
                  <a:pt x="333592" y="20759"/>
                  <a:pt x="0" y="18288"/>
                </a:cubicBezTo>
                <a:cubicBezTo>
                  <a:pt x="-688" y="11716"/>
                  <a:pt x="875" y="6357"/>
                  <a:pt x="0" y="0"/>
                </a:cubicBezTo>
                <a:close/>
              </a:path>
              <a:path w="2441321" h="18288" stroke="0" extrusionOk="0">
                <a:moveTo>
                  <a:pt x="0" y="0"/>
                </a:moveTo>
                <a:cubicBezTo>
                  <a:pt x="207071" y="-14617"/>
                  <a:pt x="444194" y="-15606"/>
                  <a:pt x="585917" y="0"/>
                </a:cubicBezTo>
                <a:cubicBezTo>
                  <a:pt x="727640" y="15606"/>
                  <a:pt x="904326" y="-79"/>
                  <a:pt x="1123008" y="0"/>
                </a:cubicBezTo>
                <a:cubicBezTo>
                  <a:pt x="1341690" y="79"/>
                  <a:pt x="1600014" y="10401"/>
                  <a:pt x="1782164" y="0"/>
                </a:cubicBezTo>
                <a:cubicBezTo>
                  <a:pt x="1964314" y="-10401"/>
                  <a:pt x="2143537" y="-21488"/>
                  <a:pt x="2441321" y="0"/>
                </a:cubicBezTo>
                <a:cubicBezTo>
                  <a:pt x="2441735" y="5928"/>
                  <a:pt x="2441551" y="11133"/>
                  <a:pt x="2441321" y="18288"/>
                </a:cubicBezTo>
                <a:cubicBezTo>
                  <a:pt x="2166745" y="28773"/>
                  <a:pt x="2078726" y="15476"/>
                  <a:pt x="1879817" y="18288"/>
                </a:cubicBezTo>
                <a:cubicBezTo>
                  <a:pt x="1680908" y="21100"/>
                  <a:pt x="1548770" y="-4127"/>
                  <a:pt x="1318313" y="18288"/>
                </a:cubicBezTo>
                <a:cubicBezTo>
                  <a:pt x="1087856" y="40703"/>
                  <a:pt x="894613" y="3927"/>
                  <a:pt x="659157" y="18288"/>
                </a:cubicBezTo>
                <a:cubicBezTo>
                  <a:pt x="423701" y="32649"/>
                  <a:pt x="246611" y="33975"/>
                  <a:pt x="0" y="18288"/>
                </a:cubicBezTo>
                <a:cubicBezTo>
                  <a:pt x="-348" y="10388"/>
                  <a:pt x="-12" y="396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202" y="2807208"/>
            <a:ext cx="2571750" cy="3410712"/>
          </a:xfrm>
        </p:spPr>
        <p:txBody>
          <a:bodyPr anchor="t">
            <a:normAutofit/>
          </a:bodyPr>
          <a:lstStyle/>
          <a:p>
            <a:r>
              <a:rPr lang="cs-CZ" sz="1900"/>
              <a:t>Matematický základ pro operace nad relačními databázemi.</a:t>
            </a:r>
          </a:p>
          <a:p>
            <a:r>
              <a:rPr lang="cs-CZ" sz="1900"/>
              <a:t>Definuje operace jako selekce, projekce, spojení, průnik, rozdíl, kartézský součin, sjednocení a podobně.</a:t>
            </a:r>
          </a:p>
          <a:p>
            <a:endParaRPr lang="cs-CZ" sz="1900"/>
          </a:p>
        </p:txBody>
      </p:sp>
      <p:pic>
        <p:nvPicPr>
          <p:cNvPr id="7" name="Obrázek 6" descr="Obsah obrázku text, snímek obrazovky, Písmo, dopis">
            <a:extLst>
              <a:ext uri="{FF2B5EF4-FFF2-40B4-BE49-F238E27FC236}">
                <a16:creationId xmlns:a16="http://schemas.microsoft.com/office/drawing/2014/main" id="{5F846ACD-790C-B80D-53A9-917855D10F5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0722" y="1487329"/>
            <a:ext cx="5177790" cy="38833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26720"/>
            <a:ext cx="7879842" cy="1919141"/>
          </a:xfrm>
        </p:spPr>
        <p:txBody>
          <a:bodyPr anchor="b">
            <a:normAutofit/>
          </a:bodyPr>
          <a:lstStyle/>
          <a:p>
            <a:r>
              <a:rPr lang="cs-CZ" sz="5200"/>
              <a:t>Základní operace</a:t>
            </a:r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464" y="2899927"/>
            <a:ext cx="783869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30936" y="2776031"/>
            <a:ext cx="1405092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936" y="3337269"/>
            <a:ext cx="7882128" cy="2905686"/>
          </a:xfrm>
        </p:spPr>
        <p:txBody>
          <a:bodyPr>
            <a:normAutofit/>
          </a:bodyPr>
          <a:lstStyle/>
          <a:p>
            <a:r>
              <a:rPr lang="cs-CZ" sz="1900"/>
              <a:t>Selekce (</a:t>
            </a:r>
            <a:r>
              <a:rPr lang="el-GR" sz="1900"/>
              <a:t>σ) - </a:t>
            </a:r>
            <a:r>
              <a:rPr lang="cs-CZ" sz="1900"/>
              <a:t>Výběr řádků splňujících podmínku.</a:t>
            </a:r>
          </a:p>
          <a:p>
            <a:r>
              <a:rPr lang="cs-CZ" sz="1900"/>
              <a:t>Projekce (</a:t>
            </a:r>
            <a:r>
              <a:rPr lang="el-GR" sz="1900"/>
              <a:t>π) - </a:t>
            </a:r>
            <a:r>
              <a:rPr lang="cs-CZ" sz="1900"/>
              <a:t>Výběr konkrétních sloupců.</a:t>
            </a:r>
          </a:p>
          <a:p>
            <a:r>
              <a:rPr lang="cs-CZ" sz="1900"/>
              <a:t>Spojení (⨝) - Kombinace dvou tabulek na základě společného atributu.</a:t>
            </a:r>
          </a:p>
          <a:p>
            <a:r>
              <a:rPr lang="cs-CZ" sz="1900"/>
              <a:t>Průnik (∩) - Vrací pouze hodnotu v obou tabulkách.</a:t>
            </a:r>
          </a:p>
          <a:p>
            <a:r>
              <a:rPr lang="cs-CZ" sz="1900"/>
              <a:t>Sjednocení (∪) - Vrací hodnoty, které jsou alespoň v jedné tabulce.</a:t>
            </a:r>
          </a:p>
        </p:txBody>
      </p:sp>
    </p:spTree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202" y="639520"/>
            <a:ext cx="2571750" cy="1719072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cs-CZ" sz="3600"/>
              <a:t>Příklady relační algebry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458" y="2573756"/>
            <a:ext cx="2441321" cy="18288"/>
          </a:xfrm>
          <a:custGeom>
            <a:avLst/>
            <a:gdLst>
              <a:gd name="connsiteX0" fmla="*/ 0 w 2441321"/>
              <a:gd name="connsiteY0" fmla="*/ 0 h 18288"/>
              <a:gd name="connsiteX1" fmla="*/ 585917 w 2441321"/>
              <a:gd name="connsiteY1" fmla="*/ 0 h 18288"/>
              <a:gd name="connsiteX2" fmla="*/ 1196247 w 2441321"/>
              <a:gd name="connsiteY2" fmla="*/ 0 h 18288"/>
              <a:gd name="connsiteX3" fmla="*/ 1806578 w 2441321"/>
              <a:gd name="connsiteY3" fmla="*/ 0 h 18288"/>
              <a:gd name="connsiteX4" fmla="*/ 2441321 w 2441321"/>
              <a:gd name="connsiteY4" fmla="*/ 0 h 18288"/>
              <a:gd name="connsiteX5" fmla="*/ 2441321 w 2441321"/>
              <a:gd name="connsiteY5" fmla="*/ 18288 h 18288"/>
              <a:gd name="connsiteX6" fmla="*/ 1830991 w 2441321"/>
              <a:gd name="connsiteY6" fmla="*/ 18288 h 18288"/>
              <a:gd name="connsiteX7" fmla="*/ 1269487 w 2441321"/>
              <a:gd name="connsiteY7" fmla="*/ 18288 h 18288"/>
              <a:gd name="connsiteX8" fmla="*/ 707983 w 2441321"/>
              <a:gd name="connsiteY8" fmla="*/ 18288 h 18288"/>
              <a:gd name="connsiteX9" fmla="*/ 0 w 2441321"/>
              <a:gd name="connsiteY9" fmla="*/ 18288 h 18288"/>
              <a:gd name="connsiteX10" fmla="*/ 0 w 2441321"/>
              <a:gd name="connsiteY1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321" h="18288" fill="none" extrusionOk="0">
                <a:moveTo>
                  <a:pt x="0" y="0"/>
                </a:moveTo>
                <a:cubicBezTo>
                  <a:pt x="273217" y="-17533"/>
                  <a:pt x="355785" y="-4171"/>
                  <a:pt x="585917" y="0"/>
                </a:cubicBezTo>
                <a:cubicBezTo>
                  <a:pt x="816049" y="4171"/>
                  <a:pt x="991446" y="-9419"/>
                  <a:pt x="1196247" y="0"/>
                </a:cubicBezTo>
                <a:cubicBezTo>
                  <a:pt x="1401048" y="9419"/>
                  <a:pt x="1589984" y="-731"/>
                  <a:pt x="1806578" y="0"/>
                </a:cubicBezTo>
                <a:cubicBezTo>
                  <a:pt x="2023172" y="731"/>
                  <a:pt x="2247754" y="8393"/>
                  <a:pt x="2441321" y="0"/>
                </a:cubicBezTo>
                <a:cubicBezTo>
                  <a:pt x="2441167" y="8655"/>
                  <a:pt x="2440437" y="9975"/>
                  <a:pt x="2441321" y="18288"/>
                </a:cubicBezTo>
                <a:cubicBezTo>
                  <a:pt x="2169723" y="30506"/>
                  <a:pt x="2045712" y="39140"/>
                  <a:pt x="1830991" y="18288"/>
                </a:cubicBezTo>
                <a:cubicBezTo>
                  <a:pt x="1616270" y="-2564"/>
                  <a:pt x="1505876" y="3949"/>
                  <a:pt x="1269487" y="18288"/>
                </a:cubicBezTo>
                <a:cubicBezTo>
                  <a:pt x="1033098" y="32627"/>
                  <a:pt x="908661" y="41191"/>
                  <a:pt x="707983" y="18288"/>
                </a:cubicBezTo>
                <a:cubicBezTo>
                  <a:pt x="507305" y="-4615"/>
                  <a:pt x="333592" y="20759"/>
                  <a:pt x="0" y="18288"/>
                </a:cubicBezTo>
                <a:cubicBezTo>
                  <a:pt x="-688" y="11716"/>
                  <a:pt x="875" y="6357"/>
                  <a:pt x="0" y="0"/>
                </a:cubicBezTo>
                <a:close/>
              </a:path>
              <a:path w="2441321" h="18288" stroke="0" extrusionOk="0">
                <a:moveTo>
                  <a:pt x="0" y="0"/>
                </a:moveTo>
                <a:cubicBezTo>
                  <a:pt x="207071" y="-14617"/>
                  <a:pt x="444194" y="-15606"/>
                  <a:pt x="585917" y="0"/>
                </a:cubicBezTo>
                <a:cubicBezTo>
                  <a:pt x="727640" y="15606"/>
                  <a:pt x="904326" y="-79"/>
                  <a:pt x="1123008" y="0"/>
                </a:cubicBezTo>
                <a:cubicBezTo>
                  <a:pt x="1341690" y="79"/>
                  <a:pt x="1600014" y="10401"/>
                  <a:pt x="1782164" y="0"/>
                </a:cubicBezTo>
                <a:cubicBezTo>
                  <a:pt x="1964314" y="-10401"/>
                  <a:pt x="2143537" y="-21488"/>
                  <a:pt x="2441321" y="0"/>
                </a:cubicBezTo>
                <a:cubicBezTo>
                  <a:pt x="2441735" y="5928"/>
                  <a:pt x="2441551" y="11133"/>
                  <a:pt x="2441321" y="18288"/>
                </a:cubicBezTo>
                <a:cubicBezTo>
                  <a:pt x="2166745" y="28773"/>
                  <a:pt x="2078726" y="15476"/>
                  <a:pt x="1879817" y="18288"/>
                </a:cubicBezTo>
                <a:cubicBezTo>
                  <a:pt x="1680908" y="21100"/>
                  <a:pt x="1548770" y="-4127"/>
                  <a:pt x="1318313" y="18288"/>
                </a:cubicBezTo>
                <a:cubicBezTo>
                  <a:pt x="1087856" y="40703"/>
                  <a:pt x="894613" y="3927"/>
                  <a:pt x="659157" y="18288"/>
                </a:cubicBezTo>
                <a:cubicBezTo>
                  <a:pt x="423701" y="32649"/>
                  <a:pt x="246611" y="33975"/>
                  <a:pt x="0" y="18288"/>
                </a:cubicBezTo>
                <a:cubicBezTo>
                  <a:pt x="-348" y="10388"/>
                  <a:pt x="-12" y="396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202" y="2807208"/>
            <a:ext cx="2571750" cy="3410712"/>
          </a:xfrm>
        </p:spPr>
        <p:txBody>
          <a:bodyPr anchor="t">
            <a:normAutofit/>
          </a:bodyPr>
          <a:lstStyle/>
          <a:p>
            <a:r>
              <a:rPr lang="cs-CZ" sz="1900"/>
              <a:t>1. - Výběr studentů starších 18 let: </a:t>
            </a:r>
            <a:r>
              <a:rPr lang="el-GR" sz="1900"/>
              <a:t>σ_</a:t>
            </a:r>
            <a:r>
              <a:rPr lang="cs-CZ" sz="1900"/>
              <a:t>věk&gt;18(Student)</a:t>
            </a:r>
          </a:p>
          <a:p>
            <a:r>
              <a:rPr lang="cs-CZ" sz="1900"/>
              <a:t>2. - Výběr jmen a příjmení studentů: </a:t>
            </a:r>
            <a:r>
              <a:rPr lang="el-GR" sz="1900"/>
              <a:t>π_</a:t>
            </a:r>
            <a:r>
              <a:rPr lang="cs-CZ" sz="1900"/>
              <a:t>jméno, příjmení(Student)</a:t>
            </a:r>
          </a:p>
          <a:p>
            <a:r>
              <a:rPr lang="cs-CZ" sz="1900"/>
              <a:t>3. - Spojení studentů a tříd: Student ⨝ Třída</a:t>
            </a:r>
          </a:p>
        </p:txBody>
      </p:sp>
      <p:pic>
        <p:nvPicPr>
          <p:cNvPr id="5" name="Obrázek 4" descr="Obsah obrázku text, snímek obrazovky, Písmo&#10;&#10;Obsah vygenerovaný umělou inteligencí může být nesprávný.">
            <a:extLst>
              <a:ext uri="{FF2B5EF4-FFF2-40B4-BE49-F238E27FC236}">
                <a16:creationId xmlns:a16="http://schemas.microsoft.com/office/drawing/2014/main" id="{C94360B3-019F-6A52-8224-572ED6820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0722" y="1487329"/>
            <a:ext cx="5177790" cy="38833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341754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334896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320" y="1161288"/>
            <a:ext cx="2578608" cy="1239012"/>
          </a:xfrm>
        </p:spPr>
        <p:txBody>
          <a:bodyPr anchor="ctr">
            <a:normAutofit/>
          </a:bodyPr>
          <a:lstStyle/>
          <a:p>
            <a:r>
              <a:rPr lang="cs-CZ" sz="2400"/>
              <a:t>Normalizace databáze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96012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6919" y="2443480"/>
            <a:ext cx="25374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320" y="2718054"/>
            <a:ext cx="2579180" cy="3207258"/>
          </a:xfrm>
        </p:spPr>
        <p:txBody>
          <a:bodyPr anchor="t">
            <a:normAutofit/>
          </a:bodyPr>
          <a:lstStyle/>
          <a:p>
            <a:r>
              <a:rPr lang="cs-CZ" sz="1500"/>
              <a:t>Cíl - Eliminace redundance (nadbytečné ukládání stejných dat) a chyb v databázi.</a:t>
            </a:r>
          </a:p>
          <a:p>
            <a:r>
              <a:rPr lang="cs-CZ" sz="1500"/>
              <a:t>Zlepšuje efektivitu ukládání a manipulace s daty.</a:t>
            </a:r>
          </a:p>
          <a:p>
            <a:r>
              <a:rPr lang="cs-CZ" sz="1500"/>
              <a:t>Zajištuje, že data jsou efektivně organizována.</a:t>
            </a:r>
          </a:p>
        </p:txBody>
      </p:sp>
      <p:pic>
        <p:nvPicPr>
          <p:cNvPr id="5" name="Grafický objekt 4">
            <a:extLst>
              <a:ext uri="{FF2B5EF4-FFF2-40B4-BE49-F238E27FC236}">
                <a16:creationId xmlns:a16="http://schemas.microsoft.com/office/drawing/2014/main" id="{541D0EE7-9AC5-161B-DBD6-74AB8FAF8A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75888" y="1532477"/>
            <a:ext cx="5191506" cy="38936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412</Words>
  <Application>Microsoft Office PowerPoint</Application>
  <PresentationFormat>Předvádění na obrazovce (4:3)</PresentationFormat>
  <Paragraphs>45</Paragraphs>
  <Slides>12</Slides>
  <Notes>2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12</vt:i4>
      </vt:variant>
    </vt:vector>
  </HeadingPairs>
  <TitlesOfParts>
    <vt:vector size="16" baseType="lpstr">
      <vt:lpstr>Aptos</vt:lpstr>
      <vt:lpstr>Arial</vt:lpstr>
      <vt:lpstr>Calibri</vt:lpstr>
      <vt:lpstr>Office Theme</vt:lpstr>
      <vt:lpstr>Teorie databází II</vt:lpstr>
      <vt:lpstr>E-R model</vt:lpstr>
      <vt:lpstr>E-R diagram</vt:lpstr>
      <vt:lpstr>Entity, atributy a klíče</vt:lpstr>
      <vt:lpstr>Vztahy E-R diagramu</vt:lpstr>
      <vt:lpstr>Relační algebra</vt:lpstr>
      <vt:lpstr>Základní operace</vt:lpstr>
      <vt:lpstr>Příklady relační algebry</vt:lpstr>
      <vt:lpstr>Normalizace databáze</vt:lpstr>
      <vt:lpstr>Normalizační formy</vt:lpstr>
      <vt:lpstr>Shrnutí</vt:lpstr>
      <vt:lpstr>Děkujeme za pozornost!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Louša David</cp:lastModifiedBy>
  <cp:revision>5</cp:revision>
  <dcterms:created xsi:type="dcterms:W3CDTF">2013-01-27T09:14:16Z</dcterms:created>
  <dcterms:modified xsi:type="dcterms:W3CDTF">2025-02-17T19:29:53Z</dcterms:modified>
  <cp:category/>
</cp:coreProperties>
</file>