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3" r:id="rId6"/>
    <p:sldId id="259" r:id="rId7"/>
    <p:sldId id="260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760C692C-CF1B-436D-A2EF-249175C5F337}">
          <p14:sldIdLst>
            <p14:sldId id="256"/>
            <p14:sldId id="257"/>
            <p14:sldId id="258"/>
            <p14:sldId id="266"/>
            <p14:sldId id="263"/>
            <p14:sldId id="259"/>
            <p14:sldId id="260"/>
            <p14:sldId id="261"/>
            <p14:sldId id="262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AF357-F922-4496-8C19-4E9CAF6E122D}" type="datetimeFigureOut">
              <a:rPr lang="cs-CZ" smtClean="0"/>
              <a:t>12.02.2025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DF78-1D88-48A0-A5A4-0AD2DEDAB9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51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Tabulka – všechny hodnoty sloupce musí mít stejné datové typy, nemůže mít duplicitní hodnoty, musí mít primární klíč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5DF78-1D88-48A0-A5A4-0AD2DEDAB997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1997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Zajišťují správnou strukturu tabulek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5DF78-1D88-48A0-A5A4-0AD2DEDAB997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448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C4E178-F111-2CB9-1CAA-33D737D78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3678A6D-C41F-7658-9483-F404B117F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1F352A2-F856-EC8C-D442-E169B33F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636-DB62-43D9-80FF-9E80AC75F3C9}" type="datetimeFigureOut">
              <a:rPr lang="cs-CZ" smtClean="0"/>
              <a:t>12.02.2025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66FC743-E6CC-833C-61A9-05AABF51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64A7505-A066-7611-3FC5-0EB43FF5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B69D-D9BC-4D3E-861A-FCCB01E41F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621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ACD5CF-0E4C-C856-9C69-ED181C57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C3BD806-8E9F-785D-8385-B7A02B934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4D79046-D93D-856C-FF1D-C5C96859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636-DB62-43D9-80FF-9E80AC75F3C9}" type="datetimeFigureOut">
              <a:rPr lang="cs-CZ" smtClean="0"/>
              <a:t>12.02.2025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4CEE1CF-6FAB-CF02-4FB3-7A759261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57C4701-BCB8-4470-DF2E-55870C82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B69D-D9BC-4D3E-861A-FCCB01E41F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516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D0FA2B9A-BF49-5873-1DE3-18A58F1E8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15388F8-45F5-4ED5-0502-313F560C9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F1CB248-2CFF-F312-AD68-002F6095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636-DB62-43D9-80FF-9E80AC75F3C9}" type="datetimeFigureOut">
              <a:rPr lang="cs-CZ" smtClean="0"/>
              <a:t>12.02.2025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5C1B49C-9800-B48A-A800-CAF69CF9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5FDAF71-A03B-71DA-A876-D9318C03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B69D-D9BC-4D3E-861A-FCCB01E41F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26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BF221C-923E-8FF1-3BA0-D5F7BDAA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F67C75-7B95-1AC8-5575-8F0026F0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2669B7F-54D2-5A9B-BD2B-AFEE2C28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636-DB62-43D9-80FF-9E80AC75F3C9}" type="datetimeFigureOut">
              <a:rPr lang="cs-CZ" smtClean="0"/>
              <a:t>12.02.2025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5AA742-4DCF-92AA-A9D9-83012F4B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55BA226-3406-9688-A47D-0AA91818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B69D-D9BC-4D3E-861A-FCCB01E41F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67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1D0E6F-DD65-64B6-DEC9-90F2F64D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188553A-BC76-8294-635C-F72C77888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38C4273-52C9-05F3-BA3D-B6FC42CE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636-DB62-43D9-80FF-9E80AC75F3C9}" type="datetimeFigureOut">
              <a:rPr lang="cs-CZ" smtClean="0"/>
              <a:t>12.02.2025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D3B6261-E4E5-CDE9-CC5A-C745CB7D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2C06771-54EF-48D8-87D4-959EDA99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B69D-D9BC-4D3E-861A-FCCB01E41F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569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9F362A-6876-ABBB-3068-7DE2A187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D1AF2E-0801-FA3B-340E-7246EE3B8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16F2EDD-0A8D-9609-0172-6933B84B1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8771090-B495-D6F5-E6FA-5442986A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636-DB62-43D9-80FF-9E80AC75F3C9}" type="datetimeFigureOut">
              <a:rPr lang="cs-CZ" smtClean="0"/>
              <a:t>12.02.2025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E00D69D-DC1D-8C66-9919-2C843368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4CEBA24-281D-8027-586D-65E37983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B69D-D9BC-4D3E-861A-FCCB01E41F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645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089599-A44D-369A-250C-2D4228C1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B6980DA-FCC2-34F3-9C35-B0C5391F4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4509D3C-4382-1363-C04E-0188438A1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6B4CAEA-38F9-BAAF-BE35-B448E9349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A962421-6D3E-CDFE-0576-5C7008A4F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064D750-8ADE-F5FC-089D-B89935F0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636-DB62-43D9-80FF-9E80AC75F3C9}" type="datetimeFigureOut">
              <a:rPr lang="cs-CZ" smtClean="0"/>
              <a:t>12.02.2025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B1A7B0D-5664-B44B-6A98-9CAAB3D4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37BA963-D1FD-7F41-A70C-BAE979CB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B69D-D9BC-4D3E-861A-FCCB01E41F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94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20D9F9-16E0-FCB7-AD90-719C2B8C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F424DF2-2DA8-7C12-14B8-E168C73E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636-DB62-43D9-80FF-9E80AC75F3C9}" type="datetimeFigureOut">
              <a:rPr lang="cs-CZ" smtClean="0"/>
              <a:t>12.02.2025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884C800-ABD3-FF19-105C-16C383EF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975D150-9C8B-02C5-CC74-73E213FC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B69D-D9BC-4D3E-861A-FCCB01E41F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556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DAD5E76-BD05-6FE8-ECB8-F85B4448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636-DB62-43D9-80FF-9E80AC75F3C9}" type="datetimeFigureOut">
              <a:rPr lang="cs-CZ" smtClean="0"/>
              <a:t>12.02.2025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9B998C2-6E50-0F2A-8277-9C508788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5CCF738-7FB2-D9EF-3D5C-D78C068C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B69D-D9BC-4D3E-861A-FCCB01E41F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167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9BDFDA-9D08-A138-3D16-63281234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20AD1B-409A-AA64-4CAF-781068613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F4812EF-5AEF-FF4E-EC0A-701B8AB55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5821DAC-F877-B1EF-5AE5-F258EAA7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636-DB62-43D9-80FF-9E80AC75F3C9}" type="datetimeFigureOut">
              <a:rPr lang="cs-CZ" smtClean="0"/>
              <a:t>12.02.2025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FB721B4-0278-AEB3-2BB3-95BB3E5A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2471ECC-FAA0-7310-2E11-98A5787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B69D-D9BC-4D3E-861A-FCCB01E41F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324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4C1A28-3598-DEE1-AEC1-C8B2B9AB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59D0527-A42E-B5A1-72BE-48C411319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99D5460-D2C4-0B2B-2969-325CD8F77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8A5703D-D07D-A613-AA8F-BFE3A564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636-DB62-43D9-80FF-9E80AC75F3C9}" type="datetimeFigureOut">
              <a:rPr lang="cs-CZ" smtClean="0"/>
              <a:t>12.02.2025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AE51E2D-490D-F74B-3846-4BBC0B64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EBC38EB-DE8C-F69B-9707-06A77590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B69D-D9BC-4D3E-861A-FCCB01E41F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19B96D9-F7D4-97BC-E60D-F2FACD06C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696DB27-E19A-237D-8462-AFE8E8432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D9D5A73-2155-6207-2AE1-3EDC65443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4F636-DB62-43D9-80FF-9E80AC75F3C9}" type="datetimeFigureOut">
              <a:rPr lang="cs-CZ" smtClean="0"/>
              <a:t>12.02.2025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A0976A7-D8DB-080F-3D97-F3BAFCAD8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4A2343-E4D9-9BC9-E1BA-06364938A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0EB69D-D9BC-4D3E-861A-FCCB01E41F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86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26B119-339D-AF25-7700-4CB18586B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Teorie databází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3B4EA2D-5168-EB3B-3EDD-6CCD275DC3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Roh František, </a:t>
            </a:r>
            <a:r>
              <a:rPr lang="cs-CZ" dirty="0" err="1"/>
              <a:t>Vavrda</a:t>
            </a:r>
            <a:r>
              <a:rPr lang="cs-CZ" dirty="0"/>
              <a:t> Matěj</a:t>
            </a:r>
          </a:p>
        </p:txBody>
      </p:sp>
    </p:spTree>
    <p:extLst>
      <p:ext uri="{BB962C8B-B14F-4D97-AF65-F5344CB8AC3E}">
        <p14:creationId xmlns:p14="http://schemas.microsoft.com/office/powerpoint/2010/main" val="3235015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414215-CD47-F134-B7FC-B457BEF4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Relační algebra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79246BA-2856-D61C-8D81-DC37D1FBE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5035549"/>
          </a:xfrm>
        </p:spPr>
        <p:txBody>
          <a:bodyPr>
            <a:normAutofit/>
          </a:bodyPr>
          <a:lstStyle/>
          <a:p>
            <a:r>
              <a:rPr lang="cs-CZ" dirty="0"/>
              <a:t>systém pro manipulaci s relacemi</a:t>
            </a:r>
          </a:p>
          <a:p>
            <a:r>
              <a:rPr lang="cs-CZ" dirty="0"/>
              <a:t>Projekce – z původní množiny záznamů zobrazí pouze</a:t>
            </a:r>
            <a:br>
              <a:rPr lang="cs-CZ" dirty="0"/>
            </a:br>
            <a:r>
              <a:rPr lang="cs-CZ" dirty="0"/>
              <a:t> vybrané atributy</a:t>
            </a:r>
          </a:p>
          <a:p>
            <a:r>
              <a:rPr lang="cs-CZ" dirty="0"/>
              <a:t>Selekce – zobrazí záznamy, které splňují podmínku</a:t>
            </a:r>
          </a:p>
          <a:p>
            <a:r>
              <a:rPr lang="cs-CZ" dirty="0"/>
              <a:t>Spojení – propojuje záznamy na základě porovnání polí</a:t>
            </a:r>
          </a:p>
          <a:p>
            <a:pPr lvl="1"/>
            <a:r>
              <a:rPr lang="cs-CZ" dirty="0"/>
              <a:t>křížové spojení</a:t>
            </a:r>
          </a:p>
          <a:p>
            <a:pPr lvl="1"/>
            <a:r>
              <a:rPr lang="cs-CZ" dirty="0"/>
              <a:t>vnitřní</a:t>
            </a:r>
          </a:p>
          <a:p>
            <a:pPr lvl="1"/>
            <a:r>
              <a:rPr lang="cs-CZ" dirty="0"/>
              <a:t>přirozené</a:t>
            </a:r>
          </a:p>
          <a:p>
            <a:pPr lvl="1"/>
            <a:r>
              <a:rPr lang="cs-CZ" dirty="0"/>
              <a:t>vnější</a:t>
            </a:r>
          </a:p>
          <a:p>
            <a:pPr lvl="2"/>
            <a:r>
              <a:rPr lang="cs-CZ" dirty="0"/>
              <a:t>úplné</a:t>
            </a:r>
          </a:p>
          <a:p>
            <a:pPr lvl="2"/>
            <a:r>
              <a:rPr lang="cs-CZ" dirty="0"/>
              <a:t>částečné pravé</a:t>
            </a:r>
          </a:p>
          <a:p>
            <a:pPr lvl="2"/>
            <a:r>
              <a:rPr lang="cs-CZ" dirty="0"/>
              <a:t>částečné levé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2072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F9F6F0-CE1D-7139-EE43-FB791EE8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Relační kalkul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B2E8CC-96F1-A22D-BE51-F9378D3BD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jazyk</a:t>
            </a:r>
          </a:p>
          <a:p>
            <a:r>
              <a:rPr lang="cs-CZ" dirty="0"/>
              <a:t>co se má zjistit, ne jak to zjistit</a:t>
            </a:r>
          </a:p>
          <a:p>
            <a:r>
              <a:rPr lang="cs-CZ" dirty="0"/>
              <a:t>založeno na tzv. predikátovém kalkulu</a:t>
            </a:r>
          </a:p>
          <a:p>
            <a:pPr lvl="1"/>
            <a:r>
              <a:rPr lang="cs-CZ" dirty="0"/>
              <a:t>Když P je predikát, tak {x | P(x)} je množina všech x, pro které P dává pravdivou hodnotu. 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88BA1A0-8ADD-988A-B5DE-164B590F2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635" y="4995082"/>
            <a:ext cx="9150730" cy="80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6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46E3E6-9A33-A07E-C863-C14D2F80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A51410-C00F-025D-AB5A-3A8AD33FD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určitá uspořádaná množina dat uložená na paměťovém médiu</a:t>
            </a:r>
          </a:p>
          <a:p>
            <a:r>
              <a:rPr lang="cs-CZ" dirty="0"/>
              <a:t>přístup a manipulaci s daty umožňuje software, který je součástí databáze</a:t>
            </a:r>
          </a:p>
          <a:p>
            <a:r>
              <a:rPr lang="cs-CZ" dirty="0"/>
              <a:t>odborně se nazývá SŘBD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2723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ECC7F2-BC98-0343-B9F4-122E08C3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6651AE-1189-0BBD-B193-20357E105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Tabulka – množina entit stejných vlastností</a:t>
            </a:r>
          </a:p>
          <a:p>
            <a:r>
              <a:rPr lang="cs-CZ" dirty="0"/>
              <a:t>Entita – objekt v reálném světě</a:t>
            </a:r>
          </a:p>
          <a:p>
            <a:r>
              <a:rPr lang="cs-CZ" dirty="0"/>
              <a:t>Atribut – vlastnost entity</a:t>
            </a:r>
          </a:p>
          <a:p>
            <a:r>
              <a:rPr lang="cs-CZ" dirty="0"/>
              <a:t>Primární klíč – Jednoznačně identifikuje jediný řádek</a:t>
            </a:r>
          </a:p>
          <a:p>
            <a:r>
              <a:rPr lang="cs-CZ" dirty="0"/>
              <a:t>Relace – odkazy mezi entitami, propojení tabulek</a:t>
            </a:r>
          </a:p>
          <a:p>
            <a:pPr lvl="1"/>
            <a:r>
              <a:rPr lang="cs-CZ" dirty="0"/>
              <a:t>1 : 1 – entita z A je ve vztahu právě s jednou z B a opačně</a:t>
            </a:r>
          </a:p>
          <a:p>
            <a:pPr marL="714375" lvl="1" indent="-257175" defTabSz="1617663"/>
            <a:r>
              <a:rPr lang="cs-CZ" dirty="0"/>
              <a:t>1 : N – entita z A může být ve vztahu s více entitami z B, ale B může být ve vztahu nejvýše s jednou entitou z A</a:t>
            </a:r>
          </a:p>
          <a:p>
            <a:pPr marL="714375" lvl="1" indent="-257175" defTabSz="1617663"/>
            <a:r>
              <a:rPr lang="cs-CZ" dirty="0"/>
              <a:t>M : N – entity z A mohou být ve vztahu s více entitami z B a opačně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C3748979-17C7-9077-4F9D-C45A904B2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812" y="1562910"/>
            <a:ext cx="4184221" cy="181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BD7C9F-9353-956B-C035-A9391D7F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Normalizační pravidla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9238DA-2659-245B-0948-E2D892BAA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jedné </a:t>
            </a:r>
            <a:r>
              <a:rPr lang="cs-CZ"/>
              <a:t>buňce existuje </a:t>
            </a:r>
            <a:r>
              <a:rPr lang="cs-CZ" dirty="0"/>
              <a:t>pouze jedna hodnota, </a:t>
            </a:r>
            <a:br>
              <a:rPr lang="cs-CZ" dirty="0"/>
            </a:br>
            <a:r>
              <a:rPr lang="cs-CZ" dirty="0"/>
              <a:t>nikdy seznam hodnot.</a:t>
            </a:r>
          </a:p>
          <a:p>
            <a:r>
              <a:rPr lang="cs-CZ" dirty="0"/>
              <a:t>Každý sloupec (který není klíčem) musí být plně závislý na celém primárním klíči, nikoli pouze na jeho části.</a:t>
            </a:r>
          </a:p>
          <a:p>
            <a:r>
              <a:rPr lang="cs-CZ" dirty="0"/>
              <a:t>Všechny neklíčové atributy musí být závislé na primárním klíči, nikoliv však mezi sebou</a:t>
            </a:r>
          </a:p>
        </p:txBody>
      </p:sp>
    </p:spTree>
    <p:extLst>
      <p:ext uri="{BB962C8B-B14F-4D97-AF65-F5344CB8AC3E}">
        <p14:creationId xmlns:p14="http://schemas.microsoft.com/office/powerpoint/2010/main" val="206702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8A0DD9-118F-B472-83FC-E801CE63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3DE8E5-9922-2CAB-F455-43947F712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E/R nebo E/</a:t>
            </a:r>
            <a:r>
              <a:rPr lang="cs-CZ" dirty="0" err="1"/>
              <a:t>Ra</a:t>
            </a:r>
            <a:r>
              <a:rPr lang="cs-CZ" dirty="0"/>
              <a:t> diagram</a:t>
            </a:r>
          </a:p>
          <a:p>
            <a:r>
              <a:rPr lang="cs-CZ" dirty="0"/>
              <a:t>vizualizuje relace mezi tabulkami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140A219-C1B7-8026-5E3D-28F17F9FF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212" y="2833897"/>
            <a:ext cx="6241576" cy="334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5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2949B6-F0FA-1662-E7CA-75B91332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SŘBD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58237C-AE61-A26F-6067-EDB3DC3F0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Systém Řízení Báze Dat</a:t>
            </a:r>
          </a:p>
          <a:p>
            <a:r>
              <a:rPr lang="cs-CZ" dirty="0"/>
              <a:t>zařizuje základní služby pro databázi</a:t>
            </a:r>
          </a:p>
          <a:p>
            <a:pPr lvl="1"/>
            <a:r>
              <a:rPr lang="cs-CZ" dirty="0"/>
              <a:t>Definice (DDL)</a:t>
            </a:r>
          </a:p>
          <a:p>
            <a:pPr lvl="1"/>
            <a:r>
              <a:rPr lang="cs-CZ" dirty="0"/>
              <a:t>Údržba</a:t>
            </a:r>
          </a:p>
          <a:p>
            <a:pPr lvl="1"/>
            <a:r>
              <a:rPr lang="cs-CZ" dirty="0"/>
              <a:t>Manipulace (DML)</a:t>
            </a:r>
          </a:p>
          <a:p>
            <a:pPr lvl="1"/>
            <a:r>
              <a:rPr lang="cs-CZ" dirty="0"/>
              <a:t>Zobrazování</a:t>
            </a:r>
          </a:p>
          <a:p>
            <a:pPr lvl="1"/>
            <a:r>
              <a:rPr lang="cs-CZ" dirty="0"/>
              <a:t>Integrita (DCL)</a:t>
            </a:r>
          </a:p>
          <a:p>
            <a:r>
              <a:rPr lang="cs-CZ" dirty="0"/>
              <a:t>různé architektury</a:t>
            </a:r>
          </a:p>
        </p:txBody>
      </p:sp>
    </p:spTree>
    <p:extLst>
      <p:ext uri="{BB962C8B-B14F-4D97-AF65-F5344CB8AC3E}">
        <p14:creationId xmlns:p14="http://schemas.microsoft.com/office/powerpoint/2010/main" val="61806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344BE7-0647-8D7B-0301-1BC2AAF5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Centralizovaný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446E278-47C0-6D1E-EAB9-60E141BB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41926" cy="4351338"/>
          </a:xfrm>
        </p:spPr>
        <p:txBody>
          <a:bodyPr/>
          <a:lstStyle/>
          <a:p>
            <a:r>
              <a:rPr lang="cs-CZ" dirty="0"/>
              <a:t>vše se nachází na jednom centrálním počítači</a:t>
            </a:r>
          </a:p>
          <a:p>
            <a:r>
              <a:rPr lang="cs-CZ" dirty="0"/>
              <a:t>uživatel pošle požadavek do centrálního počítače, kde je zpracován</a:t>
            </a:r>
          </a:p>
          <a:p>
            <a:r>
              <a:rPr lang="cs-CZ" dirty="0"/>
              <a:t>může dojít k zatížení linky a prodloužení zpracování dat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DCA6965-7876-B5AA-44E4-DC09087CB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591" y="3538524"/>
            <a:ext cx="7510817" cy="263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2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EDA819-0281-714C-C840-4A9C1084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File</a:t>
            </a:r>
            <a:r>
              <a:rPr lang="cs-CZ" dirty="0"/>
              <a:t>-server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A4180C-9C2C-C539-010A-A91A9C377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data se vyskytují na </a:t>
            </a:r>
            <a:r>
              <a:rPr lang="cs-CZ" dirty="0" err="1"/>
              <a:t>File</a:t>
            </a:r>
            <a:r>
              <a:rPr lang="cs-CZ" dirty="0"/>
              <a:t> serveru, SŘBD pak na stanicích jednotlivých uživatelů</a:t>
            </a:r>
          </a:p>
          <a:p>
            <a:r>
              <a:rPr lang="cs-CZ" dirty="0"/>
              <a:t>musí se zajistit ochrana používaných záznamů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4CF77F0-1246-862C-68CC-BB1F71C4B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810" y="3729795"/>
            <a:ext cx="6220379" cy="250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26F4F2-1562-589E-60D4-8F9C9541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Klient-server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2E5998-6B9F-35F6-AEE8-6EE4272D5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klient má na stanici pouze aplikaci, SŘBD a Data jsou na serveru</a:t>
            </a:r>
          </a:p>
          <a:p>
            <a:r>
              <a:rPr lang="cs-CZ" dirty="0"/>
              <a:t>po datové lince se pohybují pouze dotazy a výsledky dotazů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F9C64BC-6D52-2457-E2FA-1935F3601E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288"/>
          <a:stretch/>
        </p:blipFill>
        <p:spPr>
          <a:xfrm>
            <a:off x="2940977" y="3565479"/>
            <a:ext cx="6310046" cy="24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376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405</Words>
  <Application>Microsoft Office PowerPoint</Application>
  <PresentationFormat>Širokoúhlá obrazovka</PresentationFormat>
  <Paragraphs>62</Paragraphs>
  <Slides>11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Motiv Office</vt:lpstr>
      <vt:lpstr>Teorie databází</vt:lpstr>
      <vt:lpstr>Databáze</vt:lpstr>
      <vt:lpstr>Základní pojmy</vt:lpstr>
      <vt:lpstr>Normalizační pravidla</vt:lpstr>
      <vt:lpstr>Návrh databáze</vt:lpstr>
      <vt:lpstr>SŘBD</vt:lpstr>
      <vt:lpstr>Centralizovaný</vt:lpstr>
      <vt:lpstr>File-server</vt:lpstr>
      <vt:lpstr>Klient-server</vt:lpstr>
      <vt:lpstr>Relační algebra</vt:lpstr>
      <vt:lpstr>Relační kalkul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Teorie databází</dc:title>
  <dc:creator>František Roh</dc:creator>
  <cp:lastModifiedBy>František Roh</cp:lastModifiedBy>
  <cp:revision>6</cp:revision>
  <dcterms:created xsi:type="dcterms:W3CDTF">2025-02-11T19:06:06Z</dcterms:created>
  <dcterms:modified xsi:type="dcterms:W3CDTF">2025-02-12T08:52:49Z</dcterms:modified>
</cp:coreProperties>
</file>