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cs-CZ" smtClean="0"/>
              <a:t>Klepnutím lze upravit styl předlohy podnadpisů.</a:t>
            </a:r>
            <a:endParaRPr kumimoji="0" lang="en-US"/>
          </a:p>
        </p:txBody>
      </p:sp>
      <p:sp>
        <p:nvSpPr>
          <p:cNvPr id="28" name="Zástupný symbol pro datum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79F712F3-8861-4790-82D0-7B97BCBF4AB4}" type="datetimeFigureOut">
              <a:rPr lang="cs-CZ" smtClean="0"/>
              <a:pPr/>
              <a:t>15. 11. 2013</a:t>
            </a:fld>
            <a:endParaRPr lang="cs-CZ"/>
          </a:p>
        </p:txBody>
      </p:sp>
      <p:sp>
        <p:nvSpPr>
          <p:cNvPr id="17" name="Zástupný symbol pro zápatí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cs-CZ"/>
          </a:p>
        </p:txBody>
      </p:sp>
      <p:sp>
        <p:nvSpPr>
          <p:cNvPr id="10" name="Obdélník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Obdélník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bdélník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Obdélník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Přímá spojovací čára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Přímá spojovací čára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Přímá spojovací čára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Přímá spojovací čára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Přímá spojovací čára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Přímá spojovací čára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Obdélník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a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a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ipsa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ipsa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ipsa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Zástupný symbol pro číslo snímku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DD459978-3475-4968-8149-31A83205E123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712F3-8861-4790-82D0-7B97BCBF4AB4}" type="datetimeFigureOut">
              <a:rPr lang="cs-CZ" smtClean="0"/>
              <a:pPr/>
              <a:t>15. 11. 2013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59978-3475-4968-8149-31A83205E123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712F3-8861-4790-82D0-7B97BCBF4AB4}" type="datetimeFigureOut">
              <a:rPr lang="cs-CZ" smtClean="0"/>
              <a:pPr/>
              <a:t>15. 11. 2013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59978-3475-4968-8149-31A83205E123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8" name="Zástupný symbol pro obsah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9F712F3-8861-4790-82D0-7B97BCBF4AB4}" type="datetimeFigureOut">
              <a:rPr lang="cs-CZ" smtClean="0"/>
              <a:pPr/>
              <a:t>15. 11. 2013</a:t>
            </a:fld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D459978-3475-4968-8149-31A83205E123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10" name="Zástupný symbol pro zápatí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část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79F712F3-8861-4790-82D0-7B97BCBF4AB4}" type="datetimeFigureOut">
              <a:rPr lang="cs-CZ" smtClean="0"/>
              <a:pPr/>
              <a:t>15. 11. 2013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cs-CZ"/>
          </a:p>
        </p:txBody>
      </p:sp>
      <p:sp>
        <p:nvSpPr>
          <p:cNvPr id="9" name="Obdélník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Obdélník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bdélník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Obdélník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Přímá spojovací čára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Přímá spojovací čára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Přímá spojovací čára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Přímá spojovací čára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Přímá spojovací čára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Obdélník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ipsa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ipsa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a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ipsa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a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Přímá spojovací čára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DD459978-3475-4968-8149-31A83205E123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712F3-8861-4790-82D0-7B97BCBF4AB4}" type="datetimeFigureOut">
              <a:rPr lang="cs-CZ" smtClean="0"/>
              <a:pPr/>
              <a:t>15. 11. 2013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59978-3475-4968-8149-31A83205E123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9" name="Zástupný symbol pro obsah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11" name="Zástupný symbol pro obsah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712F3-8861-4790-82D0-7B97BCBF4AB4}" type="datetimeFigureOut">
              <a:rPr lang="cs-CZ" smtClean="0"/>
              <a:pPr/>
              <a:t>15. 11. 2013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59978-3475-4968-8149-31A83205E123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11" name="Zástupný symbol pro obsah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13" name="Zástupný symbol pro obsah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12" name="Zástupný symbol pro text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14" name="Zástupný symbol pro text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6" name="Zástupný symbol pro datum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9F712F3-8861-4790-82D0-7B97BCBF4AB4}" type="datetimeFigureOut">
              <a:rPr lang="cs-CZ" smtClean="0"/>
              <a:pPr/>
              <a:t>15. 11. 2013</a:t>
            </a:fld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D459978-3475-4968-8149-31A83205E123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712F3-8861-4790-82D0-7B97BCBF4AB4}" type="datetimeFigureOut">
              <a:rPr lang="cs-CZ" smtClean="0"/>
              <a:pPr/>
              <a:t>15. 11. 2013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59978-3475-4968-8149-31A83205E123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římá spojovací čára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8" name="Přímá spojovací čára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Přímá spojovací čára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Přímá spojovací čára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bdélník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Přímá spojovací čára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ipsa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Zástupný symbol pro obsah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21" name="Zástupný symbol pro datum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9F712F3-8861-4790-82D0-7B97BCBF4AB4}" type="datetimeFigureOut">
              <a:rPr lang="cs-CZ" smtClean="0"/>
              <a:pPr/>
              <a:t>15. 11. 2013</a:t>
            </a:fld>
            <a:endParaRPr lang="cs-CZ"/>
          </a:p>
        </p:txBody>
      </p:sp>
      <p:sp>
        <p:nvSpPr>
          <p:cNvPr id="22" name="Zástupný symbol pro číslo snímku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D459978-3475-4968-8149-31A83205E123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23" name="Zástupný symbol pro zápatí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cs-CZ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římá spojovací čára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ipsa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cs-CZ" smtClean="0"/>
              <a:t>Klepnutím na ikonu přidáte obrázek.</a:t>
            </a:r>
            <a:endParaRPr kumimoji="0" lang="en-US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10" name="Přímá spojovací čára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Obdélník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Přímá spojovací čára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Přímá spojovací čára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Přímá spojovací čára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Zástupný symbol pro datum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9F712F3-8861-4790-82D0-7B97BCBF4AB4}" type="datetimeFigureOut">
              <a:rPr lang="cs-CZ" smtClean="0"/>
              <a:pPr/>
              <a:t>15. 11. 2013</a:t>
            </a:fld>
            <a:endParaRPr lang="cs-CZ"/>
          </a:p>
        </p:txBody>
      </p:sp>
      <p:sp>
        <p:nvSpPr>
          <p:cNvPr id="18" name="Zástupný symbol pro číslo snímku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D459978-3475-4968-8149-31A83205E123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21" name="Zástupný symbol pro zápatí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cs-C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římá spojovací čára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Zástupný symbol pro nadpis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13" name="Zástupný symbol pro text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  <a:p>
            <a:pPr lvl="1" eaLnBrk="1" latinLnBrk="0" hangingPunct="1"/>
            <a:r>
              <a:rPr kumimoji="0" lang="cs-CZ" smtClean="0"/>
              <a:t>Druhá úroveň</a:t>
            </a:r>
          </a:p>
          <a:p>
            <a:pPr lvl="2" eaLnBrk="1" latinLnBrk="0" hangingPunct="1"/>
            <a:r>
              <a:rPr kumimoji="0" lang="cs-CZ" smtClean="0"/>
              <a:t>Třetí úroveň</a:t>
            </a:r>
          </a:p>
          <a:p>
            <a:pPr lvl="3" eaLnBrk="1" latinLnBrk="0" hangingPunct="1"/>
            <a:r>
              <a:rPr kumimoji="0" lang="cs-CZ" smtClean="0"/>
              <a:t>Čtvrtá úroveň</a:t>
            </a:r>
          </a:p>
          <a:p>
            <a:pPr lvl="4" eaLnBrk="1" latinLnBrk="0" hangingPunct="1"/>
            <a:r>
              <a:rPr kumimoji="0" lang="cs-CZ" smtClean="0"/>
              <a:t>Pátá úroveň</a:t>
            </a:r>
            <a:endParaRPr kumimoji="0" lang="en-US"/>
          </a:p>
        </p:txBody>
      </p:sp>
      <p:sp>
        <p:nvSpPr>
          <p:cNvPr id="14" name="Zástupný symbol pro datum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9F712F3-8861-4790-82D0-7B97BCBF4AB4}" type="datetimeFigureOut">
              <a:rPr lang="cs-CZ" smtClean="0"/>
              <a:pPr/>
              <a:t>15. 11. 2013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7" name="Přímá spojovací čára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Přímá spojovací čára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Obdélník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Přímá spojovací čára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ipsa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Zástupný symbol pro číslo snímku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DD459978-3475-4968-8149-31A83205E123}" type="slidenum">
              <a:rPr lang="cs-CZ" smtClean="0"/>
              <a:pPr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smtClean="0"/>
              <a:t>Datové formáty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 smtClean="0"/>
              <a:t>Martin Dočekal </a:t>
            </a:r>
            <a:r>
              <a:rPr lang="en-US" dirty="0" smtClean="0"/>
              <a:t>&amp; Adam </a:t>
            </a:r>
            <a:r>
              <a:rPr lang="en-US" dirty="0" err="1" smtClean="0"/>
              <a:t>Suk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cs-CZ" dirty="0" smtClean="0"/>
              <a:t>Znakové sady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cs-CZ" sz="2600" b="1" dirty="0" err="1" smtClean="0"/>
              <a:t>Unicode</a:t>
            </a:r>
            <a:endParaRPr lang="cs-CZ" sz="2600" b="1" dirty="0" smtClean="0"/>
          </a:p>
          <a:p>
            <a:pPr>
              <a:buNone/>
            </a:pPr>
            <a:endParaRPr lang="cs-CZ" b="1" dirty="0" smtClean="0"/>
          </a:p>
          <a:p>
            <a:r>
              <a:rPr lang="cs-CZ" sz="2000" dirty="0" smtClean="0"/>
              <a:t>tabulka znaků obsahující všechny dnes existující abecedy</a:t>
            </a:r>
          </a:p>
          <a:p>
            <a:pPr>
              <a:buNone/>
            </a:pPr>
            <a:endParaRPr lang="cs-CZ" sz="2000" dirty="0" smtClean="0"/>
          </a:p>
          <a:p>
            <a:r>
              <a:rPr lang="cs-CZ" sz="2000" dirty="0" smtClean="0"/>
              <a:t>Snaha o sjednocení různých kódových tabulek pro národní abecedy. Například čeština má 5 tabulek: Windows-1250, ISO 8859-2, Latin2, Kód Kamenických, a další</a:t>
            </a:r>
          </a:p>
          <a:p>
            <a:r>
              <a:rPr lang="cs-CZ" sz="2000" dirty="0" smtClean="0"/>
              <a:t>stále je základem 7b ASCII, 8b ISO 8859-1 (obsahuje ASCII)</a:t>
            </a:r>
          </a:p>
          <a:p>
            <a:endParaRPr lang="cs-CZ" sz="2000" dirty="0" smtClean="0"/>
          </a:p>
          <a:p>
            <a:r>
              <a:rPr lang="cs-CZ" sz="2000" dirty="0" smtClean="0"/>
              <a:t>Každý znak má jednoznačný číselný kód a svůj název. Navíc </a:t>
            </a:r>
            <a:r>
              <a:rPr lang="cs-CZ" sz="2000" dirty="0" err="1" smtClean="0"/>
              <a:t>Unicode</a:t>
            </a:r>
            <a:r>
              <a:rPr lang="cs-CZ" sz="2000" dirty="0" smtClean="0"/>
              <a:t> říká zda se jedná o písmeno, symbol, číslo.. nebo jestli je písmeno velké či malé.</a:t>
            </a:r>
          </a:p>
          <a:p>
            <a:pPr>
              <a:buNone/>
            </a:pPr>
            <a:endParaRPr lang="cs-CZ" sz="2000" dirty="0" smtClean="0"/>
          </a:p>
          <a:p>
            <a:r>
              <a:rPr lang="cs-CZ" sz="2000" dirty="0" smtClean="0"/>
              <a:t>Maximální velikost znaku určuje kódování (největší 6 B- rozšířené UTF-8).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cs-CZ" dirty="0" smtClean="0"/>
              <a:t>Znakové sady</a:t>
            </a:r>
            <a:endParaRPr lang="cs-CZ" dirty="0"/>
          </a:p>
        </p:txBody>
      </p:sp>
      <p:sp>
        <p:nvSpPr>
          <p:cNvPr id="4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cs-CZ" b="1" dirty="0" err="1" smtClean="0"/>
              <a:t>Unicode</a:t>
            </a:r>
            <a:endParaRPr lang="cs-CZ" b="1" dirty="0" smtClean="0"/>
          </a:p>
          <a:p>
            <a:pPr>
              <a:buNone/>
            </a:pPr>
            <a:endParaRPr lang="cs-CZ" b="1" dirty="0" smtClean="0"/>
          </a:p>
          <a:p>
            <a:r>
              <a:rPr lang="cs-CZ" sz="2000" dirty="0" smtClean="0"/>
              <a:t>kódování: UTF-32, UTF-16, UTF-8, UCS-2</a:t>
            </a:r>
          </a:p>
          <a:p>
            <a:pPr>
              <a:buNone/>
            </a:pPr>
            <a:endParaRPr lang="cs-CZ" sz="2000" dirty="0" smtClean="0"/>
          </a:p>
          <a:p>
            <a:r>
              <a:rPr lang="cs-CZ" sz="2000" dirty="0" smtClean="0"/>
              <a:t>Každé má svoji variantu podle pořadí bajtů: </a:t>
            </a:r>
            <a:r>
              <a:rPr lang="cs-CZ" sz="2000" dirty="0" err="1" smtClean="0"/>
              <a:t>little</a:t>
            </a:r>
            <a:r>
              <a:rPr lang="cs-CZ" sz="2000" dirty="0" smtClean="0"/>
              <a:t>-</a:t>
            </a:r>
            <a:r>
              <a:rPr lang="cs-CZ" sz="2000" dirty="0" err="1" smtClean="0"/>
              <a:t>endian</a:t>
            </a:r>
            <a:r>
              <a:rPr lang="cs-CZ" sz="2000" dirty="0" smtClean="0"/>
              <a:t> nebo </a:t>
            </a:r>
            <a:r>
              <a:rPr lang="cs-CZ" sz="2000" dirty="0" err="1" smtClean="0"/>
              <a:t>big</a:t>
            </a:r>
            <a:r>
              <a:rPr lang="cs-CZ" sz="2000" dirty="0" smtClean="0"/>
              <a:t>-</a:t>
            </a:r>
            <a:r>
              <a:rPr lang="cs-CZ" sz="2000" dirty="0" err="1" smtClean="0"/>
              <a:t>endian</a:t>
            </a:r>
            <a:endParaRPr lang="cs-CZ" sz="2000" dirty="0" smtClean="0"/>
          </a:p>
          <a:p>
            <a:endParaRPr lang="cs-CZ" sz="2000" dirty="0" smtClean="0"/>
          </a:p>
          <a:p>
            <a:r>
              <a:rPr lang="cs-CZ" sz="2000" dirty="0" smtClean="0"/>
              <a:t>Pořadí může být pevně stanovené a nebo udané pomocí BOM (byte </a:t>
            </a:r>
            <a:r>
              <a:rPr lang="cs-CZ" sz="2000" dirty="0" err="1" smtClean="0"/>
              <a:t>order</a:t>
            </a:r>
            <a:r>
              <a:rPr lang="cs-CZ" sz="2000" dirty="0" smtClean="0"/>
              <a:t> </a:t>
            </a:r>
            <a:r>
              <a:rPr lang="cs-CZ" sz="2000" dirty="0" err="1" smtClean="0"/>
              <a:t>mark</a:t>
            </a:r>
            <a:r>
              <a:rPr lang="cs-CZ" sz="2000" dirty="0" smtClean="0"/>
              <a:t>) – značka na začátku textu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cs-CZ" dirty="0" smtClean="0"/>
              <a:t>Soubor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cs-CZ" sz="2400" dirty="0" smtClean="0"/>
              <a:t>Pojmenovaná sada dat, se kterou lze pracovat jako s jedním celkem.</a:t>
            </a:r>
          </a:p>
          <a:p>
            <a:pPr marL="274320" lvl="1">
              <a:spcBef>
                <a:spcPts val="600"/>
              </a:spcBef>
              <a:buSzPct val="70000"/>
              <a:buNone/>
            </a:pPr>
            <a:endParaRPr lang="cs-CZ" sz="2400" dirty="0" smtClean="0"/>
          </a:p>
          <a:p>
            <a:pPr marL="274320" lvl="1">
              <a:spcBef>
                <a:spcPts val="600"/>
              </a:spcBef>
              <a:buSzPct val="70000"/>
              <a:buNone/>
            </a:pPr>
            <a:r>
              <a:rPr lang="cs-CZ" sz="2600" b="1" dirty="0" smtClean="0"/>
              <a:t>Atributy souboru</a:t>
            </a:r>
          </a:p>
          <a:p>
            <a:pPr marL="274320" lvl="1">
              <a:spcBef>
                <a:spcPts val="600"/>
              </a:spcBef>
              <a:buSzPct val="70000"/>
              <a:buNone/>
            </a:pPr>
            <a:endParaRPr lang="cs-CZ" sz="2600" b="1" dirty="0" smtClean="0"/>
          </a:p>
          <a:p>
            <a:pPr marL="274320" lvl="2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cs-CZ" sz="2400" dirty="0" smtClean="0"/>
              <a:t>Jméno</a:t>
            </a:r>
          </a:p>
          <a:p>
            <a:pPr marL="274320" lvl="2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cs-CZ" sz="2400" dirty="0" smtClean="0"/>
              <a:t>Typ</a:t>
            </a:r>
          </a:p>
          <a:p>
            <a:pPr marL="274320" lvl="2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cs-CZ" sz="2400" dirty="0" smtClean="0"/>
              <a:t>Lokace</a:t>
            </a:r>
          </a:p>
          <a:p>
            <a:pPr marL="274320" lvl="2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cs-CZ" sz="2400" dirty="0" smtClean="0"/>
              <a:t>Velikost</a:t>
            </a:r>
          </a:p>
          <a:p>
            <a:pPr marL="274320" lvl="2" indent="-274320">
              <a:spcBef>
                <a:spcPts val="600"/>
              </a:spcBef>
              <a:buClr>
                <a:schemeClr val="accent1"/>
              </a:buClr>
              <a:buSzPct val="70000"/>
            </a:pPr>
            <a:endParaRPr lang="cs-CZ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cs-CZ" dirty="0" smtClean="0"/>
              <a:t>Soubor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>
          <a:xfrm>
            <a:off x="457200" y="1844824"/>
            <a:ext cx="7467600" cy="4873752"/>
          </a:xfrm>
        </p:spPr>
        <p:txBody>
          <a:bodyPr/>
          <a:lstStyle/>
          <a:p>
            <a:pPr marL="274320" lvl="1">
              <a:spcBef>
                <a:spcPts val="600"/>
              </a:spcBef>
              <a:buSzPct val="70000"/>
              <a:buNone/>
            </a:pPr>
            <a:r>
              <a:rPr lang="cs-CZ" sz="2800" b="1" dirty="0" smtClean="0"/>
              <a:t>Textové x Binární soubory</a:t>
            </a:r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cs-CZ" sz="2400" dirty="0" smtClean="0"/>
              <a:t>každý soubor u kterého posloupnost jednotlivých bajtů má význam znaku je textový soubor</a:t>
            </a:r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cs-CZ" sz="2400" dirty="0" smtClean="0"/>
              <a:t>jiné soubory jsou binární: obsahují například informace o barvách, tónech, </a:t>
            </a:r>
            <a:r>
              <a:rPr lang="cs-CZ" sz="2400" dirty="0" err="1" smtClean="0"/>
              <a:t>atd</a:t>
            </a:r>
            <a:r>
              <a:rPr lang="cs-CZ" sz="2400" dirty="0" smtClean="0"/>
              <a:t>,</a:t>
            </a:r>
          </a:p>
          <a:p>
            <a:pPr marL="274320" lvl="1">
              <a:spcBef>
                <a:spcPts val="600"/>
              </a:spcBef>
              <a:buSzPct val="70000"/>
              <a:buNone/>
            </a:pPr>
            <a:endParaRPr lang="cs-CZ" sz="2400" dirty="0" smtClean="0"/>
          </a:p>
          <a:p>
            <a:pPr marL="274320" lvl="1">
              <a:spcBef>
                <a:spcPts val="600"/>
              </a:spcBef>
              <a:buSzPct val="70000"/>
              <a:buNone/>
            </a:pPr>
            <a:r>
              <a:rPr lang="cs-CZ" sz="2800" b="1" dirty="0" smtClean="0"/>
              <a:t>.</a:t>
            </a:r>
            <a:r>
              <a:rPr lang="cs-CZ" sz="2800" b="1" dirty="0" err="1" smtClean="0"/>
              <a:t>txt</a:t>
            </a:r>
            <a:endParaRPr lang="cs-CZ" sz="2800" b="1" dirty="0" smtClean="0"/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cs-CZ" sz="2400" dirty="0" smtClean="0"/>
              <a:t>obsahuje pouze znaky</a:t>
            </a:r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cs-CZ" sz="2400" dirty="0" smtClean="0"/>
              <a:t>jednoduchý, lehce přenositelný</a:t>
            </a:r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endParaRPr lang="cs-CZ" sz="2400" dirty="0" smtClean="0"/>
          </a:p>
          <a:p>
            <a:endParaRPr lang="cs-CZ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cs-CZ" b="1" dirty="0" smtClean="0"/>
              <a:t>Dokumenty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>
          <a:xfrm>
            <a:off x="457200" y="1651592"/>
            <a:ext cx="7467600" cy="4873752"/>
          </a:xfrm>
        </p:spPr>
        <p:txBody>
          <a:bodyPr>
            <a:normAutofit/>
          </a:bodyPr>
          <a:lstStyle/>
          <a:p>
            <a:pPr marL="274320" lvl="1">
              <a:spcBef>
                <a:spcPts val="600"/>
              </a:spcBef>
              <a:buSzPct val="70000"/>
              <a:buNone/>
            </a:pPr>
            <a:r>
              <a:rPr lang="cs-CZ" sz="2800" b="1" dirty="0" err="1" smtClean="0"/>
              <a:t>Doc</a:t>
            </a:r>
            <a:r>
              <a:rPr lang="cs-CZ" sz="2800" b="1" dirty="0" smtClean="0"/>
              <a:t>/</a:t>
            </a:r>
            <a:r>
              <a:rPr lang="cs-CZ" sz="2800" b="1" dirty="0" err="1" smtClean="0"/>
              <a:t>docx</a:t>
            </a:r>
            <a:endParaRPr lang="cs-CZ" sz="2800" b="1" dirty="0" smtClean="0"/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cs-CZ" sz="2400" dirty="0" smtClean="0"/>
              <a:t>formát používaný aplikací Word v balíku MS OFFICE</a:t>
            </a:r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cs-CZ" sz="2400" dirty="0" smtClean="0"/>
              <a:t>textový dokument doplněný o obrázky, tabulky atd.</a:t>
            </a:r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endParaRPr lang="cs-CZ" sz="2400" dirty="0" smtClean="0"/>
          </a:p>
          <a:p>
            <a:pPr marL="274320" lvl="1">
              <a:spcBef>
                <a:spcPts val="600"/>
              </a:spcBef>
              <a:buSzPct val="70000"/>
              <a:buNone/>
            </a:pPr>
            <a:r>
              <a:rPr lang="cs-CZ" sz="2800" b="1" dirty="0" smtClean="0"/>
              <a:t>PDF (Portable </a:t>
            </a:r>
            <a:r>
              <a:rPr lang="cs-CZ" sz="2800" b="1" dirty="0" err="1" smtClean="0"/>
              <a:t>Document</a:t>
            </a:r>
            <a:r>
              <a:rPr lang="cs-CZ" sz="2800" b="1" dirty="0" smtClean="0"/>
              <a:t> </a:t>
            </a:r>
            <a:r>
              <a:rPr lang="cs-CZ" sz="2800" b="1" dirty="0" err="1" smtClean="0"/>
              <a:t>Format</a:t>
            </a:r>
            <a:r>
              <a:rPr lang="cs-CZ" sz="2800" b="1" dirty="0" smtClean="0"/>
              <a:t>)</a:t>
            </a:r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cs-CZ" sz="2400" dirty="0" smtClean="0"/>
              <a:t>vyvinutý společností Adobe</a:t>
            </a:r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cs-CZ" sz="2400" dirty="0" smtClean="0"/>
              <a:t>určený pro ukládání a přenos dokumentů</a:t>
            </a:r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cs-CZ" sz="2400" dirty="0" smtClean="0"/>
              <a:t>snaha o vždy stejné zobrazení a nezávislosti na softwaru a hardware</a:t>
            </a:r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endParaRPr lang="cs-CZ" sz="2400" dirty="0" smtClean="0"/>
          </a:p>
          <a:p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cs-CZ" b="1" dirty="0" smtClean="0"/>
              <a:t>Dokumenty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>
          <a:xfrm>
            <a:off x="457200" y="1723600"/>
            <a:ext cx="7467600" cy="48737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cs-CZ" sz="1800" b="1" dirty="0" err="1" smtClean="0"/>
              <a:t>OpenDocument</a:t>
            </a:r>
            <a:r>
              <a:rPr lang="cs-CZ" sz="1800" b="1" dirty="0" smtClean="0"/>
              <a:t> ODF - OASIS Open </a:t>
            </a:r>
            <a:r>
              <a:rPr lang="cs-CZ" sz="1800" b="1" dirty="0" err="1" smtClean="0"/>
              <a:t>Document</a:t>
            </a:r>
            <a:r>
              <a:rPr lang="cs-CZ" sz="1800" b="1" dirty="0" smtClean="0"/>
              <a:t> </a:t>
            </a:r>
            <a:r>
              <a:rPr lang="cs-CZ" sz="1800" b="1" dirty="0" err="1" smtClean="0"/>
              <a:t>Format</a:t>
            </a:r>
            <a:r>
              <a:rPr lang="cs-CZ" sz="1800" b="1" dirty="0" smtClean="0"/>
              <a:t> </a:t>
            </a:r>
            <a:r>
              <a:rPr lang="cs-CZ" sz="1800" b="1" dirty="0" err="1" smtClean="0"/>
              <a:t>for</a:t>
            </a:r>
            <a:r>
              <a:rPr lang="cs-CZ" sz="1800" b="1" dirty="0" smtClean="0"/>
              <a:t> Office </a:t>
            </a:r>
            <a:r>
              <a:rPr lang="cs-CZ" sz="1800" b="1" dirty="0" err="1" smtClean="0"/>
              <a:t>Applications</a:t>
            </a:r>
            <a:endParaRPr lang="cs-CZ" sz="1800" b="1" dirty="0" smtClean="0"/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cs-CZ" sz="1800" dirty="0" smtClean="0"/>
              <a:t>vychází ze starého souborového formátu používaného aplikacemi </a:t>
            </a:r>
            <a:r>
              <a:rPr lang="cs-CZ" sz="1800" dirty="0" err="1" smtClean="0"/>
              <a:t>OpenOffice.org</a:t>
            </a:r>
            <a:endParaRPr lang="cs-CZ" sz="1800" dirty="0" smtClean="0"/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cs-CZ" sz="1800" dirty="0" smtClean="0"/>
              <a:t>určený pro ukládání a výměnu dokumentů vytvořených kancelářskými aplikacemi</a:t>
            </a:r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cs-CZ" sz="1800" dirty="0" smtClean="0"/>
              <a:t>rozšiřuje XML a ZIP</a:t>
            </a:r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cs-CZ" sz="1800" dirty="0" smtClean="0"/>
              <a:t>přípona: dokumenty: .od* (.</a:t>
            </a:r>
            <a:r>
              <a:rPr lang="cs-CZ" sz="1800" dirty="0" err="1" smtClean="0"/>
              <a:t>odt</a:t>
            </a:r>
            <a:r>
              <a:rPr lang="cs-CZ" sz="1800" dirty="0" smtClean="0"/>
              <a:t>, .</a:t>
            </a:r>
            <a:r>
              <a:rPr lang="cs-CZ" sz="1800" dirty="0" err="1" smtClean="0"/>
              <a:t>odp</a:t>
            </a:r>
            <a:r>
              <a:rPr lang="cs-CZ" sz="1800" dirty="0" smtClean="0"/>
              <a:t>, .</a:t>
            </a:r>
            <a:r>
              <a:rPr lang="cs-CZ" sz="1800" dirty="0" err="1" smtClean="0"/>
              <a:t>ods</a:t>
            </a:r>
            <a:r>
              <a:rPr lang="cs-CZ" sz="1800" dirty="0" smtClean="0"/>
              <a:t>, …), šablony: .</a:t>
            </a:r>
            <a:r>
              <a:rPr lang="cs-CZ" sz="1800" dirty="0" err="1" smtClean="0"/>
              <a:t>ot</a:t>
            </a:r>
            <a:r>
              <a:rPr lang="cs-CZ" sz="1800" dirty="0" smtClean="0"/>
              <a:t>* (.</a:t>
            </a:r>
            <a:r>
              <a:rPr lang="cs-CZ" sz="1800" dirty="0" err="1" smtClean="0"/>
              <a:t>ott</a:t>
            </a:r>
            <a:r>
              <a:rPr lang="cs-CZ" sz="1800" dirty="0" smtClean="0"/>
              <a:t>, .</a:t>
            </a:r>
            <a:r>
              <a:rPr lang="cs-CZ" sz="1800" dirty="0" err="1" smtClean="0"/>
              <a:t>otp</a:t>
            </a:r>
            <a:r>
              <a:rPr lang="cs-CZ" sz="1800" dirty="0" smtClean="0"/>
              <a:t>, .</a:t>
            </a:r>
            <a:r>
              <a:rPr lang="cs-CZ" sz="1800" dirty="0" err="1" smtClean="0"/>
              <a:t>ots</a:t>
            </a:r>
            <a:r>
              <a:rPr lang="cs-CZ" sz="1800" dirty="0" smtClean="0"/>
              <a:t>, </a:t>
            </a:r>
            <a:r>
              <a:rPr lang="cs-CZ" sz="1800" dirty="0" smtClean="0"/>
              <a:t>…)</a:t>
            </a:r>
          </a:p>
          <a:p>
            <a:pPr marL="274320" lvl="1">
              <a:spcBef>
                <a:spcPts val="600"/>
              </a:spcBef>
              <a:buSzPct val="70000"/>
              <a:buNone/>
            </a:pPr>
            <a:endParaRPr lang="cs-CZ" sz="1800" dirty="0" smtClean="0"/>
          </a:p>
          <a:p>
            <a:pPr marL="274320" lvl="1">
              <a:spcBef>
                <a:spcPts val="600"/>
              </a:spcBef>
              <a:buSzPct val="70000"/>
              <a:buNone/>
            </a:pPr>
            <a:r>
              <a:rPr lang="cs-CZ" sz="1800" b="1" dirty="0" smtClean="0"/>
              <a:t>XLS</a:t>
            </a:r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US" sz="1800" dirty="0" err="1" smtClean="0"/>
              <a:t>přípona</a:t>
            </a:r>
            <a:r>
              <a:rPr lang="en-US" sz="1800" dirty="0" smtClean="0"/>
              <a:t> </a:t>
            </a:r>
            <a:r>
              <a:rPr lang="en-US" sz="1800" dirty="0" err="1" smtClean="0"/>
              <a:t>souborů</a:t>
            </a:r>
            <a:r>
              <a:rPr lang="en-US" sz="1800" dirty="0" smtClean="0"/>
              <a:t> </a:t>
            </a:r>
            <a:r>
              <a:rPr lang="en-US" sz="1800" dirty="0" err="1" smtClean="0"/>
              <a:t>specifikace</a:t>
            </a:r>
            <a:r>
              <a:rPr lang="cs-CZ" sz="1800" dirty="0" smtClean="0"/>
              <a:t> </a:t>
            </a:r>
            <a:r>
              <a:rPr lang="en-US" sz="1800" dirty="0" smtClean="0"/>
              <a:t>Office </a:t>
            </a:r>
            <a:r>
              <a:rPr lang="en-US" sz="1800" dirty="0" smtClean="0"/>
              <a:t>Open </a:t>
            </a:r>
            <a:r>
              <a:rPr lang="en-US" sz="1800" dirty="0" smtClean="0"/>
              <a:t>XML</a:t>
            </a:r>
            <a:r>
              <a:rPr lang="cs-CZ" sz="1800" dirty="0" smtClean="0"/>
              <a:t> </a:t>
            </a:r>
            <a:r>
              <a:rPr lang="nn-NO" sz="1800" dirty="0" smtClean="0"/>
              <a:t>vytvořených v aplikaci Microsoft </a:t>
            </a:r>
            <a:r>
              <a:rPr lang="nn-NO" sz="1800" dirty="0" smtClean="0"/>
              <a:t>Excel</a:t>
            </a:r>
            <a:endParaRPr lang="cs-CZ" sz="1800" dirty="0" smtClean="0"/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cs-CZ" sz="1800" dirty="0" smtClean="0"/>
              <a:t>Data jsou uložena v binárním formátu</a:t>
            </a:r>
            <a:endParaRPr lang="cs-CZ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cs-CZ" dirty="0" smtClean="0"/>
              <a:t>Obrázky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>
          <a:xfrm>
            <a:off x="457200" y="1795608"/>
            <a:ext cx="7467600" cy="4873752"/>
          </a:xfrm>
        </p:spPr>
        <p:txBody>
          <a:bodyPr/>
          <a:lstStyle/>
          <a:p>
            <a:pPr>
              <a:buNone/>
            </a:pPr>
            <a:r>
              <a:rPr lang="cs-CZ" b="1" dirty="0" smtClean="0"/>
              <a:t>JPEG</a:t>
            </a:r>
          </a:p>
          <a:p>
            <a:pPr marL="274320" lvl="2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cs-CZ" dirty="0" smtClean="0"/>
              <a:t>ztrátová komprese</a:t>
            </a:r>
          </a:p>
          <a:p>
            <a:pPr marL="274320" lvl="2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cs-CZ" dirty="0" smtClean="0"/>
              <a:t>malá velikost</a:t>
            </a:r>
          </a:p>
          <a:p>
            <a:pPr marL="274320" lvl="2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cs-CZ" dirty="0" smtClean="0"/>
              <a:t>24 bitová barevná hloubka</a:t>
            </a:r>
          </a:p>
          <a:p>
            <a:pPr marL="274320" lvl="2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cs-CZ" dirty="0" smtClean="0"/>
              <a:t>rastrové obrázky</a:t>
            </a:r>
          </a:p>
          <a:p>
            <a:pPr marL="274320" lvl="2" indent="-274320">
              <a:spcBef>
                <a:spcPts val="600"/>
              </a:spcBef>
              <a:buClr>
                <a:schemeClr val="accent1"/>
              </a:buClr>
              <a:buSzPct val="70000"/>
            </a:pPr>
            <a:endParaRPr lang="cs-CZ" dirty="0" smtClean="0"/>
          </a:p>
          <a:p>
            <a:pPr>
              <a:buNone/>
            </a:pPr>
            <a:r>
              <a:rPr lang="cs-CZ" b="1" dirty="0" smtClean="0"/>
              <a:t>PNG (Portable Network </a:t>
            </a:r>
            <a:r>
              <a:rPr lang="cs-CZ" b="1" dirty="0" err="1" smtClean="0"/>
              <a:t>Graphics</a:t>
            </a:r>
            <a:r>
              <a:rPr lang="cs-CZ" b="1" dirty="0" smtClean="0"/>
              <a:t>)</a:t>
            </a:r>
            <a:endParaRPr lang="cs-CZ" b="1" i="1" dirty="0" smtClean="0"/>
          </a:p>
          <a:p>
            <a:pPr marL="274320" lvl="2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cs-CZ" dirty="0" smtClean="0"/>
              <a:t>bezeztrátová komprese</a:t>
            </a:r>
          </a:p>
          <a:p>
            <a:pPr marL="274320" lvl="2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cs-CZ" dirty="0" err="1" smtClean="0"/>
              <a:t>alpha</a:t>
            </a:r>
            <a:r>
              <a:rPr lang="cs-CZ" dirty="0" smtClean="0"/>
              <a:t> kanál (průhlednost)</a:t>
            </a:r>
          </a:p>
          <a:p>
            <a:pPr marL="274320" lvl="2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cs-CZ" dirty="0" smtClean="0"/>
              <a:t>32 bitová barevná hloubka</a:t>
            </a:r>
          </a:p>
          <a:p>
            <a:pPr marL="274320" lvl="2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cs-CZ" dirty="0" smtClean="0"/>
              <a:t>rastrové obrázky</a:t>
            </a:r>
          </a:p>
          <a:p>
            <a:pPr marL="274320" lvl="2" indent="-274320">
              <a:spcBef>
                <a:spcPts val="600"/>
              </a:spcBef>
              <a:buClr>
                <a:schemeClr val="accent1"/>
              </a:buClr>
              <a:buSzPct val="70000"/>
            </a:pPr>
            <a:endParaRPr lang="cs-CZ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cs-CZ" dirty="0" smtClean="0"/>
              <a:t>Obrázky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>
          <a:xfrm>
            <a:off x="457200" y="1795608"/>
            <a:ext cx="7467600" cy="4873752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cs-CZ" b="1" dirty="0" err="1" smtClean="0"/>
              <a:t>Raw</a:t>
            </a:r>
            <a:endParaRPr lang="cs-CZ" b="1" dirty="0" smtClean="0"/>
          </a:p>
          <a:p>
            <a:pPr marL="274320" lvl="2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cs-CZ" dirty="0" smtClean="0"/>
              <a:t>minimálně zpracovaná data ze snímače fotoaparátu</a:t>
            </a:r>
          </a:p>
          <a:p>
            <a:pPr marL="274320" lvl="2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cs-CZ" dirty="0" smtClean="0"/>
              <a:t>nejedná se o souborový formát jako takový, ale spíše o třídu formátů, který si každý výrobce určuje sám</a:t>
            </a:r>
          </a:p>
          <a:p>
            <a:pPr marL="274320" lvl="2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cs-CZ" dirty="0" smtClean="0"/>
              <a:t>24 bitová barevná hloubka</a:t>
            </a:r>
          </a:p>
          <a:p>
            <a:pPr marL="274320" lvl="2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cs-CZ" dirty="0" smtClean="0"/>
              <a:t>rastrové obrázky</a:t>
            </a:r>
          </a:p>
          <a:p>
            <a:pPr marL="274320" lvl="2" indent="-274320">
              <a:spcBef>
                <a:spcPts val="600"/>
              </a:spcBef>
              <a:buClr>
                <a:schemeClr val="accent1"/>
              </a:buClr>
              <a:buSzPct val="70000"/>
            </a:pPr>
            <a:endParaRPr lang="cs-CZ" dirty="0" smtClean="0"/>
          </a:p>
          <a:p>
            <a:pPr>
              <a:buNone/>
            </a:pPr>
            <a:r>
              <a:rPr lang="cs-CZ" b="1" dirty="0" smtClean="0"/>
              <a:t>GIF (</a:t>
            </a:r>
            <a:r>
              <a:rPr lang="cs-CZ" b="1" dirty="0" err="1" smtClean="0"/>
              <a:t>Graphics</a:t>
            </a:r>
            <a:r>
              <a:rPr lang="cs-CZ" b="1" dirty="0" smtClean="0"/>
              <a:t> </a:t>
            </a:r>
            <a:r>
              <a:rPr lang="cs-CZ" b="1" dirty="0" err="1" smtClean="0"/>
              <a:t>Interchange</a:t>
            </a:r>
            <a:r>
              <a:rPr lang="cs-CZ" b="1" dirty="0" smtClean="0"/>
              <a:t> </a:t>
            </a:r>
            <a:r>
              <a:rPr lang="cs-CZ" b="1" dirty="0" err="1" smtClean="0"/>
              <a:t>Format</a:t>
            </a:r>
            <a:r>
              <a:rPr lang="cs-CZ" b="1" dirty="0" smtClean="0"/>
              <a:t>)</a:t>
            </a:r>
            <a:endParaRPr lang="cs-CZ" b="1" i="1" dirty="0" smtClean="0"/>
          </a:p>
          <a:p>
            <a:pPr marL="274320" lvl="2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cs-CZ" dirty="0" smtClean="0"/>
              <a:t>bezeztrátová komprese</a:t>
            </a:r>
          </a:p>
          <a:p>
            <a:pPr marL="274320" lvl="2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cs-CZ" dirty="0" smtClean="0"/>
              <a:t>8 bitová barevná hloubka</a:t>
            </a:r>
          </a:p>
          <a:p>
            <a:pPr marL="274320" lvl="2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cs-CZ" dirty="0" err="1" smtClean="0"/>
              <a:t>alpha</a:t>
            </a:r>
            <a:r>
              <a:rPr lang="cs-CZ" dirty="0" smtClean="0"/>
              <a:t> kanál (průhlednost)</a:t>
            </a:r>
          </a:p>
          <a:p>
            <a:pPr marL="274320" lvl="2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cs-CZ" dirty="0" smtClean="0"/>
              <a:t>podpora animací</a:t>
            </a:r>
          </a:p>
          <a:p>
            <a:pPr marL="274320" lvl="2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cs-CZ" dirty="0" smtClean="0"/>
              <a:t>patenty, které omezovaly jeho použitelnost jsou již dnes vyprchané</a:t>
            </a:r>
          </a:p>
          <a:p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cs-CZ" dirty="0" smtClean="0"/>
              <a:t>Obrázky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>
          <a:xfrm>
            <a:off x="457200" y="1988840"/>
            <a:ext cx="7467600" cy="4873752"/>
          </a:xfrm>
        </p:spPr>
        <p:txBody>
          <a:bodyPr/>
          <a:lstStyle/>
          <a:p>
            <a:pPr>
              <a:buNone/>
            </a:pPr>
            <a:r>
              <a:rPr lang="cs-CZ" b="1" dirty="0" smtClean="0"/>
              <a:t>SVG (</a:t>
            </a:r>
            <a:r>
              <a:rPr lang="cs-CZ" b="1" dirty="0" err="1" smtClean="0"/>
              <a:t>Scalable</a:t>
            </a:r>
            <a:r>
              <a:rPr lang="cs-CZ" b="1" dirty="0" smtClean="0"/>
              <a:t> </a:t>
            </a:r>
            <a:r>
              <a:rPr lang="cs-CZ" b="1" dirty="0" err="1" smtClean="0"/>
              <a:t>Vector</a:t>
            </a:r>
            <a:r>
              <a:rPr lang="cs-CZ" b="1" dirty="0" smtClean="0"/>
              <a:t> </a:t>
            </a:r>
            <a:r>
              <a:rPr lang="cs-CZ" b="1" dirty="0" err="1" smtClean="0"/>
              <a:t>Graphics</a:t>
            </a:r>
            <a:r>
              <a:rPr lang="cs-CZ" b="1" dirty="0" smtClean="0"/>
              <a:t>)</a:t>
            </a:r>
          </a:p>
          <a:p>
            <a:pPr marL="274320" lvl="2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cs-CZ" dirty="0" smtClean="0"/>
              <a:t>2D grafika popisovaná pomocí XML</a:t>
            </a:r>
          </a:p>
          <a:p>
            <a:pPr marL="274320" lvl="2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cs-CZ" dirty="0" smtClean="0"/>
              <a:t>snaha o stání se základním otevřeným formátem pro vektorovou grafiku</a:t>
            </a:r>
          </a:p>
          <a:p>
            <a:pPr marL="274320" lvl="2" indent="-274320">
              <a:spcBef>
                <a:spcPts val="600"/>
              </a:spcBef>
              <a:buClr>
                <a:schemeClr val="accent1"/>
              </a:buClr>
              <a:buSzPct val="70000"/>
            </a:pPr>
            <a:endParaRPr lang="cs-CZ" dirty="0" smtClean="0"/>
          </a:p>
          <a:p>
            <a:pPr marL="274320" lvl="2" indent="-274320">
              <a:spcBef>
                <a:spcPts val="600"/>
              </a:spcBef>
              <a:buClr>
                <a:schemeClr val="accent1"/>
              </a:buClr>
              <a:buSzPct val="70000"/>
              <a:buNone/>
            </a:pPr>
            <a:r>
              <a:rPr lang="cs-CZ" dirty="0" smtClean="0"/>
              <a:t>příklad:</a:t>
            </a:r>
          </a:p>
          <a:p>
            <a:pPr>
              <a:buNone/>
            </a:pPr>
            <a:r>
              <a:rPr lang="cs-CZ" dirty="0" smtClean="0"/>
              <a:t>&lt;</a:t>
            </a:r>
            <a:r>
              <a:rPr lang="cs-CZ" dirty="0" err="1" smtClean="0"/>
              <a:t>circle</a:t>
            </a:r>
            <a:r>
              <a:rPr lang="cs-CZ" dirty="0" smtClean="0"/>
              <a:t> </a:t>
            </a:r>
            <a:r>
              <a:rPr lang="cs-CZ" dirty="0" err="1" smtClean="0"/>
              <a:t>cx</a:t>
            </a:r>
            <a:r>
              <a:rPr lang="cs-CZ" dirty="0" smtClean="0"/>
              <a:t>="100" </a:t>
            </a:r>
            <a:r>
              <a:rPr lang="cs-CZ" dirty="0" err="1" smtClean="0"/>
              <a:t>cy</a:t>
            </a:r>
            <a:r>
              <a:rPr lang="cs-CZ" dirty="0" smtClean="0"/>
              <a:t>="50" r="40" </a:t>
            </a:r>
            <a:r>
              <a:rPr lang="cs-CZ" dirty="0" err="1" smtClean="0"/>
              <a:t>stroke</a:t>
            </a:r>
            <a:r>
              <a:rPr lang="cs-CZ" dirty="0" smtClean="0"/>
              <a:t>="</a:t>
            </a:r>
            <a:r>
              <a:rPr lang="cs-CZ" dirty="0" err="1" smtClean="0"/>
              <a:t>black</a:t>
            </a:r>
            <a:r>
              <a:rPr lang="cs-CZ" dirty="0" smtClean="0"/>
              <a:t>" </a:t>
            </a:r>
            <a:r>
              <a:rPr lang="cs-CZ" dirty="0" err="1" smtClean="0"/>
              <a:t>stroke</a:t>
            </a:r>
            <a:r>
              <a:rPr lang="cs-CZ" dirty="0" smtClean="0"/>
              <a:t>-</a:t>
            </a:r>
            <a:r>
              <a:rPr lang="cs-CZ" dirty="0" err="1" smtClean="0"/>
              <a:t>width</a:t>
            </a:r>
            <a:r>
              <a:rPr lang="cs-CZ" dirty="0" smtClean="0"/>
              <a:t>="2" </a:t>
            </a:r>
            <a:r>
              <a:rPr lang="cs-CZ" dirty="0" err="1" smtClean="0"/>
              <a:t>fill</a:t>
            </a:r>
            <a:r>
              <a:rPr lang="cs-CZ" dirty="0" smtClean="0"/>
              <a:t>="</a:t>
            </a:r>
            <a:r>
              <a:rPr lang="cs-CZ" dirty="0" err="1" smtClean="0"/>
              <a:t>red</a:t>
            </a:r>
            <a:r>
              <a:rPr lang="cs-CZ" dirty="0" smtClean="0"/>
              <a:t>" /&gt;</a:t>
            </a:r>
          </a:p>
          <a:p>
            <a:pPr>
              <a:buNone/>
            </a:pPr>
            <a:endParaRPr lang="cs-CZ" dirty="0" smtClean="0"/>
          </a:p>
          <a:p>
            <a:pPr>
              <a:buNone/>
            </a:pPr>
            <a:r>
              <a:rPr lang="cs-CZ" sz="1800" dirty="0" smtClean="0"/>
              <a:t>tento řádek například vykreslí červený kruh s černým ohraničením velikosti 2 na souřadnicích x=100 y=50 o poloměru 40</a:t>
            </a:r>
          </a:p>
          <a:p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cs-CZ" dirty="0" smtClean="0"/>
              <a:t>Zvuk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>
          <a:xfrm>
            <a:off x="457200" y="2011632"/>
            <a:ext cx="7467600" cy="4873752"/>
          </a:xfrm>
        </p:spPr>
        <p:txBody>
          <a:bodyPr/>
          <a:lstStyle/>
          <a:p>
            <a:pPr>
              <a:buNone/>
            </a:pPr>
            <a:r>
              <a:rPr lang="cs-CZ" b="1" dirty="0" smtClean="0"/>
              <a:t>AAC (</a:t>
            </a:r>
            <a:r>
              <a:rPr lang="cs-CZ" b="1" dirty="0" err="1" smtClean="0"/>
              <a:t>Advanced</a:t>
            </a:r>
            <a:r>
              <a:rPr lang="cs-CZ" b="1" dirty="0" smtClean="0"/>
              <a:t> Audio </a:t>
            </a:r>
            <a:r>
              <a:rPr lang="cs-CZ" b="1" dirty="0" err="1" smtClean="0"/>
              <a:t>Coding</a:t>
            </a:r>
            <a:r>
              <a:rPr lang="cs-CZ" b="1" dirty="0" smtClean="0"/>
              <a:t>)</a:t>
            </a:r>
          </a:p>
          <a:p>
            <a:r>
              <a:rPr lang="cs-CZ" sz="1800" dirty="0" smtClean="0"/>
              <a:t>ztrátová komprese zvuku</a:t>
            </a:r>
          </a:p>
          <a:p>
            <a:pPr marL="274320" lvl="2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cs-CZ" dirty="0" smtClean="0"/>
              <a:t>střední až vyšší </a:t>
            </a:r>
            <a:r>
              <a:rPr lang="cs-CZ" dirty="0" err="1" smtClean="0"/>
              <a:t>bitraty</a:t>
            </a:r>
            <a:r>
              <a:rPr lang="cs-CZ" dirty="0" smtClean="0"/>
              <a:t> standardu MPEG-4</a:t>
            </a:r>
          </a:p>
          <a:p>
            <a:pPr marL="274320" lvl="2" indent="-274320">
              <a:spcBef>
                <a:spcPts val="600"/>
              </a:spcBef>
              <a:buClr>
                <a:schemeClr val="accent1"/>
              </a:buClr>
              <a:buSzPct val="70000"/>
              <a:buNone/>
            </a:pPr>
            <a:endParaRPr lang="cs-CZ" dirty="0" smtClean="0"/>
          </a:p>
          <a:p>
            <a:pPr>
              <a:buNone/>
            </a:pPr>
            <a:r>
              <a:rPr lang="cs-CZ" b="1" dirty="0" smtClean="0"/>
              <a:t>MP3</a:t>
            </a:r>
          </a:p>
          <a:p>
            <a:pPr marL="274320" lvl="2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cs-CZ" dirty="0" smtClean="0"/>
              <a:t>ztrátová komprese zvuku</a:t>
            </a:r>
          </a:p>
          <a:p>
            <a:pPr marL="274320" lvl="2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cs-CZ" dirty="0" smtClean="0"/>
              <a:t>založený na kompresním algoritmu skupiny MPEG</a:t>
            </a:r>
          </a:p>
          <a:p>
            <a:pPr marL="274320" lvl="2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cs-CZ" dirty="0" smtClean="0"/>
              <a:t>součástí standartu MPEG-1 později MPEG-2</a:t>
            </a:r>
          </a:p>
          <a:p>
            <a:pPr marL="274320" lvl="2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cs-CZ" dirty="0" smtClean="0"/>
              <a:t>umožňuje při zachování dostatečné kvality razantně snížit velikost</a:t>
            </a:r>
          </a:p>
          <a:p>
            <a:pPr marL="274320" lvl="2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cs-CZ" dirty="0" smtClean="0"/>
              <a:t>patentovaný</a:t>
            </a:r>
          </a:p>
          <a:p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cs-CZ" dirty="0" smtClean="0"/>
              <a:t>Co je to</a:t>
            </a:r>
            <a:r>
              <a:rPr lang="en-US" dirty="0" smtClean="0"/>
              <a:t> </a:t>
            </a:r>
            <a:r>
              <a:rPr lang="en-US" dirty="0" err="1" smtClean="0"/>
              <a:t>datov</a:t>
            </a:r>
            <a:r>
              <a:rPr lang="cs-CZ" dirty="0" smtClean="0"/>
              <a:t>ý formát?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>
          <a:xfrm>
            <a:off x="457200" y="1844824"/>
            <a:ext cx="7467600" cy="4873752"/>
          </a:xfrm>
        </p:spPr>
        <p:txBody>
          <a:bodyPr/>
          <a:lstStyle/>
          <a:p>
            <a:r>
              <a:rPr lang="cs-CZ" dirty="0" smtClean="0"/>
              <a:t>Datový formát určuje způsob reprezentace dat a jejich následnou interpretaci.</a:t>
            </a:r>
          </a:p>
          <a:p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cs-CZ" dirty="0" smtClean="0"/>
              <a:t>Zvuk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>
          <a:xfrm>
            <a:off x="457200" y="2659704"/>
            <a:ext cx="7467600" cy="4873752"/>
          </a:xfrm>
        </p:spPr>
        <p:txBody>
          <a:bodyPr/>
          <a:lstStyle/>
          <a:p>
            <a:pPr>
              <a:buNone/>
            </a:pPr>
            <a:r>
              <a:rPr lang="cs-CZ" b="1" dirty="0" smtClean="0"/>
              <a:t>FLAC (Free </a:t>
            </a:r>
            <a:r>
              <a:rPr lang="cs-CZ" b="1" dirty="0" err="1" smtClean="0"/>
              <a:t>Lossless</a:t>
            </a:r>
            <a:r>
              <a:rPr lang="cs-CZ" b="1" dirty="0" smtClean="0"/>
              <a:t> Audio </a:t>
            </a:r>
            <a:r>
              <a:rPr lang="cs-CZ" b="1" dirty="0" err="1" smtClean="0"/>
              <a:t>Codec</a:t>
            </a:r>
            <a:r>
              <a:rPr lang="cs-CZ" b="1" dirty="0" smtClean="0"/>
              <a:t>)</a:t>
            </a:r>
          </a:p>
          <a:p>
            <a:pPr marL="274320" lvl="2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cs-CZ" dirty="0" smtClean="0"/>
              <a:t>bezeztrátový </a:t>
            </a:r>
            <a:r>
              <a:rPr lang="cs-CZ" dirty="0" err="1" smtClean="0"/>
              <a:t>kodek</a:t>
            </a:r>
            <a:endParaRPr lang="cs-CZ" dirty="0" smtClean="0"/>
          </a:p>
          <a:p>
            <a:pPr marL="274320" lvl="2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cs-CZ" dirty="0" smtClean="0"/>
              <a:t>umožňuje </a:t>
            </a:r>
            <a:r>
              <a:rPr lang="cs-CZ" dirty="0" err="1" smtClean="0"/>
              <a:t>streamování</a:t>
            </a:r>
            <a:endParaRPr lang="cs-CZ" dirty="0" smtClean="0"/>
          </a:p>
          <a:p>
            <a:pPr marL="274320" lvl="2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cs-CZ" dirty="0" smtClean="0"/>
              <a:t>není kompresně příliš dokonalý, ale jeho dekódování je méně náročné</a:t>
            </a:r>
          </a:p>
          <a:p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cs-CZ" dirty="0" smtClean="0"/>
              <a:t>Video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>
          <a:xfrm>
            <a:off x="457200" y="1844824"/>
            <a:ext cx="7467600" cy="48737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cs-CZ" sz="2800" b="1" dirty="0" smtClean="0"/>
              <a:t>MPEG-1</a:t>
            </a:r>
          </a:p>
          <a:p>
            <a:pPr marL="274320" lvl="2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cs-CZ" sz="2000" dirty="0" smtClean="0"/>
              <a:t>ztrátová komprese</a:t>
            </a:r>
          </a:p>
          <a:p>
            <a:pPr marL="274320" lvl="2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cs-CZ" sz="2000" dirty="0" smtClean="0"/>
              <a:t>MAX datový tok 1,5 </a:t>
            </a:r>
            <a:r>
              <a:rPr lang="cs-CZ" sz="2000" dirty="0" err="1" smtClean="0"/>
              <a:t>Mb</a:t>
            </a:r>
            <a:r>
              <a:rPr lang="cs-CZ" sz="2000" dirty="0" smtClean="0"/>
              <a:t>/s</a:t>
            </a:r>
          </a:p>
          <a:p>
            <a:pPr marL="274320" lvl="2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cs-CZ" sz="2000" dirty="0" smtClean="0"/>
              <a:t>Určen pro CD</a:t>
            </a:r>
          </a:p>
          <a:p>
            <a:pPr marL="274320" lvl="2" indent="-274320">
              <a:spcBef>
                <a:spcPts val="600"/>
              </a:spcBef>
              <a:buClr>
                <a:schemeClr val="accent1"/>
              </a:buClr>
              <a:buSzPct val="70000"/>
              <a:buNone/>
            </a:pPr>
            <a:endParaRPr lang="cs-CZ" sz="2000" dirty="0" smtClean="0"/>
          </a:p>
          <a:p>
            <a:pPr>
              <a:buNone/>
            </a:pPr>
            <a:r>
              <a:rPr lang="cs-CZ" sz="2800" b="1" dirty="0" smtClean="0"/>
              <a:t>MPEG-2</a:t>
            </a:r>
          </a:p>
          <a:p>
            <a:pPr marL="274320" lvl="2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cs-CZ" sz="2000" dirty="0" smtClean="0"/>
              <a:t>ztrátová komprese</a:t>
            </a:r>
          </a:p>
          <a:p>
            <a:pPr marL="274320" lvl="2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cs-CZ" sz="2000" dirty="0" smtClean="0"/>
              <a:t>zlepšení rozlišení</a:t>
            </a:r>
          </a:p>
          <a:p>
            <a:pPr marL="274320" lvl="2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cs-CZ" sz="2000" dirty="0" smtClean="0"/>
              <a:t>určen pro DVD, DVB-T</a:t>
            </a:r>
          </a:p>
          <a:p>
            <a:pPr marL="274320" lvl="2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cs-CZ" sz="2000" dirty="0" smtClean="0"/>
              <a:t>MAX datový tok 100 </a:t>
            </a:r>
            <a:r>
              <a:rPr lang="cs-CZ" sz="2000" dirty="0" err="1" smtClean="0"/>
              <a:t>Mb</a:t>
            </a:r>
            <a:r>
              <a:rPr lang="cs-CZ" sz="2000" dirty="0" smtClean="0"/>
              <a:t>/s</a:t>
            </a:r>
          </a:p>
          <a:p>
            <a:endParaRPr lang="cs-CZ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cs-CZ" dirty="0" smtClean="0"/>
              <a:t>Video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>
          <a:xfrm>
            <a:off x="457200" y="1772816"/>
            <a:ext cx="7467600" cy="48737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cs-CZ" sz="2800" b="1" dirty="0" smtClean="0"/>
              <a:t>MPEG-4</a:t>
            </a:r>
          </a:p>
          <a:p>
            <a:pPr marL="274320" lvl="2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cs-CZ" sz="2000" dirty="0" smtClean="0"/>
              <a:t>stále se vyvíjející</a:t>
            </a:r>
          </a:p>
          <a:p>
            <a:pPr marL="274320" lvl="2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cs-CZ" sz="2000" dirty="0" smtClean="0"/>
              <a:t>dost volného prostoru pro vývojáře – používání tzv. profilů např. (MPEG-4 ASP)</a:t>
            </a:r>
          </a:p>
          <a:p>
            <a:pPr marL="274320" lvl="2" indent="-274320">
              <a:spcBef>
                <a:spcPts val="600"/>
              </a:spcBef>
              <a:buClr>
                <a:schemeClr val="accent1"/>
              </a:buClr>
              <a:buSzPct val="70000"/>
            </a:pPr>
            <a:endParaRPr lang="cs-CZ" sz="2000" dirty="0" smtClean="0"/>
          </a:p>
          <a:p>
            <a:pPr>
              <a:buNone/>
            </a:pPr>
            <a:r>
              <a:rPr lang="en-US" sz="2800" b="1" dirty="0" smtClean="0"/>
              <a:t>H.265/HEVC </a:t>
            </a:r>
            <a:r>
              <a:rPr lang="en-US" sz="2800" dirty="0" smtClean="0"/>
              <a:t>(High Efficiency Video Coding)</a:t>
            </a:r>
            <a:r>
              <a:rPr lang="cs-CZ" sz="2800" dirty="0" smtClean="0"/>
              <a:t> schválený v roce 2013</a:t>
            </a:r>
          </a:p>
          <a:p>
            <a:pPr marL="274320" lvl="2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cs-CZ" sz="2000" dirty="0" smtClean="0"/>
              <a:t>následovník H.264/MPEG-4 AVC</a:t>
            </a:r>
          </a:p>
          <a:p>
            <a:pPr marL="274320" lvl="2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cs-CZ" sz="2000" dirty="0" smtClean="0"/>
              <a:t>snižuje datový tok, při zachování obrazové kvality v porovnání s H.264</a:t>
            </a:r>
          </a:p>
          <a:p>
            <a:pPr marL="274320" lvl="2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cs-CZ" sz="2000" dirty="0" smtClean="0"/>
              <a:t>svoji sílu ukazuje při </a:t>
            </a:r>
            <a:r>
              <a:rPr lang="cs-CZ" sz="2000" dirty="0" err="1" smtClean="0"/>
              <a:t>streamovaných</a:t>
            </a:r>
            <a:r>
              <a:rPr lang="cs-CZ" sz="2000" dirty="0" smtClean="0"/>
              <a:t> videi na internetu</a:t>
            </a:r>
          </a:p>
          <a:p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cs-CZ" dirty="0" smtClean="0"/>
              <a:t>Spustitelné soubory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cs-CZ" sz="2000" dirty="0" smtClean="0"/>
              <a:t>Soubor, který obsahuje instrukce pro činnost počítače.</a:t>
            </a:r>
          </a:p>
          <a:p>
            <a:pPr marL="274320" lvl="1">
              <a:spcBef>
                <a:spcPts val="600"/>
              </a:spcBef>
              <a:buSzPct val="70000"/>
              <a:buNone/>
            </a:pPr>
            <a:endParaRPr lang="cs-CZ" sz="2000" dirty="0" smtClean="0"/>
          </a:p>
          <a:p>
            <a:pPr>
              <a:buNone/>
            </a:pPr>
            <a:r>
              <a:rPr lang="cs-CZ" sz="2800" b="1" dirty="0" smtClean="0"/>
              <a:t>Windows</a:t>
            </a:r>
          </a:p>
          <a:p>
            <a:pPr marL="274320" lvl="2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cs-CZ" sz="2000" dirty="0" smtClean="0"/>
              <a:t>rozlišuje spustitelné soubory podle přípony</a:t>
            </a:r>
          </a:p>
          <a:p>
            <a:pPr marL="274320" lvl="2" indent="-274320">
              <a:spcBef>
                <a:spcPts val="600"/>
              </a:spcBef>
              <a:buClr>
                <a:schemeClr val="accent1"/>
              </a:buClr>
              <a:buSzPct val="70000"/>
              <a:buNone/>
            </a:pPr>
            <a:r>
              <a:rPr lang="cs-CZ" sz="2000" b="1" dirty="0" smtClean="0"/>
              <a:t>.</a:t>
            </a:r>
            <a:r>
              <a:rPr lang="cs-CZ" sz="2000" b="1" dirty="0" err="1" smtClean="0"/>
              <a:t>exe</a:t>
            </a:r>
            <a:endParaRPr lang="cs-CZ" sz="2000" b="1" dirty="0" smtClean="0"/>
          </a:p>
          <a:p>
            <a:pPr marL="274320" lvl="3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cs-CZ" sz="2000" dirty="0" smtClean="0"/>
              <a:t>z analyzuje, zavede do paměti předepsanou výkonnou část, pokud jsou použity dynamické knihovny, zavede je do paměti</a:t>
            </a:r>
          </a:p>
          <a:p>
            <a:pPr marL="274320" lvl="2" indent="-274320">
              <a:spcBef>
                <a:spcPts val="600"/>
              </a:spcBef>
              <a:buClr>
                <a:schemeClr val="accent1"/>
              </a:buClr>
              <a:buSzPct val="70000"/>
              <a:buNone/>
            </a:pPr>
            <a:r>
              <a:rPr lang="cs-CZ" sz="2000" b="1" dirty="0" smtClean="0"/>
              <a:t>.</a:t>
            </a:r>
            <a:r>
              <a:rPr lang="cs-CZ" sz="2000" b="1" dirty="0" err="1" smtClean="0"/>
              <a:t>com</a:t>
            </a:r>
            <a:endParaRPr lang="cs-CZ" sz="2000" b="1" dirty="0" smtClean="0"/>
          </a:p>
          <a:p>
            <a:pPr marL="274320" lvl="3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cs-CZ" sz="2000" dirty="0" smtClean="0"/>
              <a:t>obsahuje pouze strojový kód, který je zaveden do paměti a bez úprav vykonáván procesorem</a:t>
            </a:r>
          </a:p>
          <a:p>
            <a:pPr marL="274320" lvl="2" indent="-274320">
              <a:spcBef>
                <a:spcPts val="600"/>
              </a:spcBef>
              <a:buClr>
                <a:schemeClr val="accent1"/>
              </a:buClr>
              <a:buSzPct val="70000"/>
              <a:buNone/>
            </a:pPr>
            <a:r>
              <a:rPr lang="cs-CZ" sz="2000" b="1" dirty="0" smtClean="0"/>
              <a:t>.</a:t>
            </a:r>
            <a:r>
              <a:rPr lang="cs-CZ" sz="2000" b="1" dirty="0" err="1" smtClean="0"/>
              <a:t>bat</a:t>
            </a:r>
            <a:endParaRPr lang="cs-CZ" sz="2000" b="1" dirty="0" smtClean="0"/>
          </a:p>
          <a:p>
            <a:pPr marL="274320" lvl="2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cs-CZ" sz="2000" dirty="0" smtClean="0"/>
              <a:t>dávkový soubor</a:t>
            </a:r>
          </a:p>
          <a:p>
            <a:pPr marL="274320" lvl="2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cs-CZ" sz="2000" dirty="0" smtClean="0"/>
              <a:t>série příkazů zpracovávané příkazovým řádkem</a:t>
            </a:r>
          </a:p>
          <a:p>
            <a:pPr marL="274320" lvl="2" indent="-274320">
              <a:spcBef>
                <a:spcPts val="600"/>
              </a:spcBef>
              <a:buClr>
                <a:schemeClr val="accent1"/>
              </a:buClr>
              <a:buSzPct val="70000"/>
            </a:pPr>
            <a:endParaRPr lang="cs-CZ" dirty="0" smtClean="0"/>
          </a:p>
          <a:p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cs-CZ" dirty="0" smtClean="0"/>
              <a:t>Spustitelné soubory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>
          <a:xfrm>
            <a:off x="457200" y="2659704"/>
            <a:ext cx="7467600" cy="48737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cs-CZ" sz="2800" b="1" dirty="0" smtClean="0"/>
              <a:t>UNIX</a:t>
            </a:r>
          </a:p>
          <a:p>
            <a:pPr marL="274320" lvl="2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cs-CZ" sz="2000" dirty="0" smtClean="0"/>
              <a:t>spustitelné soubory jsou označeny atributem: x</a:t>
            </a:r>
          </a:p>
          <a:p>
            <a:pPr marL="274320" lvl="2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cs-CZ" sz="2000" dirty="0" smtClean="0"/>
              <a:t>obdobou dávkového souboru jsou </a:t>
            </a:r>
            <a:r>
              <a:rPr lang="cs-CZ" sz="2000" dirty="0" err="1" smtClean="0"/>
              <a:t>shellové</a:t>
            </a:r>
            <a:r>
              <a:rPr lang="cs-CZ" sz="2000" dirty="0" smtClean="0"/>
              <a:t> </a:t>
            </a:r>
            <a:r>
              <a:rPr lang="cs-CZ" sz="2000" dirty="0" err="1" smtClean="0"/>
              <a:t>scripty</a:t>
            </a:r>
            <a:endParaRPr lang="cs-CZ" sz="2000" dirty="0" smtClean="0"/>
          </a:p>
          <a:p>
            <a:endParaRPr lang="cs-CZ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cs-CZ" dirty="0" smtClean="0"/>
              <a:t>Rozpoznání formátu souboru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>
          <a:xfrm>
            <a:off x="457200" y="1651592"/>
            <a:ext cx="7467600" cy="4873752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cs-CZ" b="1" dirty="0" smtClean="0"/>
              <a:t>Podle přípony</a:t>
            </a:r>
          </a:p>
          <a:p>
            <a:pPr marL="274320" lvl="2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cs-CZ" dirty="0" smtClean="0"/>
              <a:t>Windows, DOS</a:t>
            </a:r>
          </a:p>
          <a:p>
            <a:pPr marL="274320" lvl="2" indent="-274320">
              <a:spcBef>
                <a:spcPts val="600"/>
              </a:spcBef>
              <a:buClr>
                <a:schemeClr val="accent1"/>
              </a:buClr>
              <a:buSzPct val="70000"/>
            </a:pPr>
            <a:endParaRPr lang="cs-CZ" dirty="0" smtClean="0"/>
          </a:p>
          <a:p>
            <a:pPr>
              <a:buNone/>
            </a:pPr>
            <a:r>
              <a:rPr lang="cs-CZ" b="1" dirty="0" smtClean="0"/>
              <a:t>Podle hlavičky</a:t>
            </a:r>
          </a:p>
          <a:p>
            <a:pPr marL="274320" lvl="2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cs-CZ" dirty="0" smtClean="0"/>
              <a:t>UNIX a odvozené</a:t>
            </a:r>
          </a:p>
          <a:p>
            <a:pPr marL="274320" lvl="2" indent="-274320">
              <a:spcBef>
                <a:spcPts val="600"/>
              </a:spcBef>
              <a:buClr>
                <a:schemeClr val="accent1"/>
              </a:buClr>
              <a:buSzPct val="70000"/>
              <a:buNone/>
            </a:pPr>
            <a:endParaRPr lang="cs-CZ" dirty="0" smtClean="0"/>
          </a:p>
          <a:p>
            <a:pPr>
              <a:buNone/>
            </a:pPr>
            <a:r>
              <a:rPr lang="cs-CZ" b="1" dirty="0" smtClean="0"/>
              <a:t>MIME typy</a:t>
            </a:r>
          </a:p>
          <a:p>
            <a:pPr marL="274320" lvl="2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cs-CZ" dirty="0" smtClean="0"/>
              <a:t>informace o formátu mimo soubor</a:t>
            </a:r>
          </a:p>
          <a:p>
            <a:pPr marL="274320" lvl="2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cs-CZ" dirty="0" smtClean="0"/>
              <a:t>dnes se používá zvláště na internetu</a:t>
            </a:r>
          </a:p>
          <a:p>
            <a:pPr marL="274320" lvl="2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cs-CZ" dirty="0" smtClean="0"/>
              <a:t>původně k identifikaci příloh e-mailu mezi odlišnými OS</a:t>
            </a:r>
          </a:p>
          <a:p>
            <a:pPr marL="274320" lvl="2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cs-CZ" dirty="0" smtClean="0"/>
              <a:t>Příklad: image/</a:t>
            </a:r>
            <a:r>
              <a:rPr lang="cs-CZ" dirty="0" err="1" smtClean="0"/>
              <a:t>png</a:t>
            </a:r>
            <a:endParaRPr lang="cs-CZ" dirty="0" smtClean="0"/>
          </a:p>
          <a:p>
            <a:pPr marL="274320" lvl="2" indent="-274320">
              <a:spcBef>
                <a:spcPts val="600"/>
              </a:spcBef>
              <a:buClr>
                <a:schemeClr val="accent1"/>
              </a:buClr>
              <a:buSzPct val="70000"/>
              <a:buNone/>
            </a:pPr>
            <a:endParaRPr lang="cs-CZ" dirty="0" smtClean="0"/>
          </a:p>
          <a:p>
            <a:pPr>
              <a:buNone/>
            </a:pPr>
            <a:r>
              <a:rPr lang="cs-CZ" b="1" dirty="0" smtClean="0"/>
              <a:t>Rozšířené atributy</a:t>
            </a:r>
          </a:p>
          <a:p>
            <a:pPr marL="274320" lvl="2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cs-CZ" dirty="0" smtClean="0"/>
              <a:t>formát se ukládá jako rozšířený atribut souboru v souborovém systému</a:t>
            </a:r>
          </a:p>
          <a:p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cs-CZ" dirty="0" smtClean="0"/>
              <a:t>Uzavřený x Otevřený datový formát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>
          <a:xfrm>
            <a:off x="457200" y="2011632"/>
            <a:ext cx="7467600" cy="48737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cs-CZ" sz="3200" b="1" i="1" dirty="0" smtClean="0"/>
              <a:t>Uzavřený (</a:t>
            </a:r>
            <a:r>
              <a:rPr lang="cs-CZ" sz="3200" b="1" i="1" dirty="0" err="1" smtClean="0"/>
              <a:t>proprietární</a:t>
            </a:r>
            <a:r>
              <a:rPr lang="cs-CZ" sz="3200" b="1" i="1" dirty="0" smtClean="0"/>
              <a:t>)</a:t>
            </a:r>
          </a:p>
          <a:p>
            <a:pPr>
              <a:buNone/>
            </a:pPr>
            <a:endParaRPr lang="cs-CZ" sz="2800" dirty="0" smtClean="0"/>
          </a:p>
          <a:p>
            <a:pPr marL="274320" lvl="2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cs-CZ" sz="2800" dirty="0" smtClean="0"/>
              <a:t>používání formátu je licenčně omezeno</a:t>
            </a:r>
          </a:p>
          <a:p>
            <a:pPr marL="274320" lvl="3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cs-CZ" sz="2800" dirty="0" smtClean="0"/>
              <a:t>licenční poplatky</a:t>
            </a:r>
          </a:p>
          <a:p>
            <a:pPr marL="274320" lvl="3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cs-CZ" sz="2800" dirty="0" smtClean="0"/>
              <a:t>vazba na konkrétní software</a:t>
            </a:r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cs-CZ" sz="2800" dirty="0" smtClean="0"/>
              <a:t>příklad: MP3 (patent na kódování a dekódování)</a:t>
            </a:r>
          </a:p>
          <a:p>
            <a:endParaRPr lang="cs-CZ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cs-CZ" dirty="0" smtClean="0"/>
              <a:t>Uzavřený x Otevřený datový formát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cs-CZ" dirty="0" smtClean="0"/>
          </a:p>
          <a:p>
            <a:pPr>
              <a:buNone/>
            </a:pPr>
            <a:r>
              <a:rPr lang="cs-CZ" sz="3200" b="1" i="1" dirty="0" smtClean="0"/>
              <a:t>Otevřený</a:t>
            </a:r>
          </a:p>
          <a:p>
            <a:pPr>
              <a:buNone/>
            </a:pPr>
            <a:endParaRPr lang="cs-CZ" dirty="0" smtClean="0"/>
          </a:p>
          <a:p>
            <a:pPr marL="274320" lvl="2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cs-CZ" sz="2800" dirty="0" smtClean="0"/>
              <a:t>používání formátu není právně omezeno</a:t>
            </a:r>
          </a:p>
          <a:p>
            <a:pPr marL="274320" lvl="2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cs-CZ" sz="2800" dirty="0" smtClean="0"/>
              <a:t>snaha garantovat dlouhodobý přístup</a:t>
            </a:r>
          </a:p>
          <a:p>
            <a:pPr marL="274320" lvl="2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cs-CZ" sz="2800" dirty="0" smtClean="0"/>
              <a:t>příklad: HTML</a:t>
            </a:r>
          </a:p>
          <a:p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cs-CZ" dirty="0" smtClean="0"/>
              <a:t>Znakové sady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>
          <a:xfrm>
            <a:off x="457200" y="1988840"/>
            <a:ext cx="7467600" cy="4873752"/>
          </a:xfrm>
        </p:spPr>
        <p:txBody>
          <a:bodyPr/>
          <a:lstStyle/>
          <a:p>
            <a:r>
              <a:rPr lang="cs-CZ" dirty="0" smtClean="0"/>
              <a:t>Kód, který každému znaku přiřazuje určitou (binární) hodnotu.</a:t>
            </a:r>
          </a:p>
          <a:p>
            <a:r>
              <a:rPr lang="cs-CZ" dirty="0" smtClean="0"/>
              <a:t>	První standardizované sady: ASCII (1963), EBCDIC (1964)</a:t>
            </a:r>
          </a:p>
          <a:p>
            <a:pPr>
              <a:buNone/>
            </a:pPr>
            <a:endParaRPr lang="cs-CZ" dirty="0" smtClean="0"/>
          </a:p>
          <a:p>
            <a:pPr>
              <a:buNone/>
            </a:pP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cs-CZ" dirty="0" smtClean="0"/>
              <a:t>Znakové sady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349080"/>
          </a:xfrm>
        </p:spPr>
        <p:txBody>
          <a:bodyPr>
            <a:normAutofit lnSpcReduction="10000"/>
          </a:bodyPr>
          <a:lstStyle/>
          <a:p>
            <a:r>
              <a:rPr lang="cs-CZ" dirty="0" smtClean="0"/>
              <a:t>ASCII - </a:t>
            </a:r>
            <a:r>
              <a:rPr lang="cs-CZ" dirty="0" err="1" smtClean="0"/>
              <a:t>American</a:t>
            </a:r>
            <a:r>
              <a:rPr lang="cs-CZ" dirty="0" smtClean="0"/>
              <a:t> Standard </a:t>
            </a:r>
            <a:r>
              <a:rPr lang="cs-CZ" dirty="0" err="1" smtClean="0"/>
              <a:t>Code</a:t>
            </a:r>
            <a:r>
              <a:rPr lang="cs-CZ" dirty="0" smtClean="0"/>
              <a:t> </a:t>
            </a:r>
            <a:r>
              <a:rPr lang="cs-CZ" dirty="0" err="1" smtClean="0"/>
              <a:t>for</a:t>
            </a:r>
            <a:r>
              <a:rPr lang="cs-CZ" dirty="0" smtClean="0"/>
              <a:t> </a:t>
            </a:r>
            <a:r>
              <a:rPr lang="cs-CZ" dirty="0" err="1" smtClean="0"/>
              <a:t>Information</a:t>
            </a:r>
            <a:r>
              <a:rPr lang="cs-CZ" dirty="0" smtClean="0"/>
              <a:t> </a:t>
            </a:r>
            <a:r>
              <a:rPr lang="cs-CZ" dirty="0" err="1" smtClean="0"/>
              <a:t>Interchange</a:t>
            </a:r>
            <a:r>
              <a:rPr lang="cs-CZ" dirty="0" smtClean="0"/>
              <a:t> (americký standardní kód pro výměnu informací)</a:t>
            </a:r>
          </a:p>
          <a:p>
            <a:pPr>
              <a:buNone/>
            </a:pPr>
            <a:endParaRPr lang="cs-CZ" dirty="0" smtClean="0"/>
          </a:p>
          <a:p>
            <a:pPr>
              <a:buNone/>
            </a:pPr>
            <a:endParaRPr lang="cs-CZ" dirty="0" smtClean="0"/>
          </a:p>
          <a:p>
            <a:pPr>
              <a:buNone/>
            </a:pPr>
            <a:endParaRPr lang="cs-CZ" dirty="0" smtClean="0"/>
          </a:p>
          <a:p>
            <a:pPr>
              <a:buNone/>
            </a:pPr>
            <a:endParaRPr lang="cs-CZ" dirty="0" smtClean="0"/>
          </a:p>
          <a:p>
            <a:pPr>
              <a:buNone/>
            </a:pPr>
            <a:endParaRPr lang="cs-CZ" dirty="0" smtClean="0"/>
          </a:p>
          <a:p>
            <a:pPr>
              <a:buNone/>
            </a:pPr>
            <a:endParaRPr lang="cs-CZ" dirty="0" smtClean="0"/>
          </a:p>
          <a:p>
            <a:pPr>
              <a:buNone/>
            </a:pPr>
            <a:endParaRPr lang="cs-CZ" dirty="0" smtClean="0"/>
          </a:p>
          <a:p>
            <a:pPr>
              <a:buNone/>
            </a:pPr>
            <a:r>
              <a:rPr lang="cs-CZ" sz="1600" dirty="0" smtClean="0"/>
              <a:t>1: červené pozadí značí netisknutelné znaky</a:t>
            </a:r>
            <a:endParaRPr lang="cs-CZ" sz="1600" dirty="0"/>
          </a:p>
        </p:txBody>
      </p:sp>
      <p:pic>
        <p:nvPicPr>
          <p:cNvPr id="5" name="obrázky1"/>
          <p:cNvPicPr/>
          <p:nvPr/>
        </p:nvPicPr>
        <p:blipFill>
          <a:blip r:embed="rId2" cstate="print">
            <a:alphaModFix/>
            <a:lum/>
          </a:blip>
          <a:srcRect/>
          <a:stretch>
            <a:fillRect/>
          </a:stretch>
        </p:blipFill>
        <p:spPr>
          <a:xfrm>
            <a:off x="328274" y="2420888"/>
            <a:ext cx="8204166" cy="3240360"/>
          </a:xfrm>
          <a:prstGeom prst="rect">
            <a:avLst/>
          </a:prstGeom>
          <a:ln>
            <a:noFill/>
            <a:prstDash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cs-CZ" dirty="0" smtClean="0"/>
              <a:t>Znakové sady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74320" lvl="2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cs-CZ" sz="2000" dirty="0" smtClean="0"/>
              <a:t>Původní definice říká, že je tabulka 7 bitová. Tudíž obsahuje 128 znaků.</a:t>
            </a:r>
          </a:p>
          <a:p>
            <a:r>
              <a:rPr lang="cs-CZ" sz="2000" dirty="0" smtClean="0"/>
              <a:t>historicky nejúspěšnější znaková sada</a:t>
            </a:r>
          </a:p>
          <a:p>
            <a:r>
              <a:rPr lang="cs-CZ" sz="2000" dirty="0" smtClean="0"/>
              <a:t>vychází z ní většina z dnešních znakových sad</a:t>
            </a:r>
          </a:p>
          <a:p>
            <a:pPr>
              <a:buNone/>
            </a:pPr>
            <a:endParaRPr lang="cs-CZ" dirty="0" smtClean="0"/>
          </a:p>
          <a:p>
            <a:pPr>
              <a:buNone/>
            </a:pPr>
            <a:r>
              <a:rPr lang="cs-CZ" dirty="0" smtClean="0"/>
              <a:t>Rozšířená ASCII</a:t>
            </a:r>
          </a:p>
          <a:p>
            <a:r>
              <a:rPr lang="cs-CZ" sz="2000" dirty="0" smtClean="0"/>
              <a:t>Horní část tabulky nad 127 (start 0)  znakem 7 bitové ASCII, která přidává dalších 128 znaků. Je tedy již 8 bitová.</a:t>
            </a:r>
          </a:p>
          <a:p>
            <a:r>
              <a:rPr lang="cs-CZ" sz="2000" dirty="0" smtClean="0"/>
              <a:t>Tabulka je ovšem stále příliš malá a proto existují různé tabulky pro potřeby rozlišných jazyků. Horní část není tedy jednoznačně definovaná.</a:t>
            </a:r>
          </a:p>
          <a:p>
            <a:endParaRPr lang="cs-CZ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cs-CZ" dirty="0" smtClean="0"/>
              <a:t>Znakové sady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>
          <a:xfrm>
            <a:off x="457200" y="2227656"/>
            <a:ext cx="7467600" cy="4873752"/>
          </a:xfrm>
        </p:spPr>
        <p:txBody>
          <a:bodyPr/>
          <a:lstStyle/>
          <a:p>
            <a:pPr>
              <a:buNone/>
            </a:pPr>
            <a:r>
              <a:rPr lang="cs-CZ" b="1" dirty="0" smtClean="0"/>
              <a:t>Windows-1250 (CP-1250)</a:t>
            </a:r>
          </a:p>
          <a:p>
            <a:r>
              <a:rPr lang="cs-CZ" sz="2000" dirty="0" smtClean="0"/>
              <a:t>V Microsoft Windows</a:t>
            </a:r>
          </a:p>
          <a:p>
            <a:r>
              <a:rPr lang="cs-CZ" sz="2000" dirty="0" smtClean="0"/>
              <a:t>Obsahuje znaky středoevropských jazyku používajících latinku</a:t>
            </a:r>
          </a:p>
          <a:p>
            <a:pPr>
              <a:buNone/>
            </a:pPr>
            <a:endParaRPr lang="cs-CZ" sz="2000" dirty="0" smtClean="0"/>
          </a:p>
          <a:p>
            <a:pPr>
              <a:buNone/>
            </a:pPr>
            <a:r>
              <a:rPr lang="cs-CZ" b="1" dirty="0" smtClean="0"/>
              <a:t>ISO 8859-2 (ISO/IEC 8859-2)</a:t>
            </a:r>
            <a:endParaRPr lang="cs-CZ" sz="2000" b="1" dirty="0" smtClean="0"/>
          </a:p>
          <a:p>
            <a:r>
              <a:rPr lang="cs-CZ" sz="2000" dirty="0" smtClean="0"/>
              <a:t>též známá jako Latin-2 (aby se to pletlo s Latin2)</a:t>
            </a:r>
          </a:p>
          <a:p>
            <a:r>
              <a:rPr lang="cs-CZ" sz="2000" dirty="0" smtClean="0"/>
              <a:t>pro středo či východoevropské jazyky</a:t>
            </a:r>
          </a:p>
          <a:p>
            <a:r>
              <a:rPr lang="pt-BR" sz="2000" dirty="0" smtClean="0"/>
              <a:t>Užívá se v OS Linux</a:t>
            </a:r>
            <a:endParaRPr lang="cs-CZ" sz="2000" dirty="0" smtClean="0"/>
          </a:p>
          <a:p>
            <a:endParaRPr lang="cs-CZ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cs-CZ" dirty="0" smtClean="0"/>
              <a:t>Znakové sady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>
          <a:xfrm>
            <a:off x="457200" y="2276872"/>
            <a:ext cx="7467600" cy="4873752"/>
          </a:xfrm>
        </p:spPr>
        <p:txBody>
          <a:bodyPr/>
          <a:lstStyle/>
          <a:p>
            <a:pPr>
              <a:buNone/>
            </a:pPr>
            <a:r>
              <a:rPr lang="cs-CZ" b="1" dirty="0" smtClean="0"/>
              <a:t>CP852 (Latin2)</a:t>
            </a:r>
          </a:p>
          <a:p>
            <a:r>
              <a:rPr lang="cs-CZ" dirty="0" smtClean="0"/>
              <a:t>středoevropské jazyky využívající latinku</a:t>
            </a:r>
          </a:p>
          <a:p>
            <a:r>
              <a:rPr lang="cs-CZ" dirty="0" smtClean="0"/>
              <a:t>používalo se v MS-DOS</a:t>
            </a:r>
          </a:p>
          <a:p>
            <a:pPr>
              <a:buNone/>
            </a:pPr>
            <a:endParaRPr lang="cs-CZ" dirty="0" smtClean="0"/>
          </a:p>
          <a:p>
            <a:pPr>
              <a:buNone/>
            </a:pPr>
            <a:r>
              <a:rPr lang="cs-CZ" b="1" dirty="0" smtClean="0"/>
              <a:t>Kamenických (KEYBCS2)</a:t>
            </a:r>
          </a:p>
          <a:p>
            <a:r>
              <a:rPr lang="cs-CZ" dirty="0" smtClean="0"/>
              <a:t>vytvořen speciálně pro češtinu a slovenštinu</a:t>
            </a:r>
          </a:p>
          <a:p>
            <a:r>
              <a:rPr lang="cs-CZ" dirty="0" smtClean="0"/>
              <a:t>používán v MS-DOS</a:t>
            </a:r>
          </a:p>
          <a:p>
            <a:r>
              <a:rPr lang="cs-CZ" dirty="0" smtClean="0"/>
              <a:t>j</a:t>
            </a:r>
            <a:r>
              <a:rPr lang="pt-BR" dirty="0" smtClean="0"/>
              <a:t>edn</a:t>
            </a:r>
            <a:r>
              <a:rPr lang="cs-CZ" dirty="0" smtClean="0"/>
              <a:t>á</a:t>
            </a:r>
            <a:r>
              <a:rPr lang="pt-BR" dirty="0" smtClean="0"/>
              <a:t> se o upravenou sadu CP437</a:t>
            </a:r>
            <a:endParaRPr lang="cs-CZ" dirty="0" smtClean="0"/>
          </a:p>
          <a:p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kýř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kýř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rkýř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78</TotalTime>
  <Words>1034</Words>
  <Application>Microsoft Office PowerPoint</Application>
  <PresentationFormat>Předvádění na obrazovce (4:3)</PresentationFormat>
  <Paragraphs>213</Paragraphs>
  <Slides>25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25</vt:i4>
      </vt:variant>
    </vt:vector>
  </HeadingPairs>
  <TitlesOfParts>
    <vt:vector size="26" baseType="lpstr">
      <vt:lpstr>Arkýř</vt:lpstr>
      <vt:lpstr>Datové formáty</vt:lpstr>
      <vt:lpstr>Co je to datový formát?</vt:lpstr>
      <vt:lpstr>Uzavřený x Otevřený datový formát</vt:lpstr>
      <vt:lpstr>Uzavřený x Otevřený datový formát</vt:lpstr>
      <vt:lpstr>Znakové sady</vt:lpstr>
      <vt:lpstr>Znakové sady</vt:lpstr>
      <vt:lpstr>Znakové sady</vt:lpstr>
      <vt:lpstr>Znakové sady</vt:lpstr>
      <vt:lpstr>Znakové sady</vt:lpstr>
      <vt:lpstr>Znakové sady</vt:lpstr>
      <vt:lpstr>Znakové sady</vt:lpstr>
      <vt:lpstr>Soubor</vt:lpstr>
      <vt:lpstr>Soubor</vt:lpstr>
      <vt:lpstr>Dokumenty</vt:lpstr>
      <vt:lpstr>Dokumenty</vt:lpstr>
      <vt:lpstr>Obrázky</vt:lpstr>
      <vt:lpstr>Obrázky</vt:lpstr>
      <vt:lpstr>Obrázky</vt:lpstr>
      <vt:lpstr>Zvuk</vt:lpstr>
      <vt:lpstr>Zvuk</vt:lpstr>
      <vt:lpstr>Video</vt:lpstr>
      <vt:lpstr>Video</vt:lpstr>
      <vt:lpstr>Spustitelné soubory</vt:lpstr>
      <vt:lpstr>Spustitelné soubory</vt:lpstr>
      <vt:lpstr>Rozpoznání formátu souboru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Datové formáty</dc:title>
  <dc:creator>Crywolf</dc:creator>
  <cp:lastModifiedBy>Crywolf</cp:lastModifiedBy>
  <cp:revision>21</cp:revision>
  <dcterms:created xsi:type="dcterms:W3CDTF">2013-10-31T13:21:40Z</dcterms:created>
  <dcterms:modified xsi:type="dcterms:W3CDTF">2013-11-15T10:14:52Z</dcterms:modified>
</cp:coreProperties>
</file>