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8ACF-0AB3-40E2-9D91-B9EA2A3DC7BA}" type="datetimeFigureOut">
              <a:rPr lang="cs-CZ" smtClean="0"/>
              <a:pPr/>
              <a:t>6.11.2013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D64D6-5570-4E49-836A-EA769452057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D64D6-5570-4E49-836A-EA769452057D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0312-2656-4581-BFCB-8E18EE7F6CBC}" type="datetime1">
              <a:rPr lang="cs-CZ" smtClean="0"/>
              <a:t>6.11.2013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CDEC-D235-4360-ADD0-9F2B1E109C6E}" type="datetime1">
              <a:rPr lang="cs-CZ" smtClean="0"/>
              <a:t>6.11.2013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FD6-0EF3-4B02-A2BF-9D10B84B7232}" type="datetime1">
              <a:rPr lang="cs-CZ" smtClean="0"/>
              <a:t>6.11.2013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D14D-4352-4D59-B865-419630C92362}" type="datetime1">
              <a:rPr lang="cs-CZ" smtClean="0"/>
              <a:t>6.11.2013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1E2F-8778-4C99-9B74-AA9107CB4E60}" type="datetime1">
              <a:rPr lang="cs-CZ" smtClean="0"/>
              <a:t>6.11.2013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817D-5C8A-4FB7-BC93-208832E4546B}" type="datetime1">
              <a:rPr lang="cs-CZ" smtClean="0"/>
              <a:t>6.11.2013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000E-54F7-4C0F-9076-8EE859B95555}" type="datetime1">
              <a:rPr lang="cs-CZ" smtClean="0"/>
              <a:t>6.11.2013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F30B-C55F-4C26-B359-1BFF058CA541}" type="datetime1">
              <a:rPr lang="cs-CZ" smtClean="0"/>
              <a:t>6.11.2013</a:t>
            </a:fld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C55F-C2D4-4A21-B87E-0C3EB19D004B}" type="datetime1">
              <a:rPr lang="cs-CZ" smtClean="0"/>
              <a:t>6.11.2013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74AB-8A0B-4ADB-8061-4585AFF83786}" type="datetime1">
              <a:rPr lang="cs-CZ" smtClean="0"/>
              <a:t>6.11.2013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A92434-F015-497F-BDFD-42A9F5B27E8E}" type="datetime1">
              <a:rPr lang="cs-CZ" smtClean="0"/>
              <a:t>6.11.2013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5F8E32-C265-4D32-8072-4415CA1E2A6A}" type="datetime1">
              <a:rPr lang="cs-CZ" smtClean="0"/>
              <a:t>6.11.2013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Dobeš, Komůrka a Kovář</a:t>
            </a:r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Datové formáty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91264" cy="1143000"/>
          </a:xfrm>
        </p:spPr>
        <p:txBody>
          <a:bodyPr/>
          <a:lstStyle/>
          <a:p>
            <a:pPr algn="ctr"/>
            <a:r>
              <a:rPr lang="cs-CZ" dirty="0" smtClean="0"/>
              <a:t>Kód kamenický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8" name="TextovéPole 7"/>
          <p:cNvSpPr txBox="1"/>
          <p:nvPr/>
        </p:nvSpPr>
        <p:spPr>
          <a:xfrm>
            <a:off x="683568" y="1844824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Pro Češtinu a Slovenštinu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MS DOS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Upravená sada CP 437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Název KEYBCS2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err="1" smtClean="0"/>
              <a:t>Unicode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395536" y="1700808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Snaha sjednotit národní CP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Např. čeština má CP 5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Poslední verze </a:t>
            </a:r>
            <a:r>
              <a:rPr lang="cs-CZ" dirty="0" err="1" smtClean="0"/>
              <a:t>Unicode</a:t>
            </a:r>
            <a:r>
              <a:rPr lang="cs-CZ" dirty="0" smtClean="0"/>
              <a:t> 5.2 rok 2009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Celkem 107 269 znaků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Základem je ASCII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smtClean="0"/>
              <a:t>Použití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539552" y="1844824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OS od Microsoft – NT, 2000, XP, Vista, 7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Většina distribucí Linuxu má výchozí UTF-8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MS Office verze 97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</a:t>
            </a:r>
            <a:r>
              <a:rPr lang="cs-CZ" dirty="0" err="1" smtClean="0"/>
              <a:t>Unicode</a:t>
            </a:r>
            <a:r>
              <a:rPr lang="cs-CZ" dirty="0" smtClean="0"/>
              <a:t> je znakovou sadou pro HTML od verze 4.0 a XML dokumenty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Většina prohlížečů má výchozí UTF-8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smtClean="0"/>
              <a:t>Atributy souborů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1700808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cs-CZ" dirty="0" smtClean="0"/>
              <a:t>  Jméno - symbolické jméno v lidsky čitelné podobě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Typ – určuje způsob užití a zpravování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Lokace – ukazatel na zařízení a na umístění na něm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Velikost – aktuální velikost  a jeho max. možná velikost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Ochrana – informace o ochraně a přístupu</a:t>
            </a:r>
          </a:p>
          <a:p>
            <a:pPr lvl="0"/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Datum, čas a uživatelská identifikace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14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395536" y="47667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67544" y="260648"/>
          <a:ext cx="8208912" cy="601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Typ</a:t>
                      </a:r>
                      <a:r>
                        <a:rPr lang="cs-CZ" baseline="0" dirty="0" smtClean="0"/>
                        <a:t> souboru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Přípona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Funkce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Spustitelný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Exe</a:t>
                      </a:r>
                      <a:r>
                        <a:rPr lang="cs-CZ" dirty="0" smtClean="0"/>
                        <a:t>, </a:t>
                      </a:r>
                      <a:r>
                        <a:rPr lang="cs-CZ" dirty="0" err="1" smtClean="0"/>
                        <a:t>com</a:t>
                      </a:r>
                      <a:r>
                        <a:rPr lang="cs-CZ" dirty="0" smtClean="0"/>
                        <a:t>, </a:t>
                      </a:r>
                      <a:r>
                        <a:rPr lang="cs-CZ" dirty="0" err="1" smtClean="0"/>
                        <a:t>bin</a:t>
                      </a:r>
                      <a:r>
                        <a:rPr lang="cs-CZ" dirty="0" smtClean="0"/>
                        <a:t>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Ke</a:t>
                      </a:r>
                      <a:r>
                        <a:rPr lang="cs-CZ" baseline="0" dirty="0" smtClean="0"/>
                        <a:t> spuštění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Objektový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Obj</a:t>
                      </a:r>
                      <a:r>
                        <a:rPr lang="cs-CZ" dirty="0" smtClean="0"/>
                        <a:t>, 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Přeložený</a:t>
                      </a:r>
                      <a:r>
                        <a:rPr lang="cs-CZ" baseline="0" dirty="0" smtClean="0"/>
                        <a:t> nelinkovaný program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Zdrojový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C, p, pas, f77, </a:t>
                      </a:r>
                      <a:r>
                        <a:rPr lang="cs-CZ" dirty="0" err="1" smtClean="0"/>
                        <a:t>asm</a:t>
                      </a:r>
                      <a:r>
                        <a:rPr lang="cs-CZ" dirty="0" smtClean="0"/>
                        <a:t>, 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Zdrojový text v programovacím jazyce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Dávkový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Bat</a:t>
                      </a:r>
                      <a:r>
                        <a:rPr lang="cs-CZ" dirty="0" smtClean="0"/>
                        <a:t>, </a:t>
                      </a:r>
                      <a:r>
                        <a:rPr lang="cs-CZ" dirty="0" err="1" smtClean="0"/>
                        <a:t>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Příkazy pro </a:t>
                      </a:r>
                      <a:r>
                        <a:rPr lang="cs-CZ" dirty="0" err="1" smtClean="0"/>
                        <a:t>interpreter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Text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Txt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Textová data, dokument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Textový</a:t>
                      </a:r>
                      <a:r>
                        <a:rPr lang="cs-CZ" baseline="0" dirty="0" smtClean="0"/>
                        <a:t> procesor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Wp</a:t>
                      </a:r>
                      <a:r>
                        <a:rPr lang="cs-CZ" dirty="0" smtClean="0"/>
                        <a:t>, </a:t>
                      </a:r>
                      <a:r>
                        <a:rPr lang="cs-CZ" dirty="0" err="1" smtClean="0"/>
                        <a:t>tex</a:t>
                      </a:r>
                      <a:r>
                        <a:rPr lang="cs-CZ" dirty="0" smtClean="0"/>
                        <a:t>, </a:t>
                      </a:r>
                      <a:r>
                        <a:rPr lang="cs-CZ" dirty="0" err="1" smtClean="0"/>
                        <a:t>rtf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Různé formáty textových procesorů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Knihovny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Lib, 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Knihovny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Tiskový, Grafický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Ps</a:t>
                      </a:r>
                      <a:r>
                        <a:rPr lang="cs-CZ" dirty="0" smtClean="0"/>
                        <a:t>, </a:t>
                      </a:r>
                      <a:r>
                        <a:rPr lang="cs-CZ" dirty="0" err="1" smtClean="0"/>
                        <a:t>dvi</a:t>
                      </a:r>
                      <a:r>
                        <a:rPr lang="cs-CZ" dirty="0" smtClean="0"/>
                        <a:t>, </a:t>
                      </a:r>
                      <a:r>
                        <a:rPr lang="cs-CZ" dirty="0" err="1" smtClean="0"/>
                        <a:t>gif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ASCII</a:t>
                      </a:r>
                      <a:r>
                        <a:rPr lang="cs-CZ" baseline="0" dirty="0" smtClean="0"/>
                        <a:t> nebo binární soubor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Archivní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Arc</a:t>
                      </a:r>
                      <a:r>
                        <a:rPr lang="cs-CZ" dirty="0" smtClean="0"/>
                        <a:t>, zip, </a:t>
                      </a:r>
                      <a:r>
                        <a:rPr lang="cs-CZ" dirty="0" err="1" smtClean="0"/>
                        <a:t>arj</a:t>
                      </a:r>
                      <a:r>
                        <a:rPr lang="cs-CZ" dirty="0" smtClean="0"/>
                        <a:t>, tar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Archivující soubory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smtClean="0"/>
              <a:t>Převody formátů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15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1700808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Lze převádět „příbuzné“ formáty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Pomocí aplikačního SW (Import, Export)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Konverzní programy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Některé typy mají shodnou strukturu, ale jinou koncovku (</a:t>
            </a:r>
            <a:r>
              <a:rPr lang="cs-CZ" dirty="0" err="1" smtClean="0"/>
              <a:t>mov</a:t>
            </a:r>
            <a:r>
              <a:rPr lang="cs-CZ" dirty="0" smtClean="0"/>
              <a:t>, </a:t>
            </a:r>
            <a:r>
              <a:rPr lang="cs-CZ" dirty="0" err="1" smtClean="0"/>
              <a:t>avi</a:t>
            </a:r>
            <a:r>
              <a:rPr lang="cs-CZ" dirty="0" smtClean="0"/>
              <a:t>)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Každý aplikační SW zanechává stopy</a:t>
            </a: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91264" cy="1143000"/>
          </a:xfrm>
        </p:spPr>
        <p:txBody>
          <a:bodyPr/>
          <a:lstStyle/>
          <a:p>
            <a:pPr algn="ctr"/>
            <a:r>
              <a:rPr lang="cs-CZ" dirty="0" err="1" smtClean="0"/>
              <a:t>PostScript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16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539552" y="1484784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1985 - Adobe systém </a:t>
            </a:r>
            <a:r>
              <a:rPr lang="cs-CZ" dirty="0" err="1" smtClean="0"/>
              <a:t>incorporated</a:t>
            </a: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Nezávislý na tiskovém zařízení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Standart pro dražší tiskárny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Přípona .</a:t>
            </a:r>
            <a:r>
              <a:rPr lang="cs-CZ" dirty="0" err="1" smtClean="0"/>
              <a:t>ps</a:t>
            </a: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</a:t>
            </a:r>
            <a:r>
              <a:rPr lang="cs-CZ" dirty="0" err="1" smtClean="0"/>
              <a:t>GhostScript</a:t>
            </a:r>
            <a:r>
              <a:rPr lang="cs-CZ" dirty="0" smtClean="0"/>
              <a:t> s grafickou nadstavbou </a:t>
            </a:r>
            <a:r>
              <a:rPr lang="cs-CZ" dirty="0" err="1" smtClean="0"/>
              <a:t>GhostView</a:t>
            </a: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Pro rastrové, vektorové i kombinované obrázky se používá přípona </a:t>
            </a:r>
            <a:r>
              <a:rPr lang="cs-CZ" i="1" dirty="0" smtClean="0"/>
              <a:t>.</a:t>
            </a:r>
            <a:r>
              <a:rPr lang="cs-CZ" i="1" dirty="0" err="1" smtClean="0"/>
              <a:t>eps</a:t>
            </a:r>
            <a:r>
              <a:rPr lang="cs-CZ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pPr algn="ctr"/>
            <a:r>
              <a:rPr lang="cs-CZ" dirty="0" err="1" smtClean="0"/>
              <a:t>True</a:t>
            </a:r>
            <a:r>
              <a:rPr lang="cs-CZ" dirty="0" smtClean="0"/>
              <a:t> Type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17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395536" y="177281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je standard pro popis vektorových počítačových písem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Vyvinutý koncem 80. let společností Apple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Konkurent fontů Adobe Type 1, v jazyce </a:t>
            </a:r>
            <a:r>
              <a:rPr lang="cs-CZ" dirty="0" err="1" smtClean="0"/>
              <a:t>PostScrip</a:t>
            </a: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Podpora </a:t>
            </a:r>
            <a:r>
              <a:rPr lang="cs-CZ" dirty="0" err="1" smtClean="0"/>
              <a:t>TrueType</a:t>
            </a:r>
            <a:r>
              <a:rPr lang="cs-CZ" dirty="0" smtClean="0"/>
              <a:t> je dnes implementována i v operačních systémech </a:t>
            </a:r>
          </a:p>
          <a:p>
            <a:pPr lvl="0"/>
            <a:r>
              <a:rPr lang="cs-CZ" dirty="0" smtClean="0"/>
              <a:t>    MS Windows a GNU/Linux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Písma </a:t>
            </a:r>
            <a:r>
              <a:rPr lang="cs-CZ" dirty="0" err="1" smtClean="0"/>
              <a:t>TrueType</a:t>
            </a:r>
            <a:r>
              <a:rPr lang="cs-CZ" dirty="0" smtClean="0"/>
              <a:t> v operačním systému Windows mají příponu TTF</a:t>
            </a:r>
            <a:endParaRPr lang="cs-C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smtClean="0"/>
              <a:t>Open Type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18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1700808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je standard pro popis vektorových  počítačových písem – Fontů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Vyvinutý společností Microsoft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Nástupce standardu </a:t>
            </a:r>
            <a:r>
              <a:rPr lang="cs-CZ" dirty="0" err="1" smtClean="0"/>
              <a:t>True</a:t>
            </a:r>
            <a:r>
              <a:rPr lang="cs-CZ" dirty="0" smtClean="0"/>
              <a:t> Type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Později se k práci na standardu připojil i největší rival – společnost Adobe</a:t>
            </a:r>
          </a:p>
          <a:p>
            <a:r>
              <a:rPr lang="cs-CZ" dirty="0" smtClean="0"/>
              <a:t>    </a:t>
            </a:r>
            <a:r>
              <a:rPr lang="cs-CZ" dirty="0" err="1" smtClean="0"/>
              <a:t>Systems</a:t>
            </a:r>
            <a:endParaRPr lang="cs-CZ" dirty="0" smtClean="0"/>
          </a:p>
          <a:p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Podpora </a:t>
            </a:r>
            <a:r>
              <a:rPr lang="cs-CZ" dirty="0" err="1" smtClean="0"/>
              <a:t>OpenType</a:t>
            </a:r>
            <a:r>
              <a:rPr lang="cs-CZ" dirty="0" smtClean="0"/>
              <a:t> je dnes implementována v operačních systémech MS</a:t>
            </a:r>
          </a:p>
          <a:p>
            <a:pPr lvl="0"/>
            <a:r>
              <a:rPr lang="cs-CZ" dirty="0" smtClean="0"/>
              <a:t>    Windows, Mac OS X a Linux</a:t>
            </a:r>
          </a:p>
          <a:p>
            <a:pPr lvl="0"/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V OS Windows mají většinou příponu OTF, i když se používá i starší přípona</a:t>
            </a:r>
          </a:p>
          <a:p>
            <a:r>
              <a:rPr lang="cs-CZ" dirty="0" smtClean="0"/>
              <a:t>    TTF</a:t>
            </a:r>
            <a:endParaRPr 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91264" cy="1143000"/>
          </a:xfrm>
        </p:spPr>
        <p:txBody>
          <a:bodyPr/>
          <a:lstStyle/>
          <a:p>
            <a:pPr algn="ctr"/>
            <a:r>
              <a:rPr lang="cs-CZ" dirty="0" smtClean="0"/>
              <a:t>Výhody Open Type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19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323528" y="162880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cs-CZ" dirty="0" smtClean="0"/>
              <a:t>  Znaky mohou být popsány pomocí zvyklostí </a:t>
            </a:r>
            <a:r>
              <a:rPr lang="cs-CZ" dirty="0" err="1" smtClean="0"/>
              <a:t>True</a:t>
            </a:r>
            <a:r>
              <a:rPr lang="cs-CZ" dirty="0" smtClean="0"/>
              <a:t> Type nebo </a:t>
            </a:r>
            <a:r>
              <a:rPr lang="cs-CZ" dirty="0" err="1" smtClean="0"/>
              <a:t>PostScript</a:t>
            </a:r>
            <a:r>
              <a:rPr lang="cs-CZ" dirty="0" smtClean="0"/>
              <a:t> 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Je založen na </a:t>
            </a:r>
            <a:r>
              <a:rPr lang="cs-CZ" dirty="0" err="1" smtClean="0"/>
              <a:t>Unicode</a:t>
            </a:r>
            <a:r>
              <a:rPr lang="cs-CZ" dirty="0" smtClean="0"/>
              <a:t>, z čehož vyplývá méně problémů s lokalizací písem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Jeden soubor může popisovat až 65 536 znaků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Přenositelný mezi systémy Windows , Apple a Unix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má lepší podporu pro </a:t>
            </a:r>
            <a:r>
              <a:rPr lang="cs-CZ" dirty="0" smtClean="0"/>
              <a:t>typografické </a:t>
            </a:r>
            <a:r>
              <a:rPr lang="cs-CZ" dirty="0" smtClean="0"/>
              <a:t>speciality 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91264" cy="1143000"/>
          </a:xfrm>
        </p:spPr>
        <p:txBody>
          <a:bodyPr/>
          <a:lstStyle/>
          <a:p>
            <a:pPr algn="ctr"/>
            <a:r>
              <a:rPr lang="cs-CZ" dirty="0" smtClean="0"/>
              <a:t>Bit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323528" y="1700808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Bit je základní jednotkou informace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</a:t>
            </a:r>
            <a:r>
              <a:rPr lang="cs-CZ" dirty="0" smtClean="0"/>
              <a:t>Symbolem </a:t>
            </a:r>
            <a:r>
              <a:rPr lang="cs-CZ" dirty="0" smtClean="0"/>
              <a:t>je MALÉ písmeno b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Zkratka </a:t>
            </a:r>
            <a:r>
              <a:rPr lang="cs-CZ" dirty="0" err="1" smtClean="0"/>
              <a:t>binare</a:t>
            </a:r>
            <a:r>
              <a:rPr lang="cs-CZ" dirty="0" smtClean="0"/>
              <a:t> </a:t>
            </a:r>
            <a:r>
              <a:rPr lang="cs-CZ" dirty="0" err="1" smtClean="0"/>
              <a:t>digit</a:t>
            </a: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</a:t>
            </a:r>
            <a:r>
              <a:rPr lang="cs-CZ" dirty="0" smtClean="0"/>
              <a:t>Nabývá </a:t>
            </a:r>
            <a:r>
              <a:rPr lang="cs-CZ" dirty="0" smtClean="0"/>
              <a:t>2. hodnot – dvojková soustava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Hodnoty jsou:	0,1 (Ano,Ne)</a:t>
            </a:r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91264" cy="1143000"/>
          </a:xfrm>
        </p:spPr>
        <p:txBody>
          <a:bodyPr/>
          <a:lstStyle/>
          <a:p>
            <a:pPr algn="ctr"/>
            <a:r>
              <a:rPr lang="cs-CZ" dirty="0" smtClean="0"/>
              <a:t>PDF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20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1700808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= Portable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cs-CZ" dirty="0" err="1" smtClean="0"/>
              <a:t>Format</a:t>
            </a:r>
            <a:r>
              <a:rPr lang="cs-CZ" dirty="0" smtClean="0"/>
              <a:t> (přenosný formát dokumentů)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Vyvinutý firmou Adobe pro ukládání dokumentů nezávisle na SW a HW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PDF může obsahovat obrázky i texty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Největší devizou je zajištění </a:t>
            </a:r>
            <a:r>
              <a:rPr lang="cs-CZ" dirty="0" smtClean="0"/>
              <a:t>stejného zobrazení </a:t>
            </a:r>
            <a:r>
              <a:rPr lang="cs-CZ" dirty="0" smtClean="0"/>
              <a:t>na všech zařízeních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1.července 2008 – standard ISO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Je založen na jazyce </a:t>
            </a:r>
            <a:r>
              <a:rPr lang="cs-CZ" dirty="0" err="1" smtClean="0"/>
              <a:t>PostScript</a:t>
            </a:r>
            <a:r>
              <a:rPr lang="cs-CZ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21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395536" y="476672"/>
            <a:ext cx="82089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cs-CZ" dirty="0" smtClean="0"/>
              <a:t>Komprimovací algoritmus LZW84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Některé prvky staršího jazyka byly upraveny, jiné zmizely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Schopnost vkládat do dokumentu fonty (použití v zařízeních, kde nejsou)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/>
            <a:r>
              <a:rPr lang="cs-CZ" dirty="0" smtClean="0"/>
              <a:t> </a:t>
            </a:r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Vytvoření dokumentu PDF: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marL="0" lvl="1"/>
            <a:r>
              <a:rPr lang="cs-CZ" dirty="0" smtClean="0"/>
              <a:t>	pomocí  programu </a:t>
            </a:r>
            <a:r>
              <a:rPr lang="cs-CZ" dirty="0" err="1" smtClean="0"/>
              <a:t>Acrobat</a:t>
            </a:r>
            <a:r>
              <a:rPr lang="cs-CZ" dirty="0" smtClean="0"/>
              <a:t> od Adobe</a:t>
            </a:r>
          </a:p>
          <a:p>
            <a:pPr marL="0" lvl="1"/>
            <a:endParaRPr lang="cs-CZ" sz="2400" dirty="0" smtClean="0"/>
          </a:p>
          <a:p>
            <a:pPr marL="0" lvl="1"/>
            <a:r>
              <a:rPr lang="cs-CZ" dirty="0" smtClean="0"/>
              <a:t>	exportu do PDF (Word, Excel, grafické programy,…)</a:t>
            </a:r>
          </a:p>
          <a:p>
            <a:pPr marL="0" lvl="1"/>
            <a:endParaRPr lang="cs-CZ" sz="2400" dirty="0" smtClean="0"/>
          </a:p>
          <a:p>
            <a:pPr marL="0" lvl="1"/>
            <a:r>
              <a:rPr lang="cs-CZ" dirty="0" smtClean="0"/>
              <a:t>	odeslání na virtuální tiskárnu („tisk do souboru“)</a:t>
            </a:r>
            <a:endParaRPr lang="cs-CZ" sz="2400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22</a:t>
            </a:fld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395536" y="836712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1993 - verze 1.0 =pro výměnu  dokumentů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1994 - verze 1.1 a PDF 2.0 </a:t>
            </a:r>
            <a:r>
              <a:rPr lang="cs-CZ" dirty="0" err="1" smtClean="0"/>
              <a:t>Acrobat</a:t>
            </a:r>
            <a:r>
              <a:rPr lang="cs-CZ" dirty="0" smtClean="0"/>
              <a:t> </a:t>
            </a:r>
            <a:r>
              <a:rPr lang="cs-CZ" dirty="0" err="1" smtClean="0"/>
              <a:t>R</a:t>
            </a:r>
            <a:r>
              <a:rPr lang="cs-CZ" dirty="0" err="1" smtClean="0"/>
              <a:t>eader</a:t>
            </a:r>
            <a:r>
              <a:rPr lang="cs-CZ" dirty="0" smtClean="0"/>
              <a:t> </a:t>
            </a:r>
            <a:r>
              <a:rPr lang="cs-CZ" dirty="0" smtClean="0"/>
              <a:t>(free)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1996 - verze 1.2 a PDF 3.0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1999 - verze 1.3 a PDF 4.0 podpora CMYK a přímých barev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2001 - verze 1.4 a PDF 5.0 (placený)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2003 - verze 1.5 a PDF 6.0 (placený)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2005 - verze 1.6 a PDF 7.0 </a:t>
            </a:r>
            <a:r>
              <a:rPr lang="cs-CZ" dirty="0" err="1" smtClean="0"/>
              <a:t>distiler</a:t>
            </a:r>
            <a:r>
              <a:rPr lang="cs-CZ" dirty="0" smtClean="0"/>
              <a:t> má </a:t>
            </a:r>
            <a:r>
              <a:rPr lang="cs-CZ" dirty="0" err="1" smtClean="0"/>
              <a:t>OpenType</a:t>
            </a: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2006 - verze 1.7 a PDF 8.0 základ formy PDF souborů (PDF/A)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2008 - verze 1.7 a PDF 9.0</a:t>
            </a:r>
            <a:endParaRPr lang="cs-C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smtClean="0"/>
              <a:t>ODF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23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1700808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cs-CZ" dirty="0" smtClean="0"/>
              <a:t>  </a:t>
            </a:r>
            <a:r>
              <a:rPr lang="cs-CZ" dirty="0" err="1" smtClean="0"/>
              <a:t>OpenDocument</a:t>
            </a:r>
            <a:r>
              <a:rPr lang="cs-CZ" dirty="0" smtClean="0"/>
              <a:t> – celým názvem OASIS (Open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cs-CZ" dirty="0" err="1" smtClean="0"/>
              <a:t>Format</a:t>
            </a:r>
            <a:r>
              <a:rPr lang="cs-CZ" dirty="0" smtClean="0"/>
              <a:t> Office</a:t>
            </a:r>
          </a:p>
          <a:p>
            <a:pPr lvl="0"/>
            <a:r>
              <a:rPr lang="cs-CZ" dirty="0" smtClean="0"/>
              <a:t>    </a:t>
            </a:r>
            <a:r>
              <a:rPr lang="cs-CZ" dirty="0" err="1" smtClean="0"/>
              <a:t>Applications</a:t>
            </a:r>
            <a:r>
              <a:rPr lang="cs-CZ" dirty="0" smtClean="0"/>
              <a:t> = otevřený formát dokumentu pro kancelářské aplikace)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Formát pro ukládání textových dokumentů, prezentací, tabulek, grafů a</a:t>
            </a:r>
          </a:p>
          <a:p>
            <a:pPr lvl="0"/>
            <a:r>
              <a:rPr lang="cs-CZ" dirty="0" smtClean="0"/>
              <a:t>    databází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Využívám převážně aplikacemi </a:t>
            </a:r>
            <a:r>
              <a:rPr lang="cs-CZ" dirty="0" err="1" smtClean="0"/>
              <a:t>OpenOffice</a:t>
            </a:r>
            <a:r>
              <a:rPr lang="cs-CZ" dirty="0" smtClean="0"/>
              <a:t> 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Založen na XML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3. května 2006 standardizován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Alternativa pro uzavřené formáty X Microsoft Office (*.</a:t>
            </a:r>
            <a:r>
              <a:rPr lang="cs-CZ" dirty="0" err="1" smtClean="0"/>
              <a:t>doc</a:t>
            </a:r>
            <a:r>
              <a:rPr lang="cs-CZ" dirty="0" smtClean="0"/>
              <a:t>, *.</a:t>
            </a:r>
            <a:r>
              <a:rPr lang="cs-CZ" dirty="0" err="1" smtClean="0"/>
              <a:t>xls</a:t>
            </a:r>
            <a:r>
              <a:rPr lang="cs-CZ" dirty="0" smtClean="0"/>
              <a:t> a *.</a:t>
            </a:r>
            <a:r>
              <a:rPr lang="cs-CZ" dirty="0" err="1" smtClean="0"/>
              <a:t>ppt</a:t>
            </a:r>
            <a:r>
              <a:rPr lang="cs-CZ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cs-C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91264" cy="1143000"/>
          </a:xfrm>
        </p:spPr>
        <p:txBody>
          <a:bodyPr/>
          <a:lstStyle/>
          <a:p>
            <a:pPr algn="ctr"/>
            <a:r>
              <a:rPr lang="cs-CZ" dirty="0" smtClean="0"/>
              <a:t>XML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24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323528" y="1772816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= </a:t>
            </a:r>
            <a:r>
              <a:rPr lang="cs-CZ" dirty="0" err="1" smtClean="0"/>
              <a:t>Extensible</a:t>
            </a:r>
            <a:r>
              <a:rPr lang="cs-CZ" dirty="0" smtClean="0"/>
              <a:t> </a:t>
            </a:r>
            <a:r>
              <a:rPr lang="cs-CZ" dirty="0" err="1" smtClean="0"/>
              <a:t>Markup</a:t>
            </a:r>
            <a:r>
              <a:rPr lang="cs-CZ" dirty="0" smtClean="0"/>
              <a:t> </a:t>
            </a:r>
            <a:r>
              <a:rPr lang="cs-CZ" dirty="0" err="1" smtClean="0"/>
              <a:t>Language</a:t>
            </a:r>
            <a:r>
              <a:rPr lang="cs-CZ" dirty="0" smtClean="0"/>
              <a:t> (rozšířený značkovací jazyk)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Vyvinut a standardizován konsorciem W3C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Umožňuje vytváření konkrétních značkovacích jazyků určených pro účely a</a:t>
            </a:r>
          </a:p>
          <a:p>
            <a:pPr lvl="0"/>
            <a:r>
              <a:rPr lang="cs-CZ" dirty="0" smtClean="0"/>
              <a:t>    různé typy dat</a:t>
            </a:r>
          </a:p>
          <a:p>
            <a:pPr lvl="0"/>
            <a:endParaRPr lang="cs-CZ" dirty="0" smtClean="0"/>
          </a:p>
          <a:p>
            <a:pPr lvl="0"/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Podporován řadou nástrojů a programovacích jazyků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smtClean="0"/>
              <a:t>XML - použití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cs-CZ" dirty="0" smtClean="0"/>
              <a:t>  Výměna dat mezi aplikacemi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Vzhled možno upravovat pomocí CSS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Možnosti transformace do jiného typu dokumentu či jiné aplikace XML</a:t>
            </a:r>
          </a:p>
          <a:p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XML je také značkovací jazyk jako XHTML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Oba využívají tzv. </a:t>
            </a:r>
            <a:r>
              <a:rPr lang="cs-CZ" dirty="0" err="1" smtClean="0"/>
              <a:t>tagy</a:t>
            </a:r>
            <a:r>
              <a:rPr lang="cs-CZ" dirty="0" smtClean="0"/>
              <a:t> a atributy ve tvaru (</a:t>
            </a:r>
            <a:r>
              <a:rPr lang="cs-CZ" dirty="0" err="1" smtClean="0"/>
              <a:t>jmeno</a:t>
            </a:r>
            <a:r>
              <a:rPr lang="cs-CZ" dirty="0" smtClean="0"/>
              <a:t>=„hodnota")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Rozdíl – XHTML má specifikováno, co který </a:t>
            </a:r>
            <a:r>
              <a:rPr lang="cs-CZ" dirty="0" err="1" smtClean="0"/>
              <a:t>tag</a:t>
            </a:r>
            <a:r>
              <a:rPr lang="cs-CZ" dirty="0" smtClean="0"/>
              <a:t>, atribut znamená </a:t>
            </a:r>
            <a:r>
              <a:rPr lang="cs-CZ" dirty="0" smtClean="0">
                <a:sym typeface="Wingdings"/>
              </a:rPr>
              <a:t></a:t>
            </a:r>
            <a:r>
              <a:rPr lang="cs-CZ" dirty="0" smtClean="0"/>
              <a:t> XML</a:t>
            </a:r>
          </a:p>
          <a:p>
            <a:r>
              <a:rPr lang="cs-CZ" dirty="0" smtClean="0"/>
              <a:t>    používá </a:t>
            </a:r>
            <a:r>
              <a:rPr lang="cs-CZ" dirty="0" err="1" smtClean="0"/>
              <a:t>tagy</a:t>
            </a:r>
            <a:r>
              <a:rPr lang="cs-CZ" dirty="0" smtClean="0"/>
              <a:t> pouze k ohraničení části dat a jejich význam řeší aplikace</a:t>
            </a:r>
          </a:p>
          <a:p>
            <a:r>
              <a:rPr lang="cs-CZ" dirty="0" smtClean="0"/>
              <a:t>    samotná</a:t>
            </a:r>
          </a:p>
          <a:p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pPr algn="ctr"/>
            <a:r>
              <a:rPr lang="cs-CZ" dirty="0" smtClean="0"/>
              <a:t>Byte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395536" y="1772816"/>
            <a:ext cx="82809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sz="2000" dirty="0" smtClean="0"/>
              <a:t>  </a:t>
            </a:r>
            <a:r>
              <a:rPr lang="cs-CZ" dirty="0" smtClean="0"/>
              <a:t>Byte je 8 bitů pohromadě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Značkou je velké B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V rámci jednoho Bytu vytvoříme 256 číselných kombinací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Nejmenší hodnota Bytu je 00000000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Největší hodnota Bytu je 11111111</a:t>
            </a:r>
            <a:r>
              <a:rPr lang="cs-CZ" sz="2000" dirty="0" smtClean="0"/>
              <a:t> </a:t>
            </a:r>
            <a:endParaRPr lang="cs-CZ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5240" cy="1143000"/>
          </a:xfrm>
        </p:spPr>
        <p:txBody>
          <a:bodyPr/>
          <a:lstStyle/>
          <a:p>
            <a:pPr algn="ctr"/>
            <a:r>
              <a:rPr lang="cs-CZ" dirty="0" smtClean="0"/>
              <a:t>ASCII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1196752"/>
            <a:ext cx="8208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sz="2000" dirty="0" smtClean="0"/>
              <a:t>  </a:t>
            </a:r>
            <a:r>
              <a:rPr lang="cs-CZ" dirty="0" smtClean="0"/>
              <a:t>Jeden byte umožňuje uložit znak</a:t>
            </a:r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Základní znaková sada může mít tedy 256 znaků</a:t>
            </a:r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</a:t>
            </a:r>
            <a:r>
              <a:rPr lang="cs-CZ" dirty="0" err="1" smtClean="0"/>
              <a:t>American</a:t>
            </a:r>
            <a:r>
              <a:rPr lang="cs-CZ" dirty="0" smtClean="0"/>
              <a:t> Standard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Iterchange</a:t>
            </a: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Později rozšířený pro potřebu dalších jazyků na 8 bitů</a:t>
            </a:r>
          </a:p>
          <a:p>
            <a:pPr lvl="0"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Původně je sedmibitový, tedy 128 platných znaků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3">
              <a:buFont typeface="Wingdings" pitchFamily="2" charset="2"/>
              <a:buChar char="§"/>
            </a:pPr>
            <a:r>
              <a:rPr lang="cs-CZ" dirty="0" smtClean="0"/>
              <a:t>  Písmena</a:t>
            </a:r>
          </a:p>
          <a:p>
            <a:pPr lvl="3">
              <a:buFont typeface="Wingdings" pitchFamily="2" charset="2"/>
              <a:buChar char="§"/>
            </a:pPr>
            <a:endParaRPr lang="cs-CZ" dirty="0" smtClean="0"/>
          </a:p>
          <a:p>
            <a:pPr lvl="3">
              <a:buFont typeface="Wingdings" pitchFamily="2" charset="2"/>
              <a:buChar char="§"/>
            </a:pPr>
            <a:r>
              <a:rPr lang="cs-CZ" dirty="0" smtClean="0"/>
              <a:t>  Číslice</a:t>
            </a:r>
          </a:p>
          <a:p>
            <a:pPr lvl="3">
              <a:buFont typeface="Wingdings" pitchFamily="2" charset="2"/>
              <a:buChar char="§"/>
            </a:pPr>
            <a:endParaRPr lang="cs-CZ" dirty="0" smtClean="0"/>
          </a:p>
          <a:p>
            <a:pPr lvl="3">
              <a:buFont typeface="Wingdings" pitchFamily="2" charset="2"/>
              <a:buChar char="§"/>
            </a:pPr>
            <a:r>
              <a:rPr lang="cs-CZ" dirty="0" smtClean="0"/>
              <a:t>  Jiné </a:t>
            </a:r>
            <a:r>
              <a:rPr lang="cs-CZ" dirty="0" smtClean="0"/>
              <a:t>tisknutelné </a:t>
            </a:r>
            <a:r>
              <a:rPr lang="cs-CZ" dirty="0" smtClean="0"/>
              <a:t>znaky (+-/%#@&amp;)</a:t>
            </a:r>
          </a:p>
          <a:p>
            <a:pPr lvl="3">
              <a:buFont typeface="Wingdings" pitchFamily="2" charset="2"/>
              <a:buChar char="§"/>
            </a:pPr>
            <a:endParaRPr lang="cs-CZ" dirty="0" smtClean="0"/>
          </a:p>
          <a:p>
            <a:pPr lvl="3">
              <a:buFont typeface="Wingdings" pitchFamily="2" charset="2"/>
              <a:buChar char="§"/>
            </a:pPr>
            <a:r>
              <a:rPr lang="cs-CZ" dirty="0" smtClean="0"/>
              <a:t>  </a:t>
            </a:r>
            <a:r>
              <a:rPr lang="cs-CZ" dirty="0" smtClean="0"/>
              <a:t>Netisknutelné </a:t>
            </a:r>
            <a:r>
              <a:rPr lang="cs-CZ" dirty="0" smtClean="0"/>
              <a:t>řídící kódy</a:t>
            </a:r>
          </a:p>
          <a:p>
            <a:pPr lvl="3"/>
            <a:endParaRPr lang="cs-CZ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5" name="Obrázek 4" descr="ASCII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32656"/>
            <a:ext cx="5691336" cy="6097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63272" cy="1143000"/>
          </a:xfrm>
        </p:spPr>
        <p:txBody>
          <a:bodyPr/>
          <a:lstStyle/>
          <a:p>
            <a:pPr algn="ctr"/>
            <a:r>
              <a:rPr lang="cs-CZ" dirty="0" smtClean="0"/>
              <a:t>Názvy jednotlivých kódů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395536" y="1772816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Windows 1250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CP 852 (Latin 2)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Kód Kamenický (CP 437)</a:t>
            </a:r>
          </a:p>
          <a:p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Koi8-</a:t>
            </a:r>
            <a:r>
              <a:rPr lang="cs-CZ" dirty="0" err="1" smtClean="0"/>
              <a:t>Čs</a:t>
            </a: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ISO 8859-2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UTF 8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UTF 16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pPr algn="ctr"/>
            <a:r>
              <a:rPr lang="cs-CZ" dirty="0" smtClean="0"/>
              <a:t>Windows 1250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1628800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Používá OS Windows pro střední Evropu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Písmena jsou latinská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 lvl="0">
              <a:buFont typeface="Wingdings" pitchFamily="2" charset="2"/>
              <a:buChar char="§"/>
            </a:pPr>
            <a:r>
              <a:rPr lang="cs-CZ" dirty="0" smtClean="0"/>
              <a:t>  Albánština, chorvatština, čeština, polština, slovenština, rumunština, maďarština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Velmi podobná ISO 8859-2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smtClean="0"/>
              <a:t>ISO 8859-2 Latin 2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323528" y="220486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Středo či východoevropská sada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PC Latin 2 nebo IBM Latin 2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Vznikla v roce 1987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Pro Linux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19256" cy="1143000"/>
          </a:xfrm>
        </p:spPr>
        <p:txBody>
          <a:bodyPr/>
          <a:lstStyle/>
          <a:p>
            <a:pPr algn="ctr"/>
            <a:r>
              <a:rPr lang="cs-CZ" dirty="0" smtClean="0"/>
              <a:t>CP 852 Latin 2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213285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cs-CZ" dirty="0" smtClean="0"/>
              <a:t>  Sada pro východoevropské jazyky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Písmena jsou latinská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Využívá se v os MS-DOS</a:t>
            </a:r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endParaRPr lang="cs-CZ" dirty="0" smtClean="0"/>
          </a:p>
          <a:p>
            <a:pPr>
              <a:buFont typeface="Wingdings" pitchFamily="2" charset="2"/>
              <a:buChar char="§"/>
            </a:pPr>
            <a:r>
              <a:rPr lang="cs-CZ" dirty="0" smtClean="0"/>
              <a:t>  Obětovány některé semigrafické znaky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389</TotalTime>
  <Words>1120</Words>
  <Application>Microsoft Office PowerPoint</Application>
  <PresentationFormat>Předvádění na obrazovce (4:3)</PresentationFormat>
  <Paragraphs>365</Paragraphs>
  <Slides>25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6" baseType="lpstr">
      <vt:lpstr>Technický</vt:lpstr>
      <vt:lpstr>Datové formáty</vt:lpstr>
      <vt:lpstr>Bit</vt:lpstr>
      <vt:lpstr>Byte</vt:lpstr>
      <vt:lpstr>ASCII</vt:lpstr>
      <vt:lpstr>Snímek 5</vt:lpstr>
      <vt:lpstr>Názvy jednotlivých kódů</vt:lpstr>
      <vt:lpstr>Windows 1250</vt:lpstr>
      <vt:lpstr>ISO 8859-2 Latin 2</vt:lpstr>
      <vt:lpstr>CP 852 Latin 2</vt:lpstr>
      <vt:lpstr>Kód kamenický</vt:lpstr>
      <vt:lpstr>Unicode</vt:lpstr>
      <vt:lpstr>Použití</vt:lpstr>
      <vt:lpstr>Atributy souborů</vt:lpstr>
      <vt:lpstr>Snímek 14</vt:lpstr>
      <vt:lpstr>Převody formátů</vt:lpstr>
      <vt:lpstr>PostScript</vt:lpstr>
      <vt:lpstr>True Type</vt:lpstr>
      <vt:lpstr>Open Type</vt:lpstr>
      <vt:lpstr>Výhody Open Type</vt:lpstr>
      <vt:lpstr>PDF</vt:lpstr>
      <vt:lpstr>Snímek 21</vt:lpstr>
      <vt:lpstr>Snímek 22</vt:lpstr>
      <vt:lpstr>ODF</vt:lpstr>
      <vt:lpstr>XML</vt:lpstr>
      <vt:lpstr>XML - použití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Datové formáty</dc:title>
  <dc:creator>korela.42</dc:creator>
  <cp:lastModifiedBy>SPŠ jihlava</cp:lastModifiedBy>
  <cp:revision>41</cp:revision>
  <dcterms:created xsi:type="dcterms:W3CDTF">2012-10-13T14:22:31Z</dcterms:created>
  <dcterms:modified xsi:type="dcterms:W3CDTF">2013-11-06T08:13:52Z</dcterms:modified>
</cp:coreProperties>
</file>