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D7C008C-B90D-4A39-B831-F702087F565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540000" y="1440000"/>
            <a:ext cx="8999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540000" y="3555360"/>
            <a:ext cx="8999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43240D4-752B-467E-9FF3-3BED5F970F0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5400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51516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4"/>
          <p:cNvSpPr>
            <a:spLocks noGrp="1"/>
          </p:cNvSpPr>
          <p:nvPr>
            <p:ph/>
          </p:nvPr>
        </p:nvSpPr>
        <p:spPr>
          <a:xfrm>
            <a:off x="5400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 name="PlaceHolder 5"/>
          <p:cNvSpPr>
            <a:spLocks noGrp="1"/>
          </p:cNvSpPr>
          <p:nvPr>
            <p:ph/>
          </p:nvPr>
        </p:nvSpPr>
        <p:spPr>
          <a:xfrm>
            <a:off x="51516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10A019E-EFB8-4A76-B53C-094CAD09EF53}"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6" name="PlaceHolder 2"/>
          <p:cNvSpPr>
            <a:spLocks noGrp="1"/>
          </p:cNvSpPr>
          <p:nvPr>
            <p:ph/>
          </p:nvPr>
        </p:nvSpPr>
        <p:spPr>
          <a:xfrm>
            <a:off x="540000" y="144000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3"/>
          <p:cNvSpPr>
            <a:spLocks noGrp="1"/>
          </p:cNvSpPr>
          <p:nvPr>
            <p:ph/>
          </p:nvPr>
        </p:nvSpPr>
        <p:spPr>
          <a:xfrm>
            <a:off x="3583080" y="144000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4"/>
          <p:cNvSpPr>
            <a:spLocks noGrp="1"/>
          </p:cNvSpPr>
          <p:nvPr>
            <p:ph/>
          </p:nvPr>
        </p:nvSpPr>
        <p:spPr>
          <a:xfrm>
            <a:off x="6625800" y="144000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5"/>
          <p:cNvSpPr>
            <a:spLocks noGrp="1"/>
          </p:cNvSpPr>
          <p:nvPr>
            <p:ph/>
          </p:nvPr>
        </p:nvSpPr>
        <p:spPr>
          <a:xfrm>
            <a:off x="540000" y="355536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6"/>
          <p:cNvSpPr>
            <a:spLocks noGrp="1"/>
          </p:cNvSpPr>
          <p:nvPr>
            <p:ph/>
          </p:nvPr>
        </p:nvSpPr>
        <p:spPr>
          <a:xfrm>
            <a:off x="3583080" y="355536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7"/>
          <p:cNvSpPr>
            <a:spLocks noGrp="1"/>
          </p:cNvSpPr>
          <p:nvPr>
            <p:ph/>
          </p:nvPr>
        </p:nvSpPr>
        <p:spPr>
          <a:xfrm>
            <a:off x="6625800" y="355536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56F8A8D-0B1D-44FE-9424-1C5C8F08803A}"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9E13166-1B2F-4D67-91A5-1BB96929C23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type="subTitle"/>
          </p:nvPr>
        </p:nvSpPr>
        <p:spPr>
          <a:xfrm>
            <a:off x="540000" y="1440000"/>
            <a:ext cx="8999640" cy="40496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3DE40D8-AB87-4AA5-9814-3F0BFF30E17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540000" y="1440000"/>
            <a:ext cx="8999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25B9C3E-285A-4EE1-8C58-E9E707EDFC5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5400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3"/>
          <p:cNvSpPr>
            <a:spLocks noGrp="1"/>
          </p:cNvSpPr>
          <p:nvPr>
            <p:ph/>
          </p:nvPr>
        </p:nvSpPr>
        <p:spPr>
          <a:xfrm>
            <a:off x="51516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6B42378-C0B8-49D8-8C7C-D09921BFE5E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B547D76-1B38-4650-B60C-F889F547747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270000"/>
            <a:ext cx="8999640" cy="45885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BDD0B9B-3553-40DE-97BC-7E97808AEED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 name="PlaceHolder 2"/>
          <p:cNvSpPr>
            <a:spLocks noGrp="1"/>
          </p:cNvSpPr>
          <p:nvPr>
            <p:ph/>
          </p:nvPr>
        </p:nvSpPr>
        <p:spPr>
          <a:xfrm>
            <a:off x="5400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3"/>
          <p:cNvSpPr>
            <a:spLocks noGrp="1"/>
          </p:cNvSpPr>
          <p:nvPr>
            <p:ph/>
          </p:nvPr>
        </p:nvSpPr>
        <p:spPr>
          <a:xfrm>
            <a:off x="51516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4"/>
          <p:cNvSpPr>
            <a:spLocks noGrp="1"/>
          </p:cNvSpPr>
          <p:nvPr>
            <p:ph/>
          </p:nvPr>
        </p:nvSpPr>
        <p:spPr>
          <a:xfrm>
            <a:off x="5400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1B5863F-253C-4CD0-9F2D-ED04744497D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 name="PlaceHolder 2"/>
          <p:cNvSpPr>
            <a:spLocks noGrp="1"/>
          </p:cNvSpPr>
          <p:nvPr>
            <p:ph type="subTitle"/>
          </p:nvPr>
        </p:nvSpPr>
        <p:spPr>
          <a:xfrm>
            <a:off x="540000" y="1440000"/>
            <a:ext cx="8999640" cy="40496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9353E13-5113-4701-A9D6-4FC5AA3EA3F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2" name="PlaceHolder 2"/>
          <p:cNvSpPr>
            <a:spLocks noGrp="1"/>
          </p:cNvSpPr>
          <p:nvPr>
            <p:ph/>
          </p:nvPr>
        </p:nvSpPr>
        <p:spPr>
          <a:xfrm>
            <a:off x="5400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3"/>
          <p:cNvSpPr>
            <a:spLocks noGrp="1"/>
          </p:cNvSpPr>
          <p:nvPr>
            <p:ph/>
          </p:nvPr>
        </p:nvSpPr>
        <p:spPr>
          <a:xfrm>
            <a:off x="51516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4" name="PlaceHolder 4"/>
          <p:cNvSpPr>
            <a:spLocks noGrp="1"/>
          </p:cNvSpPr>
          <p:nvPr>
            <p:ph/>
          </p:nvPr>
        </p:nvSpPr>
        <p:spPr>
          <a:xfrm>
            <a:off x="51516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B39C657-8EA0-403A-8357-A20722F755E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6" name="PlaceHolder 2"/>
          <p:cNvSpPr>
            <a:spLocks noGrp="1"/>
          </p:cNvSpPr>
          <p:nvPr>
            <p:ph/>
          </p:nvPr>
        </p:nvSpPr>
        <p:spPr>
          <a:xfrm>
            <a:off x="5400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3"/>
          <p:cNvSpPr>
            <a:spLocks noGrp="1"/>
          </p:cNvSpPr>
          <p:nvPr>
            <p:ph/>
          </p:nvPr>
        </p:nvSpPr>
        <p:spPr>
          <a:xfrm>
            <a:off x="51516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4"/>
          <p:cNvSpPr>
            <a:spLocks noGrp="1"/>
          </p:cNvSpPr>
          <p:nvPr>
            <p:ph/>
          </p:nvPr>
        </p:nvSpPr>
        <p:spPr>
          <a:xfrm>
            <a:off x="540000" y="3555360"/>
            <a:ext cx="8999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547A6FD-FF99-45CC-818F-CDDE1F42763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0" name="PlaceHolder 2"/>
          <p:cNvSpPr>
            <a:spLocks noGrp="1"/>
          </p:cNvSpPr>
          <p:nvPr>
            <p:ph/>
          </p:nvPr>
        </p:nvSpPr>
        <p:spPr>
          <a:xfrm>
            <a:off x="540000" y="1440000"/>
            <a:ext cx="8999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3"/>
          <p:cNvSpPr>
            <a:spLocks noGrp="1"/>
          </p:cNvSpPr>
          <p:nvPr>
            <p:ph/>
          </p:nvPr>
        </p:nvSpPr>
        <p:spPr>
          <a:xfrm>
            <a:off x="540000" y="3555360"/>
            <a:ext cx="8999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10176D9-90F5-42FE-A1C4-F911BC0B2E4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3" name="PlaceHolder 2"/>
          <p:cNvSpPr>
            <a:spLocks noGrp="1"/>
          </p:cNvSpPr>
          <p:nvPr>
            <p:ph/>
          </p:nvPr>
        </p:nvSpPr>
        <p:spPr>
          <a:xfrm>
            <a:off x="5400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3"/>
          <p:cNvSpPr>
            <a:spLocks noGrp="1"/>
          </p:cNvSpPr>
          <p:nvPr>
            <p:ph/>
          </p:nvPr>
        </p:nvSpPr>
        <p:spPr>
          <a:xfrm>
            <a:off x="51516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4"/>
          <p:cNvSpPr>
            <a:spLocks noGrp="1"/>
          </p:cNvSpPr>
          <p:nvPr>
            <p:ph/>
          </p:nvPr>
        </p:nvSpPr>
        <p:spPr>
          <a:xfrm>
            <a:off x="5400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5"/>
          <p:cNvSpPr>
            <a:spLocks noGrp="1"/>
          </p:cNvSpPr>
          <p:nvPr>
            <p:ph/>
          </p:nvPr>
        </p:nvSpPr>
        <p:spPr>
          <a:xfrm>
            <a:off x="51516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F571D66-7623-4AC3-91B8-177D58F16DB2}"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8" name="PlaceHolder 2"/>
          <p:cNvSpPr>
            <a:spLocks noGrp="1"/>
          </p:cNvSpPr>
          <p:nvPr>
            <p:ph/>
          </p:nvPr>
        </p:nvSpPr>
        <p:spPr>
          <a:xfrm>
            <a:off x="540000" y="144000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3"/>
          <p:cNvSpPr>
            <a:spLocks noGrp="1"/>
          </p:cNvSpPr>
          <p:nvPr>
            <p:ph/>
          </p:nvPr>
        </p:nvSpPr>
        <p:spPr>
          <a:xfrm>
            <a:off x="3583080" y="144000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4"/>
          <p:cNvSpPr>
            <a:spLocks noGrp="1"/>
          </p:cNvSpPr>
          <p:nvPr>
            <p:ph/>
          </p:nvPr>
        </p:nvSpPr>
        <p:spPr>
          <a:xfrm>
            <a:off x="6625800" y="144000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5"/>
          <p:cNvSpPr>
            <a:spLocks noGrp="1"/>
          </p:cNvSpPr>
          <p:nvPr>
            <p:ph/>
          </p:nvPr>
        </p:nvSpPr>
        <p:spPr>
          <a:xfrm>
            <a:off x="540000" y="355536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6"/>
          <p:cNvSpPr>
            <a:spLocks noGrp="1"/>
          </p:cNvSpPr>
          <p:nvPr>
            <p:ph/>
          </p:nvPr>
        </p:nvSpPr>
        <p:spPr>
          <a:xfrm>
            <a:off x="3583080" y="355536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7"/>
          <p:cNvSpPr>
            <a:spLocks noGrp="1"/>
          </p:cNvSpPr>
          <p:nvPr>
            <p:ph/>
          </p:nvPr>
        </p:nvSpPr>
        <p:spPr>
          <a:xfrm>
            <a:off x="6625800" y="355536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95C69715-696B-4D6A-87DB-169D0513D9BC}"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A6DD772-2ABA-4551-A125-7C45693FC2CC}"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type="subTitle"/>
          </p:nvPr>
        </p:nvSpPr>
        <p:spPr>
          <a:xfrm>
            <a:off x="540000" y="1440000"/>
            <a:ext cx="8999640" cy="40496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E4138CE-1C8A-449F-B466-89F4BC06BA4C}"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4" name="PlaceHolder 2"/>
          <p:cNvSpPr>
            <a:spLocks noGrp="1"/>
          </p:cNvSpPr>
          <p:nvPr>
            <p:ph/>
          </p:nvPr>
        </p:nvSpPr>
        <p:spPr>
          <a:xfrm>
            <a:off x="540000" y="1440000"/>
            <a:ext cx="8999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772B997-7072-4A58-92E0-BEA6AD0BB3E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6" name="PlaceHolder 2"/>
          <p:cNvSpPr>
            <a:spLocks noGrp="1"/>
          </p:cNvSpPr>
          <p:nvPr>
            <p:ph/>
          </p:nvPr>
        </p:nvSpPr>
        <p:spPr>
          <a:xfrm>
            <a:off x="5400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7" name="PlaceHolder 3"/>
          <p:cNvSpPr>
            <a:spLocks noGrp="1"/>
          </p:cNvSpPr>
          <p:nvPr>
            <p:ph/>
          </p:nvPr>
        </p:nvSpPr>
        <p:spPr>
          <a:xfrm>
            <a:off x="51516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3F8E52C-4204-451D-B3E0-E3325FF1840C}"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7190645-17EB-4ABD-82BF-23666A6F711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 name="PlaceHolder 2"/>
          <p:cNvSpPr>
            <a:spLocks noGrp="1"/>
          </p:cNvSpPr>
          <p:nvPr>
            <p:ph/>
          </p:nvPr>
        </p:nvSpPr>
        <p:spPr>
          <a:xfrm>
            <a:off x="540000" y="1440000"/>
            <a:ext cx="8999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D75AF9A-E181-4132-B2F9-0E4E3B11ABA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40000" y="270000"/>
            <a:ext cx="8999640" cy="45885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C553A67-0597-4667-83B4-53A32589A31D}"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5400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1516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400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F234C9C-864D-4CE2-A411-ED2DC560516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5400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1516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51516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2B7172C-66A4-40F4-BE71-1F6579143FF5}"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5400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51516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4"/>
          <p:cNvSpPr>
            <a:spLocks noGrp="1"/>
          </p:cNvSpPr>
          <p:nvPr>
            <p:ph/>
          </p:nvPr>
        </p:nvSpPr>
        <p:spPr>
          <a:xfrm>
            <a:off x="540000" y="3555360"/>
            <a:ext cx="8999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08F9F02-82D0-4609-834A-3542DFD961D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3" name="PlaceHolder 2"/>
          <p:cNvSpPr>
            <a:spLocks noGrp="1"/>
          </p:cNvSpPr>
          <p:nvPr>
            <p:ph/>
          </p:nvPr>
        </p:nvSpPr>
        <p:spPr>
          <a:xfrm>
            <a:off x="540000" y="1440000"/>
            <a:ext cx="8999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3"/>
          <p:cNvSpPr>
            <a:spLocks noGrp="1"/>
          </p:cNvSpPr>
          <p:nvPr>
            <p:ph/>
          </p:nvPr>
        </p:nvSpPr>
        <p:spPr>
          <a:xfrm>
            <a:off x="540000" y="3555360"/>
            <a:ext cx="8999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AFC0D26-7966-4A0D-9B23-9E5E08767622}"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6" name="PlaceHolder 2"/>
          <p:cNvSpPr>
            <a:spLocks noGrp="1"/>
          </p:cNvSpPr>
          <p:nvPr>
            <p:ph/>
          </p:nvPr>
        </p:nvSpPr>
        <p:spPr>
          <a:xfrm>
            <a:off x="5400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3"/>
          <p:cNvSpPr>
            <a:spLocks noGrp="1"/>
          </p:cNvSpPr>
          <p:nvPr>
            <p:ph/>
          </p:nvPr>
        </p:nvSpPr>
        <p:spPr>
          <a:xfrm>
            <a:off x="51516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4"/>
          <p:cNvSpPr>
            <a:spLocks noGrp="1"/>
          </p:cNvSpPr>
          <p:nvPr>
            <p:ph/>
          </p:nvPr>
        </p:nvSpPr>
        <p:spPr>
          <a:xfrm>
            <a:off x="5400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5"/>
          <p:cNvSpPr>
            <a:spLocks noGrp="1"/>
          </p:cNvSpPr>
          <p:nvPr>
            <p:ph/>
          </p:nvPr>
        </p:nvSpPr>
        <p:spPr>
          <a:xfrm>
            <a:off x="51516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1A91C21-6435-4857-9100-764E9066B3F6}"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1" name="PlaceHolder 2"/>
          <p:cNvSpPr>
            <a:spLocks noGrp="1"/>
          </p:cNvSpPr>
          <p:nvPr>
            <p:ph/>
          </p:nvPr>
        </p:nvSpPr>
        <p:spPr>
          <a:xfrm>
            <a:off x="540000" y="144000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3"/>
          <p:cNvSpPr>
            <a:spLocks noGrp="1"/>
          </p:cNvSpPr>
          <p:nvPr>
            <p:ph/>
          </p:nvPr>
        </p:nvSpPr>
        <p:spPr>
          <a:xfrm>
            <a:off x="3583080" y="144000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4"/>
          <p:cNvSpPr>
            <a:spLocks noGrp="1"/>
          </p:cNvSpPr>
          <p:nvPr>
            <p:ph/>
          </p:nvPr>
        </p:nvSpPr>
        <p:spPr>
          <a:xfrm>
            <a:off x="6625800" y="144000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5"/>
          <p:cNvSpPr>
            <a:spLocks noGrp="1"/>
          </p:cNvSpPr>
          <p:nvPr>
            <p:ph/>
          </p:nvPr>
        </p:nvSpPr>
        <p:spPr>
          <a:xfrm>
            <a:off x="540000" y="355536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6"/>
          <p:cNvSpPr>
            <a:spLocks noGrp="1"/>
          </p:cNvSpPr>
          <p:nvPr>
            <p:ph/>
          </p:nvPr>
        </p:nvSpPr>
        <p:spPr>
          <a:xfrm>
            <a:off x="3583080" y="355536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7"/>
          <p:cNvSpPr>
            <a:spLocks noGrp="1"/>
          </p:cNvSpPr>
          <p:nvPr>
            <p:ph/>
          </p:nvPr>
        </p:nvSpPr>
        <p:spPr>
          <a:xfrm>
            <a:off x="6625800" y="3555360"/>
            <a:ext cx="2897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07A7596-4105-4D72-AB73-39C89C5EF3C3}"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5400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 name="PlaceHolder 3"/>
          <p:cNvSpPr>
            <a:spLocks noGrp="1"/>
          </p:cNvSpPr>
          <p:nvPr>
            <p:ph/>
          </p:nvPr>
        </p:nvSpPr>
        <p:spPr>
          <a:xfrm>
            <a:off x="51516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03610A9-FE04-4838-8ADA-AADEDE59269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072805A-60DA-411B-8244-778091A947AC}"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40000" y="270000"/>
            <a:ext cx="8999640" cy="45885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A807C5B-33CF-4D5D-B803-2744530C455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 name="PlaceHolder 2"/>
          <p:cNvSpPr>
            <a:spLocks noGrp="1"/>
          </p:cNvSpPr>
          <p:nvPr>
            <p:ph/>
          </p:nvPr>
        </p:nvSpPr>
        <p:spPr>
          <a:xfrm>
            <a:off x="5400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3"/>
          <p:cNvSpPr>
            <a:spLocks noGrp="1"/>
          </p:cNvSpPr>
          <p:nvPr>
            <p:ph/>
          </p:nvPr>
        </p:nvSpPr>
        <p:spPr>
          <a:xfrm>
            <a:off x="51516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4"/>
          <p:cNvSpPr>
            <a:spLocks noGrp="1"/>
          </p:cNvSpPr>
          <p:nvPr>
            <p:ph/>
          </p:nvPr>
        </p:nvSpPr>
        <p:spPr>
          <a:xfrm>
            <a:off x="5400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D7F67E8-BD51-4E1E-A880-64FDE8BFBFF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540000" y="1440000"/>
            <a:ext cx="4391640" cy="40496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51516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5151600" y="355536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A860BC4-0613-4688-ACFB-C84CD980B3D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5400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5151600" y="1440000"/>
            <a:ext cx="4391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4"/>
          <p:cNvSpPr>
            <a:spLocks noGrp="1"/>
          </p:cNvSpPr>
          <p:nvPr>
            <p:ph/>
          </p:nvPr>
        </p:nvSpPr>
        <p:spPr>
          <a:xfrm>
            <a:off x="540000" y="3555360"/>
            <a:ext cx="8999640" cy="19314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8B4057C-08C0-41E0-994B-AA851A26191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3780000"/>
            <a:ext cx="10079640" cy="1889640"/>
          </a:xfrm>
          <a:prstGeom prst="rect">
            <a:avLst/>
          </a:prstGeom>
          <a:pattFill prst="lgGrid">
            <a:fgClr>
              <a:srgbClr val="3465a4"/>
            </a:fgClr>
            <a:bgClr>
              <a:srgbClr val="009eda"/>
            </a:bgClr>
          </a:pattFill>
          <a:ln w="18000">
            <a:noFill/>
          </a:ln>
          <a:effectLst>
            <a:outerShdw blurRad="0" dir="16200000" dist="360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000000"/>
              </a:solidFill>
              <a:latin typeface="Source Sans Pro"/>
              <a:ea typeface="DejaVu Sans"/>
            </a:endParaRPr>
          </a:p>
        </p:txBody>
      </p:sp>
      <p:sp>
        <p:nvSpPr>
          <p:cNvPr id="1"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ftr" idx="1"/>
          </p:nvPr>
        </p:nvSpPr>
        <p:spPr>
          <a:xfrm>
            <a:off x="3420000" y="5130000"/>
            <a:ext cx="3239640" cy="449640"/>
          </a:xfrm>
          <a:prstGeom prst="rect">
            <a:avLst/>
          </a:prstGeom>
          <a:noFill/>
          <a:ln w="0">
            <a:solidFill>
              <a:srgbClr val="808080"/>
            </a:solidFill>
          </a:ln>
        </p:spPr>
        <p:txBody>
          <a:bodyPr lIns="0" rIns="0" tIns="0" bIns="0" anchor="t">
            <a:noAutofit/>
          </a:bodyPr>
          <a:lstStyle>
            <a:lvl1pPr indent="0" algn="ctr">
              <a:lnSpc>
                <a:spcPct val="100000"/>
              </a:lnSpc>
              <a:buNone/>
              <a:tabLst>
                <a:tab algn="l" pos="0"/>
              </a:tabLst>
              <a:defRPr b="0" lang="en-US" sz="2400" spc="-1" strike="noStrike">
                <a:solidFill>
                  <a:srgbClr val="dbf5f9"/>
                </a:solidFill>
                <a:latin typeface="Source Sans Pro"/>
              </a:defRPr>
            </a:lvl1pPr>
          </a:lstStyle>
          <a:p>
            <a:pPr indent="0" algn="ctr">
              <a:lnSpc>
                <a:spcPct val="100000"/>
              </a:lnSpc>
              <a:buNone/>
              <a:tabLst>
                <a:tab algn="l" pos="0"/>
              </a:tabLst>
            </a:pPr>
            <a:r>
              <a:rPr b="0" lang="en-US" sz="2400" spc="-1" strike="noStrike">
                <a:solidFill>
                  <a:srgbClr val="dbf5f9"/>
                </a:solidFill>
                <a:latin typeface="Source Sans Pro"/>
              </a:rPr>
              <a:t>&lt;footer&gt;</a:t>
            </a:r>
            <a:endParaRPr b="0" lang="en-US" sz="2400" spc="-1" strike="noStrike">
              <a:solidFill>
                <a:srgbClr val="000000"/>
              </a:solidFill>
              <a:latin typeface="Times New Roman"/>
            </a:endParaRPr>
          </a:p>
        </p:txBody>
      </p:sp>
      <p:sp>
        <p:nvSpPr>
          <p:cNvPr id="3" name="PlaceHolder 3"/>
          <p:cNvSpPr>
            <a:spLocks noGrp="1"/>
          </p:cNvSpPr>
          <p:nvPr>
            <p:ph type="sldNum" idx="2"/>
          </p:nvPr>
        </p:nvSpPr>
        <p:spPr>
          <a:xfrm>
            <a:off x="7200000" y="5130000"/>
            <a:ext cx="2339640" cy="449640"/>
          </a:xfrm>
          <a:prstGeom prst="rect">
            <a:avLst/>
          </a:prstGeom>
          <a:noFill/>
          <a:ln w="0">
            <a:solidFill>
              <a:srgbClr val="808080"/>
            </a:solidFill>
          </a:ln>
        </p:spPr>
        <p:txBody>
          <a:bodyPr lIns="0" rIns="0" tIns="0" bIns="0" anchor="t">
            <a:noAutofit/>
          </a:bodyPr>
          <a:lstStyle>
            <a:lvl1pPr indent="0" algn="r">
              <a:lnSpc>
                <a:spcPct val="100000"/>
              </a:lnSpc>
              <a:buNone/>
              <a:tabLst>
                <a:tab algn="l" pos="0"/>
              </a:tabLst>
              <a:defRPr b="0" lang="en-US" sz="2400" spc="-1" strike="noStrike">
                <a:solidFill>
                  <a:srgbClr val="dbf5f9"/>
                </a:solidFill>
                <a:latin typeface="Source Sans Pro"/>
              </a:defRPr>
            </a:lvl1pPr>
          </a:lstStyle>
          <a:p>
            <a:pPr indent="0" algn="r">
              <a:lnSpc>
                <a:spcPct val="100000"/>
              </a:lnSpc>
              <a:buNone/>
              <a:tabLst>
                <a:tab algn="l" pos="0"/>
              </a:tabLst>
            </a:pPr>
            <a:fld id="{AB70B745-713A-4437-BD46-0957EB59EFFF}" type="slidenum">
              <a:rPr b="0" lang="en-US" sz="2400" spc="-1" strike="noStrike">
                <a:solidFill>
                  <a:srgbClr val="dbf5f9"/>
                </a:solidFill>
                <a:latin typeface="Source Sans Pro"/>
              </a:rPr>
              <a:t>&lt;number&gt;</a:t>
            </a:fld>
            <a:endParaRPr b="0" lang="en-US" sz="2400" spc="-1" strike="noStrike">
              <a:solidFill>
                <a:srgbClr val="000000"/>
              </a:solidFill>
              <a:latin typeface="Times New Roman"/>
            </a:endParaRPr>
          </a:p>
        </p:txBody>
      </p:sp>
      <p:sp>
        <p:nvSpPr>
          <p:cNvPr id="4" name="PlaceHolder 4"/>
          <p:cNvSpPr>
            <a:spLocks noGrp="1"/>
          </p:cNvSpPr>
          <p:nvPr>
            <p:ph type="dt" idx="3"/>
          </p:nvPr>
        </p:nvSpPr>
        <p:spPr>
          <a:xfrm>
            <a:off x="450000" y="5130000"/>
            <a:ext cx="2339640" cy="449640"/>
          </a:xfrm>
          <a:prstGeom prst="rect">
            <a:avLst/>
          </a:prstGeom>
          <a:noFill/>
          <a:ln w="0">
            <a:solidFill>
              <a:srgbClr val="808080"/>
            </a:solid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
          <p:cNvSpPr/>
          <p:nvPr/>
        </p:nvSpPr>
        <p:spPr>
          <a:xfrm flipV="1">
            <a:off x="0" y="-720"/>
            <a:ext cx="10079640" cy="1079640"/>
          </a:xfrm>
          <a:prstGeom prst="rect">
            <a:avLst/>
          </a:prstGeom>
          <a:pattFill prst="lgGrid">
            <a:fgClr>
              <a:srgbClr val="3465a4"/>
            </a:fgClr>
            <a:bgClr>
              <a:srgbClr val="009eda"/>
            </a:bgClr>
          </a:pattFill>
          <a:ln w="18000">
            <a:noFill/>
          </a:ln>
          <a:effectLst>
            <a:outerShdw blurRad="0" dir="5400000" dist="108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000000"/>
              </a:solidFill>
              <a:latin typeface="Source Sans Pro"/>
              <a:ea typeface="DejaVu Sans"/>
            </a:endParaRPr>
          </a:p>
        </p:txBody>
      </p:sp>
      <p:sp>
        <p:nvSpPr>
          <p:cNvPr id="43"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4" name="PlaceHolder 2"/>
          <p:cNvSpPr>
            <a:spLocks noGrp="1"/>
          </p:cNvSpPr>
          <p:nvPr>
            <p:ph type="body"/>
          </p:nvPr>
        </p:nvSpPr>
        <p:spPr>
          <a:xfrm>
            <a:off x="540000" y="1440000"/>
            <a:ext cx="8999640" cy="404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5" name="PlaceHolder 3"/>
          <p:cNvSpPr>
            <a:spLocks noGrp="1"/>
          </p:cNvSpPr>
          <p:nvPr>
            <p:ph type="ftr" idx="4"/>
          </p:nvPr>
        </p:nvSpPr>
        <p:spPr>
          <a:xfrm>
            <a:off x="3420000" y="5130000"/>
            <a:ext cx="3239640" cy="449640"/>
          </a:xfrm>
          <a:prstGeom prst="rect">
            <a:avLst/>
          </a:prstGeom>
          <a:noFill/>
          <a:ln w="0">
            <a:noFill/>
          </a:ln>
        </p:spPr>
        <p:txBody>
          <a:bodyPr lIns="0" rIns="0" tIns="0" bIns="0" anchor="t">
            <a:noAutofit/>
          </a:bodyPr>
          <a:lstStyle>
            <a:lvl1pPr indent="0" algn="ctr">
              <a:lnSpc>
                <a:spcPct val="100000"/>
              </a:lnSpc>
              <a:buNone/>
              <a:tabLst>
                <a:tab algn="l" pos="0"/>
              </a:tabLst>
              <a:defRPr b="0" lang="en-US" sz="2400" spc="-1" strike="noStrike">
                <a:solidFill>
                  <a:srgbClr val="484848"/>
                </a:solidFill>
                <a:latin typeface="Source Sans Pro"/>
              </a:defRPr>
            </a:lvl1pPr>
          </a:lstStyle>
          <a:p>
            <a:pPr indent="0" algn="ctr">
              <a:lnSpc>
                <a:spcPct val="100000"/>
              </a:lnSpc>
              <a:buNone/>
              <a:tabLst>
                <a:tab algn="l" pos="0"/>
              </a:tabLst>
            </a:pPr>
            <a:r>
              <a:rPr b="0" lang="en-US" sz="2400" spc="-1" strike="noStrike">
                <a:solidFill>
                  <a:srgbClr val="484848"/>
                </a:solidFill>
                <a:latin typeface="Source Sans Pro"/>
              </a:rPr>
              <a:t>&lt;footer&gt;</a:t>
            </a:r>
            <a:endParaRPr b="0" lang="en-US" sz="2400" spc="-1" strike="noStrike">
              <a:solidFill>
                <a:srgbClr val="000000"/>
              </a:solidFill>
              <a:latin typeface="Times New Roman"/>
            </a:endParaRPr>
          </a:p>
        </p:txBody>
      </p:sp>
      <p:sp>
        <p:nvSpPr>
          <p:cNvPr id="46" name="PlaceHolder 4"/>
          <p:cNvSpPr>
            <a:spLocks noGrp="1"/>
          </p:cNvSpPr>
          <p:nvPr>
            <p:ph type="sldNum" idx="5"/>
          </p:nvPr>
        </p:nvSpPr>
        <p:spPr>
          <a:xfrm>
            <a:off x="7200000" y="5130000"/>
            <a:ext cx="2339640" cy="449640"/>
          </a:xfrm>
          <a:prstGeom prst="rect">
            <a:avLst/>
          </a:prstGeom>
          <a:noFill/>
          <a:ln w="0">
            <a:noFill/>
          </a:ln>
        </p:spPr>
        <p:txBody>
          <a:bodyPr lIns="0" rIns="0" tIns="0" bIns="0" anchor="t">
            <a:noAutofit/>
          </a:bodyPr>
          <a:lstStyle>
            <a:lvl1pPr indent="0" algn="r">
              <a:lnSpc>
                <a:spcPct val="100000"/>
              </a:lnSpc>
              <a:buNone/>
              <a:tabLst>
                <a:tab algn="l" pos="0"/>
              </a:tabLst>
              <a:defRPr b="0" lang="en-US" sz="2400" spc="-1" strike="noStrike">
                <a:solidFill>
                  <a:srgbClr val="484848"/>
                </a:solidFill>
                <a:latin typeface="Source Sans Pro"/>
              </a:defRPr>
            </a:lvl1pPr>
          </a:lstStyle>
          <a:p>
            <a:pPr indent="0" algn="r">
              <a:lnSpc>
                <a:spcPct val="100000"/>
              </a:lnSpc>
              <a:buNone/>
              <a:tabLst>
                <a:tab algn="l" pos="0"/>
              </a:tabLst>
            </a:pPr>
            <a:fld id="{A31D085B-96F4-4938-822E-57FF12A3B914}" type="slidenum">
              <a:rPr b="0" lang="en-US" sz="2400" spc="-1" strike="noStrike">
                <a:solidFill>
                  <a:srgbClr val="484848"/>
                </a:solidFill>
                <a:latin typeface="Source Sans Pro"/>
              </a:rPr>
              <a:t>&lt;number&gt;</a:t>
            </a:fld>
            <a:endParaRPr b="0" lang="en-US" sz="2400" spc="-1" strike="noStrike">
              <a:solidFill>
                <a:srgbClr val="000000"/>
              </a:solidFill>
              <a:latin typeface="Times New Roman"/>
            </a:endParaRPr>
          </a:p>
        </p:txBody>
      </p:sp>
      <p:sp>
        <p:nvSpPr>
          <p:cNvPr id="47" name="PlaceHolder 5"/>
          <p:cNvSpPr>
            <a:spLocks noGrp="1"/>
          </p:cNvSpPr>
          <p:nvPr>
            <p:ph type="dt" idx="6"/>
          </p:nvPr>
        </p:nvSpPr>
        <p:spPr>
          <a:xfrm>
            <a:off x="540000" y="5130000"/>
            <a:ext cx="2339640" cy="449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
          <p:cNvSpPr/>
          <p:nvPr/>
        </p:nvSpPr>
        <p:spPr>
          <a:xfrm flipV="1">
            <a:off x="0" y="-720"/>
            <a:ext cx="10079640" cy="179640"/>
          </a:xfrm>
          <a:prstGeom prst="rect">
            <a:avLst/>
          </a:prstGeom>
          <a:pattFill prst="lgGrid">
            <a:fgClr>
              <a:srgbClr val="3465a4"/>
            </a:fgClr>
            <a:bgClr>
              <a:srgbClr val="009eda"/>
            </a:bgClr>
          </a:pattFill>
          <a:ln w="18000">
            <a:noFill/>
          </a:ln>
          <a:effectLst>
            <a:outerShdw blurRad="0" dir="5400000" dist="108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000000"/>
              </a:solidFill>
              <a:latin typeface="Source Sans Pro"/>
              <a:ea typeface="DejaVu Sans"/>
            </a:endParaRPr>
          </a:p>
        </p:txBody>
      </p:sp>
      <p:sp>
        <p:nvSpPr>
          <p:cNvPr id="85" name=""/>
          <p:cNvSpPr/>
          <p:nvPr/>
        </p:nvSpPr>
        <p:spPr>
          <a:xfrm>
            <a:off x="0" y="5580000"/>
            <a:ext cx="10079640" cy="89640"/>
          </a:xfrm>
          <a:prstGeom prst="rect">
            <a:avLst/>
          </a:prstGeom>
          <a:pattFill prst="lgGrid">
            <a:fgClr>
              <a:srgbClr val="3465a4"/>
            </a:fgClr>
            <a:bgClr>
              <a:srgbClr val="009eda"/>
            </a:bgClr>
          </a:pattFill>
          <a:ln w="18000">
            <a:noFill/>
          </a:ln>
          <a:effectLst>
            <a:outerShdw blurRad="0" dir="16200000" dist="108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000000"/>
              </a:solidFill>
              <a:latin typeface="Source Sans Pro"/>
              <a:ea typeface="DejaVu Sans"/>
            </a:endParaRPr>
          </a:p>
        </p:txBody>
      </p:sp>
      <p:sp>
        <p:nvSpPr>
          <p:cNvPr id="86"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7" name="PlaceHolder 2"/>
          <p:cNvSpPr>
            <a:spLocks noGrp="1"/>
          </p:cNvSpPr>
          <p:nvPr>
            <p:ph type="body"/>
          </p:nvPr>
        </p:nvSpPr>
        <p:spPr>
          <a:xfrm>
            <a:off x="540000" y="1440000"/>
            <a:ext cx="8999640" cy="404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8" name="PlaceHolder 3"/>
          <p:cNvSpPr>
            <a:spLocks noGrp="1"/>
          </p:cNvSpPr>
          <p:nvPr>
            <p:ph type="ftr" idx="7"/>
          </p:nvPr>
        </p:nvSpPr>
        <p:spPr>
          <a:xfrm>
            <a:off x="3420000" y="5119200"/>
            <a:ext cx="3239640" cy="449640"/>
          </a:xfrm>
          <a:prstGeom prst="rect">
            <a:avLst/>
          </a:prstGeom>
          <a:noFill/>
          <a:ln w="0">
            <a:noFill/>
          </a:ln>
        </p:spPr>
        <p:txBody>
          <a:bodyPr lIns="0" rIns="0" tIns="0" bIns="0" anchor="t">
            <a:noAutofit/>
          </a:bodyPr>
          <a:lstStyle>
            <a:lvl1pPr indent="0" algn="ctr">
              <a:lnSpc>
                <a:spcPct val="100000"/>
              </a:lnSpc>
              <a:buNone/>
              <a:tabLst>
                <a:tab algn="l" pos="0"/>
              </a:tabLst>
              <a:defRPr b="0" lang="en-US" sz="2400" spc="-1" strike="noStrike">
                <a:solidFill>
                  <a:srgbClr val="484848"/>
                </a:solidFill>
                <a:latin typeface="Source Sans Pro"/>
              </a:defRPr>
            </a:lvl1pPr>
          </a:lstStyle>
          <a:p>
            <a:pPr indent="0" algn="ctr">
              <a:lnSpc>
                <a:spcPct val="100000"/>
              </a:lnSpc>
              <a:buNone/>
              <a:tabLst>
                <a:tab algn="l" pos="0"/>
              </a:tabLst>
            </a:pPr>
            <a:r>
              <a:rPr b="0" lang="en-US" sz="2400" spc="-1" strike="noStrike">
                <a:solidFill>
                  <a:srgbClr val="484848"/>
                </a:solidFill>
                <a:latin typeface="Source Sans Pro"/>
              </a:rPr>
              <a:t>&lt;footer&gt;</a:t>
            </a:r>
            <a:endParaRPr b="0" lang="en-US" sz="2400" spc="-1" strike="noStrike">
              <a:solidFill>
                <a:srgbClr val="000000"/>
              </a:solidFill>
              <a:latin typeface="Times New Roman"/>
            </a:endParaRPr>
          </a:p>
        </p:txBody>
      </p:sp>
      <p:sp>
        <p:nvSpPr>
          <p:cNvPr id="89" name="PlaceHolder 4"/>
          <p:cNvSpPr>
            <a:spLocks noGrp="1"/>
          </p:cNvSpPr>
          <p:nvPr>
            <p:ph type="sldNum" idx="8"/>
          </p:nvPr>
        </p:nvSpPr>
        <p:spPr>
          <a:xfrm>
            <a:off x="7650000" y="5130000"/>
            <a:ext cx="1889640" cy="449640"/>
          </a:xfrm>
          <a:prstGeom prst="rect">
            <a:avLst/>
          </a:prstGeom>
          <a:noFill/>
          <a:ln w="0">
            <a:noFill/>
          </a:ln>
        </p:spPr>
        <p:txBody>
          <a:bodyPr lIns="0" rIns="0" tIns="0" bIns="0" anchor="t">
            <a:noAutofit/>
          </a:bodyPr>
          <a:lstStyle>
            <a:lvl1pPr indent="0" algn="r">
              <a:lnSpc>
                <a:spcPct val="100000"/>
              </a:lnSpc>
              <a:buNone/>
              <a:tabLst>
                <a:tab algn="l" pos="0"/>
              </a:tabLst>
              <a:defRPr b="0" lang="en-US" sz="2400" spc="-1" strike="noStrike">
                <a:solidFill>
                  <a:srgbClr val="484848"/>
                </a:solidFill>
                <a:latin typeface="Source Sans Pro"/>
              </a:defRPr>
            </a:lvl1pPr>
          </a:lstStyle>
          <a:p>
            <a:pPr indent="0" algn="r">
              <a:lnSpc>
                <a:spcPct val="100000"/>
              </a:lnSpc>
              <a:buNone/>
              <a:tabLst>
                <a:tab algn="l" pos="0"/>
              </a:tabLst>
            </a:pPr>
            <a:fld id="{D1E42129-0C91-485A-8A7C-EE8272CDDBAA}" type="slidenum">
              <a:rPr b="0" lang="en-US" sz="2400" spc="-1" strike="noStrike">
                <a:solidFill>
                  <a:srgbClr val="484848"/>
                </a:solidFill>
                <a:latin typeface="Source Sans Pro"/>
              </a:rPr>
              <a:t>&lt;number&gt;</a:t>
            </a:fld>
            <a:endParaRPr b="0" lang="en-US" sz="2400" spc="-1" strike="noStrike">
              <a:solidFill>
                <a:srgbClr val="000000"/>
              </a:solidFill>
              <a:latin typeface="Times New Roman"/>
            </a:endParaRPr>
          </a:p>
        </p:txBody>
      </p:sp>
      <p:sp>
        <p:nvSpPr>
          <p:cNvPr id="90" name="PlaceHolder 5"/>
          <p:cNvSpPr>
            <a:spLocks noGrp="1"/>
          </p:cNvSpPr>
          <p:nvPr>
            <p:ph type="dt" idx="9"/>
          </p:nvPr>
        </p:nvSpPr>
        <p:spPr>
          <a:xfrm>
            <a:off x="540000" y="5130000"/>
            <a:ext cx="2339640" cy="4496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hyperlink" Target="https://cs.wikipedia.org/wiki/Soubor" TargetMode="External"/><Relationship Id="rId2" Type="http://schemas.openxmlformats.org/officeDocument/2006/relationships/hyperlink" Target="https://en.wikipedia.org/wiki/Data_type" TargetMode="External"/><Relationship Id="rId3" Type="http://schemas.openxmlformats.org/officeDocument/2006/relationships/hyperlink" Target="https://cs.wikipedia.org/wiki/Komprese_dat" TargetMode="External"/><Relationship Id="rId4" Type="http://schemas.openxmlformats.org/officeDocument/2006/relationships/hyperlink" Target="https://cs.wikipedia.org/wiki/P&#345;&#237;pona_souboru" TargetMode="External"/><Relationship Id="rId5" Type="http://schemas.openxmlformats.org/officeDocument/2006/relationships/hyperlink" Target="http://fabacademy.org/2021/labs/kochi/students/alfia-m/week2.html" TargetMode="External"/><Relationship Id="rId6" Type="http://schemas.openxmlformats.org/officeDocument/2006/relationships/hyperlink" Target="https://cs.wikipedia.org/wiki/K&#243;dov&#225;n&#237;_&#269;e&#353;tiny" TargetMode="External"/><Relationship Id="rId7" Type="http://schemas.openxmlformats.org/officeDocument/2006/relationships/hyperlink" Target="https://en.wikipedia.org/wiki/Data_conversion" TargetMode="External"/><Relationship Id="rId8"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450000" y="270000"/>
            <a:ext cx="8999640" cy="3239640"/>
          </a:xfrm>
          <a:prstGeom prst="rect">
            <a:avLst/>
          </a:prstGeom>
          <a:noFill/>
          <a:ln w="0">
            <a:noFill/>
          </a:ln>
        </p:spPr>
        <p:txBody>
          <a:bodyPr lIns="0" rIns="0" tIns="0" bIns="0" anchor="b">
            <a:normAutofit/>
          </a:bodyPr>
          <a:p>
            <a:pPr indent="0">
              <a:lnSpc>
                <a:spcPct val="100000"/>
              </a:lnSpc>
              <a:buNone/>
              <a:tabLst>
                <a:tab algn="l" pos="0"/>
              </a:tabLst>
            </a:pPr>
            <a:r>
              <a:rPr b="1" lang="en-US" sz="6000" spc="-1" strike="noStrike">
                <a:solidFill>
                  <a:srgbClr val="04617b"/>
                </a:solidFill>
                <a:latin typeface="Source Sans Pro Light"/>
              </a:rPr>
              <a:t>Datové formáty/typy</a:t>
            </a:r>
            <a:endParaRPr b="0" lang="en-US" sz="6000" spc="-1" strike="noStrike">
              <a:solidFill>
                <a:srgbClr val="000000"/>
              </a:solidFill>
              <a:latin typeface="Arial"/>
            </a:endParaRPr>
          </a:p>
        </p:txBody>
      </p:sp>
      <p:sp>
        <p:nvSpPr>
          <p:cNvPr id="128" name="PlaceHolder 2"/>
          <p:cNvSpPr>
            <a:spLocks noGrp="1"/>
          </p:cNvSpPr>
          <p:nvPr>
            <p:ph type="subTitle"/>
          </p:nvPr>
        </p:nvSpPr>
        <p:spPr>
          <a:xfrm>
            <a:off x="450000" y="3870000"/>
            <a:ext cx="8999640" cy="1169640"/>
          </a:xfrm>
          <a:prstGeom prst="rect">
            <a:avLst/>
          </a:prstGeom>
          <a:noFill/>
          <a:ln w="0">
            <a:noFill/>
          </a:ln>
        </p:spPr>
        <p:txBody>
          <a:bodyPr lIns="0" rIns="0" tIns="0" bIns="0" anchor="t">
            <a:noAutofit/>
          </a:bodyPr>
          <a:p>
            <a:pPr indent="0" algn="ctr">
              <a:buNone/>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lgn="ctr">
              <a:buNone/>
            </a:pPr>
            <a:endParaRPr b="0" lang="en-US" sz="1800" spc="-1" strike="noStrike">
              <a:solidFill>
                <a:srgbClr val="000000"/>
              </a:solidFill>
              <a:latin typeface="Arial"/>
            </a:endParaRPr>
          </a:p>
        </p:txBody>
      </p:sp>
      <p:sp>
        <p:nvSpPr>
          <p:cNvPr id="149" name="PlaceHolder 2"/>
          <p:cNvSpPr>
            <a:spLocks noGrp="1"/>
          </p:cNvSpPr>
          <p:nvPr>
            <p:ph/>
          </p:nvPr>
        </p:nvSpPr>
        <p:spPr>
          <a:xfrm>
            <a:off x="540000" y="1440000"/>
            <a:ext cx="8999640" cy="40496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150" name="" descr=""/>
          <p:cNvPicPr/>
          <p:nvPr/>
        </p:nvPicPr>
        <p:blipFill>
          <a:blip r:embed="rId1"/>
          <a:stretch/>
        </p:blipFill>
        <p:spPr>
          <a:xfrm>
            <a:off x="2057400" y="1143000"/>
            <a:ext cx="6095160" cy="3540960"/>
          </a:xfrm>
          <a:prstGeom prst="rect">
            <a:avLst/>
          </a:prstGeom>
          <a:ln w="1800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lnSpc>
                <a:spcPct val="100000"/>
              </a:lnSpc>
              <a:buNone/>
              <a:tabLst>
                <a:tab algn="l" pos="0"/>
              </a:tabLst>
            </a:pPr>
            <a:r>
              <a:rPr b="0" lang="en-US" sz="4500" spc="-1" strike="noStrike">
                <a:solidFill>
                  <a:srgbClr val="04617b"/>
                </a:solidFill>
                <a:latin typeface="Source Sans Pro Light"/>
              </a:rPr>
              <a:t>Převody souborů</a:t>
            </a:r>
            <a:endParaRPr b="0" lang="en-US" sz="4500" spc="-1" strike="noStrike">
              <a:solidFill>
                <a:srgbClr val="000000"/>
              </a:solidFill>
              <a:latin typeface="Arial"/>
            </a:endParaRPr>
          </a:p>
        </p:txBody>
      </p:sp>
      <p:sp>
        <p:nvSpPr>
          <p:cNvPr id="152" name="PlaceHolder 2"/>
          <p:cNvSpPr>
            <a:spLocks noGrp="1"/>
          </p:cNvSpPr>
          <p:nvPr>
            <p:ph/>
          </p:nvPr>
        </p:nvSpPr>
        <p:spPr>
          <a:xfrm>
            <a:off x="540000" y="1371600"/>
            <a:ext cx="8999640" cy="4049640"/>
          </a:xfrm>
          <a:prstGeom prst="rect">
            <a:avLst/>
          </a:prstGeom>
          <a:noFill/>
          <a:ln w="0">
            <a:noFill/>
          </a:ln>
        </p:spPr>
        <p:txBody>
          <a:bodyPr lIns="0" rIns="0" tIns="0" bIns="0" anchor="t">
            <a:normAutofit/>
          </a:bodyPr>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Konverze znamená převod informace do jiného zobrazení, zejména, jiného formátu</a:t>
            </a:r>
            <a:endParaRPr b="0" lang="en-US" sz="2400" spc="-1" strike="noStrike">
              <a:solidFill>
                <a:srgbClr val="000000"/>
              </a:solidFill>
              <a:latin typeface="Arial"/>
            </a:endParaRPr>
          </a:p>
          <a:p>
            <a:pPr marL="432000" indent="0">
              <a:lnSpc>
                <a:spcPct val="100000"/>
              </a:lnSpc>
              <a:spcAft>
                <a:spcPts val="1057"/>
              </a:spcAft>
              <a:buNone/>
              <a:tabLst>
                <a:tab algn="l" pos="0"/>
              </a:tabLst>
            </a:pPr>
            <a:endParaRPr b="0" lang="en-US" sz="2400" spc="-1" strike="noStrike">
              <a:solidFill>
                <a:srgbClr val="000000"/>
              </a:solidFill>
              <a:latin typeface="Arial"/>
            </a:endParaRPr>
          </a:p>
          <a:p>
            <a:pPr marL="432000" indent="0">
              <a:lnSpc>
                <a:spcPct val="100000"/>
              </a:lnSpc>
              <a:spcAft>
                <a:spcPts val="1057"/>
              </a:spcAft>
              <a:buNone/>
              <a:tabLst>
                <a:tab algn="l" pos="0"/>
              </a:tabLst>
            </a:pP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tabLst>
                <a:tab algn="l" pos="0"/>
              </a:tabLst>
            </a:pPr>
            <a:r>
              <a:rPr b="0" lang="en-US" sz="2400" spc="-1" strike="noStrike">
                <a:solidFill>
                  <a:srgbClr val="000000"/>
                </a:solidFill>
                <a:latin typeface="Source Sans Pro"/>
              </a:rPr>
              <a:t>Konverze souborových formátů se obvykle provádí pomocí aplikace, ve které byl soubor vytvořen, nebo pomocí nástrojů třetích stran. Jelikož je každý souborový formát rozdílný, často bývá převod ztrátový, nebo není vůbec možný</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40000" y="270000"/>
            <a:ext cx="8999640" cy="9896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Zdroje</a:t>
            </a:r>
            <a:endParaRPr b="0" lang="en-US" sz="4400" spc="-1" strike="noStrike">
              <a:solidFill>
                <a:srgbClr val="000000"/>
              </a:solidFill>
              <a:latin typeface="Arial"/>
            </a:endParaRPr>
          </a:p>
        </p:txBody>
      </p:sp>
      <p:sp>
        <p:nvSpPr>
          <p:cNvPr id="154" name="PlaceHolder 2"/>
          <p:cNvSpPr>
            <a:spLocks noGrp="1"/>
          </p:cNvSpPr>
          <p:nvPr>
            <p:ph/>
          </p:nvPr>
        </p:nvSpPr>
        <p:spPr>
          <a:xfrm>
            <a:off x="372960" y="1259640"/>
            <a:ext cx="8999640" cy="4049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hlinkClick r:id="rId1"/>
              </a:rPr>
              <a:t>https://cs.wikipedia.org/wiki/Soubor</a:t>
            </a:r>
            <a:endParaRPr b="0" lang="en-US" sz="16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600" spc="-1" strike="noStrike">
                <a:solidFill>
                  <a:srgbClr val="000000"/>
                </a:solidFill>
                <a:latin typeface="Arial"/>
                <a:hlinkClick r:id="rId2"/>
              </a:rPr>
              <a:t>https://en.wikipedia.org/wiki/Data_type</a:t>
            </a:r>
            <a:endParaRPr b="0" lang="en-US" sz="16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600" spc="-1" strike="noStrike">
                <a:solidFill>
                  <a:srgbClr val="000000"/>
                </a:solidFill>
                <a:latin typeface="Arial"/>
                <a:hlinkClick r:id="rId3"/>
              </a:rPr>
              <a:t>https://cs.wikipedia.org/wiki/Komprese_dat</a:t>
            </a:r>
            <a:endParaRPr b="0" lang="en-US" sz="16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600" spc="-1" strike="noStrike">
                <a:solidFill>
                  <a:srgbClr val="000000"/>
                </a:solidFill>
                <a:latin typeface="Arial"/>
                <a:hlinkClick r:id="rId4"/>
              </a:rPr>
              <a:t>https://cs.wikipedia.org/wiki/P%C5%99%C3%ADpona_souboru</a:t>
            </a:r>
            <a:endParaRPr b="0" lang="en-US" sz="16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600" spc="-1" strike="noStrike">
                <a:solidFill>
                  <a:srgbClr val="000000"/>
                </a:solidFill>
                <a:latin typeface="Arial"/>
                <a:hlinkClick r:id="rId5"/>
              </a:rPr>
              <a:t>http://fabacademy.org/2021/labs/kochi/students/alfia-m/week2.html</a:t>
            </a:r>
            <a:endParaRPr b="0" lang="en-US" sz="16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600" spc="-1" strike="noStrike">
                <a:solidFill>
                  <a:srgbClr val="000000"/>
                </a:solidFill>
                <a:latin typeface="Arial"/>
                <a:hlinkClick r:id="rId6"/>
              </a:rPr>
              <a:t>https://cs.wikipedia.org/wiki/K%C3%B3dov%C3%A1n%C3%AD_%C4%8De%C5%A1tiny</a:t>
            </a:r>
            <a:endParaRPr b="0" lang="en-US" sz="16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1600" spc="-1" strike="noStrike">
                <a:solidFill>
                  <a:srgbClr val="000000"/>
                </a:solidFill>
                <a:latin typeface="Arial"/>
                <a:hlinkClick r:id="rId7"/>
              </a:rPr>
              <a:t>https://en.wikipedia.org/wiki/Data_conversion</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601560" y="2210760"/>
            <a:ext cx="8999640" cy="9896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Děkuji za pozornost</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502920" y="90720"/>
            <a:ext cx="9071280" cy="946440"/>
          </a:xfrm>
          <a:prstGeom prst="rect">
            <a:avLst/>
          </a:prstGeom>
          <a:noFill/>
          <a:ln w="0">
            <a:noFill/>
          </a:ln>
        </p:spPr>
        <p:txBody>
          <a:bodyPr lIns="0" rIns="0" tIns="0" bIns="0" anchor="b">
            <a:normAutofit/>
          </a:bodyPr>
          <a:p>
            <a:pPr indent="0">
              <a:lnSpc>
                <a:spcPct val="100000"/>
              </a:lnSpc>
              <a:buNone/>
              <a:tabLst>
                <a:tab algn="l" pos="0"/>
              </a:tabLst>
            </a:pPr>
            <a:r>
              <a:rPr b="0" lang="en-US" sz="4500" spc="-1" strike="noStrike">
                <a:solidFill>
                  <a:srgbClr val="ffffff"/>
                </a:solidFill>
                <a:latin typeface="Source Sans Pro Light"/>
              </a:rPr>
              <a:t>Definice</a:t>
            </a:r>
            <a:endParaRPr b="0" lang="en-US" sz="4500" spc="-1" strike="noStrike">
              <a:solidFill>
                <a:srgbClr val="000000"/>
              </a:solidFill>
              <a:latin typeface="Arial"/>
            </a:endParaRPr>
          </a:p>
        </p:txBody>
      </p:sp>
      <p:sp>
        <p:nvSpPr>
          <p:cNvPr id="130" name="PlaceHolder 2"/>
          <p:cNvSpPr>
            <a:spLocks noGrp="1"/>
          </p:cNvSpPr>
          <p:nvPr>
            <p:ph/>
          </p:nvPr>
        </p:nvSpPr>
        <p:spPr>
          <a:xfrm>
            <a:off x="457200" y="2057400"/>
            <a:ext cx="9250200" cy="914040"/>
          </a:xfrm>
          <a:prstGeom prst="rect">
            <a:avLst/>
          </a:prstGeom>
          <a:noFill/>
          <a:ln w="0">
            <a:noFill/>
          </a:ln>
        </p:spPr>
        <p:txBody>
          <a:bodyPr lIns="0" rIns="0" tIns="0" bIns="0" anchor="t">
            <a:normAutofit fontScale="83888"/>
          </a:bodyPr>
          <a:p>
            <a:pPr marL="432000" indent="-324000">
              <a:lnSpc>
                <a:spcPct val="100000"/>
              </a:lnSpc>
              <a:spcAft>
                <a:spcPts val="1054"/>
              </a:spcAft>
              <a:buClr>
                <a:srgbClr val="009eda"/>
              </a:buClr>
              <a:buSzPct val="45000"/>
              <a:buFont typeface="Wingdings" charset="2"/>
              <a:buChar char=""/>
            </a:pPr>
            <a:r>
              <a:rPr b="0" lang="en-US" sz="3600" spc="-1" strike="noStrike">
                <a:solidFill>
                  <a:srgbClr val="000000"/>
                </a:solidFill>
                <a:latin typeface="Source Sans Pro"/>
              </a:rPr>
              <a:t>Datový typ určuje v programování rozsah a druh hodnot, kterých nabývá proměnná.</a:t>
            </a:r>
            <a:endParaRPr b="0" lang="en-US" sz="3600" spc="-1" strike="noStrike">
              <a:solidFill>
                <a:srgbClr val="000000"/>
              </a:solidFill>
              <a:latin typeface="Arial"/>
            </a:endParaRPr>
          </a:p>
          <a:p>
            <a:pPr marL="432000" indent="0">
              <a:lnSpc>
                <a:spcPct val="100000"/>
              </a:lnSpc>
              <a:spcAft>
                <a:spcPts val="1054"/>
              </a:spcAft>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lnSpc>
                <a:spcPct val="100000"/>
              </a:lnSpc>
              <a:buNone/>
              <a:tabLst>
                <a:tab algn="l" pos="0"/>
              </a:tabLst>
            </a:pPr>
            <a:r>
              <a:rPr b="0" lang="en-US" sz="4500" spc="-1" strike="noStrike">
                <a:solidFill>
                  <a:srgbClr val="04617b"/>
                </a:solidFill>
                <a:latin typeface="Source Sans Pro Light"/>
              </a:rPr>
              <a:t>Základní používané jednotky</a:t>
            </a:r>
            <a:endParaRPr b="0" lang="en-US" sz="4500" spc="-1" strike="noStrike">
              <a:solidFill>
                <a:srgbClr val="000000"/>
              </a:solidFill>
              <a:latin typeface="Arial"/>
            </a:endParaRPr>
          </a:p>
        </p:txBody>
      </p:sp>
      <p:sp>
        <p:nvSpPr>
          <p:cNvPr id="132" name="PlaceHolder 2"/>
          <p:cNvSpPr>
            <a:spLocks noGrp="1"/>
          </p:cNvSpPr>
          <p:nvPr>
            <p:ph/>
          </p:nvPr>
        </p:nvSpPr>
        <p:spPr>
          <a:xfrm>
            <a:off x="540000" y="1440000"/>
            <a:ext cx="8999640" cy="40496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graphicFrame>
        <p:nvGraphicFramePr>
          <p:cNvPr id="133" name=""/>
          <p:cNvGraphicFramePr/>
          <p:nvPr/>
        </p:nvGraphicFramePr>
        <p:xfrm>
          <a:off x="934920" y="1873800"/>
          <a:ext cx="7965000" cy="2854440"/>
        </p:xfrm>
        <a:graphic>
          <a:graphicData uri="http://schemas.openxmlformats.org/drawingml/2006/table">
            <a:tbl>
              <a:tblPr/>
              <a:tblGrid>
                <a:gridCol w="2109960"/>
                <a:gridCol w="1872720"/>
                <a:gridCol w="2347200"/>
                <a:gridCol w="1635480"/>
              </a:tblGrid>
              <a:tr h="328320">
                <a:tc>
                  <a:txBody>
                    <a:bodyPr lIns="36000" rIns="36000" anchor="t">
                      <a:noAutofit/>
                    </a:bodyPr>
                    <a:p>
                      <a:pPr>
                        <a:lnSpc>
                          <a:spcPct val="100000"/>
                        </a:lnSpc>
                      </a:pPr>
                      <a:r>
                        <a:rPr b="0" lang="en-US" sz="1800" spc="-1" strike="noStrike">
                          <a:solidFill>
                            <a:srgbClr val="ffffff"/>
                          </a:solidFill>
                          <a:latin typeface="Arial"/>
                        </a:rPr>
                        <a:t>Typ</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c>
                  <a:txBody>
                    <a:bodyPr lIns="36000" rIns="36000" anchor="t">
                      <a:noAutofit/>
                    </a:bodyPr>
                    <a:p>
                      <a:pPr>
                        <a:lnSpc>
                          <a:spcPct val="100000"/>
                        </a:lnSpc>
                      </a:pPr>
                      <a:r>
                        <a:rPr b="0" lang="en-US" sz="1800" spc="-1" strike="noStrike">
                          <a:solidFill>
                            <a:srgbClr val="ffffff"/>
                          </a:solidFill>
                          <a:latin typeface="Arial"/>
                        </a:rPr>
                        <a:t>Rozsah</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c>
                  <a:txBody>
                    <a:bodyPr lIns="36000" rIns="36000" anchor="t">
                      <a:noAutofit/>
                    </a:bodyPr>
                    <a:p>
                      <a:pPr>
                        <a:lnSpc>
                          <a:spcPct val="100000"/>
                        </a:lnSpc>
                      </a:pPr>
                      <a:r>
                        <a:rPr b="0" lang="en-US" sz="1800" spc="-1" strike="noStrike">
                          <a:solidFill>
                            <a:srgbClr val="ffffff"/>
                          </a:solidFill>
                          <a:latin typeface="Arial"/>
                        </a:rPr>
                        <a:t>Popis</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c>
                  <a:txBody>
                    <a:bodyPr lIns="36000" rIns="36000" anchor="t">
                      <a:noAutofit/>
                    </a:bodyPr>
                    <a:p>
                      <a:pPr>
                        <a:lnSpc>
                          <a:spcPct val="100000"/>
                        </a:lnSpc>
                      </a:pPr>
                      <a:r>
                        <a:rPr b="0" lang="en-US" sz="1800" spc="-1" strike="noStrike">
                          <a:solidFill>
                            <a:srgbClr val="ffffff"/>
                          </a:solidFill>
                          <a:latin typeface="Arial"/>
                        </a:rPr>
                        <a:t>Příklady hodnot</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r>
              <a:tr h="328320">
                <a:tc>
                  <a:txBody>
                    <a:bodyPr lIns="36000" rIns="36000" anchor="t">
                      <a:noAutofit/>
                    </a:bodyPr>
                    <a:p>
                      <a:pPr>
                        <a:lnSpc>
                          <a:spcPct val="100000"/>
                        </a:lnSpc>
                      </a:pPr>
                      <a:r>
                        <a:rPr b="0" lang="en-US" sz="1800" spc="-1" strike="noStrike">
                          <a:solidFill>
                            <a:srgbClr val="000000"/>
                          </a:solidFill>
                          <a:latin typeface="Arial"/>
                        </a:rPr>
                        <a:t>int</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-2 147 483 648 až 2 147 483 647</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Celá čísla</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1, 43, -5, 1000</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328320">
                <a:tc>
                  <a:txBody>
                    <a:bodyPr lIns="36000" rIns="36000" anchor="t">
                      <a:noAutofit/>
                    </a:bodyPr>
                    <a:p>
                      <a:pPr>
                        <a:lnSpc>
                          <a:spcPct val="100000"/>
                        </a:lnSpc>
                      </a:pPr>
                      <a:r>
                        <a:rPr b="0" lang="en-US" sz="1800" spc="-1" strike="noStrike">
                          <a:solidFill>
                            <a:srgbClr val="000000"/>
                          </a:solidFill>
                          <a:latin typeface="Arial"/>
                        </a:rPr>
                        <a:t>float</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+-1.5 * 10^−45 až +-3.4 * 10^38</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Reálná čísla</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2.5, 3.25, -12.37832</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328320">
                <a:tc>
                  <a:txBody>
                    <a:bodyPr lIns="36000" rIns="36000" anchor="t">
                      <a:noAutofit/>
                    </a:bodyPr>
                    <a:p>
                      <a:pPr>
                        <a:lnSpc>
                          <a:spcPct val="100000"/>
                        </a:lnSpc>
                      </a:pPr>
                      <a:r>
                        <a:rPr b="0" lang="en-US" sz="1800" spc="-1" strike="noStrike">
                          <a:solidFill>
                            <a:srgbClr val="000000"/>
                          </a:solidFill>
                          <a:latin typeface="Arial"/>
                        </a:rPr>
                        <a:t>bool</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true nebo false</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pravdivostní hodnoty</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True, False</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324000">
                <a:tc>
                  <a:txBody>
                    <a:bodyPr lIns="36000" rIns="36000" anchor="t">
                      <a:noAutofit/>
                    </a:bodyPr>
                    <a:p>
                      <a:pPr>
                        <a:lnSpc>
                          <a:spcPct val="100000"/>
                        </a:lnSpc>
                      </a:pPr>
                      <a:r>
                        <a:rPr b="0" lang="en-US" sz="1800" spc="-1" strike="noStrike">
                          <a:solidFill>
                            <a:srgbClr val="000000"/>
                          </a:solidFill>
                          <a:latin typeface="Arial"/>
                        </a:rPr>
                        <a:t>string</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Řetězce, pole char</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"prase", "pes"</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328320">
                <a:tc>
                  <a:txBody>
                    <a:bodyPr lIns="36000" rIns="36000" anchor="t">
                      <a:noAutofit/>
                    </a:bodyPr>
                    <a:p>
                      <a:pPr>
                        <a:lnSpc>
                          <a:spcPct val="100000"/>
                        </a:lnSpc>
                      </a:pPr>
                      <a:r>
                        <a:rPr b="0" lang="en-US" sz="1800" spc="-1" strike="noStrike">
                          <a:solidFill>
                            <a:srgbClr val="000000"/>
                          </a:solidFill>
                          <a:latin typeface="Arial"/>
                        </a:rPr>
                        <a:t>char</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U+0000 až U+ffff</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Jeden znak</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a:t>
                      </a:r>
                      <a:r>
                        <a:rPr b="0" lang="en-US" sz="1800" spc="-1" strike="noStrike">
                          <a:solidFill>
                            <a:srgbClr val="000000"/>
                          </a:solidFill>
                          <a:latin typeface="Arial"/>
                        </a:rPr>
                        <a:t>a’,’b’,’c’</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lnSpc>
                <a:spcPct val="100000"/>
              </a:lnSpc>
              <a:buNone/>
              <a:tabLst>
                <a:tab algn="l" pos="0"/>
              </a:tabLst>
            </a:pPr>
            <a:r>
              <a:rPr b="0" lang="en-US" sz="4500" spc="-1" strike="noStrike">
                <a:solidFill>
                  <a:srgbClr val="04617b"/>
                </a:solidFill>
                <a:latin typeface="Source Sans Pro Light"/>
              </a:rPr>
              <a:t> </a:t>
            </a:r>
            <a:r>
              <a:rPr b="0" lang="en-US" sz="4500" spc="-1" strike="noStrike">
                <a:solidFill>
                  <a:srgbClr val="04617b"/>
                </a:solidFill>
                <a:latin typeface="Source Sans Pro Light"/>
              </a:rPr>
              <a:t>Způsoby kódování češtiny</a:t>
            </a:r>
            <a:endParaRPr b="0" lang="en-US" sz="4500" spc="-1" strike="noStrike">
              <a:solidFill>
                <a:srgbClr val="000000"/>
              </a:solidFill>
              <a:latin typeface="Arial"/>
            </a:endParaRPr>
          </a:p>
        </p:txBody>
      </p:sp>
      <p:sp>
        <p:nvSpPr>
          <p:cNvPr id="135" name="PlaceHolder 2"/>
          <p:cNvSpPr>
            <a:spLocks noGrp="1"/>
          </p:cNvSpPr>
          <p:nvPr>
            <p:ph/>
          </p:nvPr>
        </p:nvSpPr>
        <p:spPr>
          <a:xfrm>
            <a:off x="540000" y="1260000"/>
            <a:ext cx="8999640" cy="4049640"/>
          </a:xfrm>
          <a:prstGeom prst="rect">
            <a:avLst/>
          </a:prstGeom>
          <a:noFill/>
          <a:ln w="0">
            <a:noFill/>
          </a:ln>
        </p:spPr>
        <p:txBody>
          <a:bodyPr lIns="0" rIns="0" tIns="0" bIns="0" anchor="t">
            <a:normAutofit/>
          </a:bodyPr>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Čeština používá tolik znaků s diakritikou, že je pro ni prakticky nemožné vytvořit sedmibitový (tedy 128 platných znaků) kódování založené na ASCII</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Pro češtinu a se používala celá řada osmibitových kódování</a:t>
            </a:r>
            <a:endParaRPr b="0" lang="en-US" sz="2400" spc="-1" strike="noStrike">
              <a:solidFill>
                <a:srgbClr val="000000"/>
              </a:solidFill>
              <a:latin typeface="Arial"/>
            </a:endParaRPr>
          </a:p>
        </p:txBody>
      </p:sp>
      <p:graphicFrame>
        <p:nvGraphicFramePr>
          <p:cNvPr id="136" name=""/>
          <p:cNvGraphicFramePr/>
          <p:nvPr/>
        </p:nvGraphicFramePr>
        <p:xfrm>
          <a:off x="900000" y="3001320"/>
          <a:ext cx="8240760" cy="1703520"/>
        </p:xfrm>
        <a:graphic>
          <a:graphicData uri="http://schemas.openxmlformats.org/drawingml/2006/table">
            <a:tbl>
              <a:tblPr/>
              <a:tblGrid>
                <a:gridCol w="4120560"/>
                <a:gridCol w="4120560"/>
              </a:tblGrid>
              <a:tr h="384840">
                <a:tc>
                  <a:txBody>
                    <a:bodyPr lIns="36000" rIns="36000" anchor="t">
                      <a:noAutofit/>
                    </a:bodyPr>
                    <a:p>
                      <a:pPr algn="ctr">
                        <a:lnSpc>
                          <a:spcPct val="100000"/>
                        </a:lnSpc>
                      </a:pPr>
                      <a:r>
                        <a:rPr b="0" lang="en-US" sz="1800" spc="-1" strike="noStrike">
                          <a:solidFill>
                            <a:srgbClr val="ffffff"/>
                          </a:solidFill>
                          <a:latin typeface="Arial"/>
                        </a:rPr>
                        <a:t>kódování</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c>
                  <a:txBody>
                    <a:bodyPr lIns="36000" rIns="36000" anchor="t">
                      <a:noAutofit/>
                    </a:bodyPr>
                    <a:p>
                      <a:pPr algn="ctr">
                        <a:lnSpc>
                          <a:spcPct val="100000"/>
                        </a:lnSpc>
                      </a:pPr>
                      <a:r>
                        <a:rPr b="0" lang="en-US" sz="2200" spc="-1" strike="noStrike">
                          <a:solidFill>
                            <a:srgbClr val="ffffff"/>
                          </a:solidFill>
                          <a:latin typeface="Source Sans Pro"/>
                        </a:rPr>
                        <a:t>komentář</a:t>
                      </a:r>
                      <a:endParaRPr b="0" lang="en-US" sz="2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r>
              <a:tr h="384840">
                <a:tc>
                  <a:txBody>
                    <a:bodyPr lIns="36000" rIns="36000" anchor="t">
                      <a:noAutofit/>
                    </a:bodyPr>
                    <a:p>
                      <a:pPr algn="ctr">
                        <a:lnSpc>
                          <a:spcPct val="100000"/>
                        </a:lnSpc>
                      </a:pPr>
                      <a:r>
                        <a:rPr b="0" lang="en-US" sz="2200" spc="-1" strike="noStrike">
                          <a:solidFill>
                            <a:srgbClr val="000000"/>
                          </a:solidFill>
                          <a:latin typeface="Source Sans Pro"/>
                        </a:rPr>
                        <a:t>ISO 8859-2</a:t>
                      </a:r>
                      <a:endParaRPr b="0" lang="en-US" sz="2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gn="ctr">
                        <a:lnSpc>
                          <a:spcPct val="100000"/>
                        </a:lnSpc>
                      </a:pPr>
                      <a:r>
                        <a:rPr b="0" lang="en-US" sz="1200" spc="-1" strike="noStrike">
                          <a:solidFill>
                            <a:srgbClr val="000000"/>
                          </a:solidFill>
                          <a:latin typeface="Source Sans Pro"/>
                        </a:rPr>
                        <a:t>Standard ISO používaný pouze v unixových operačních systémech</a:t>
                      </a:r>
                      <a:endParaRPr b="0" lang="en-US" sz="1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384840">
                <a:tc>
                  <a:txBody>
                    <a:bodyPr lIns="36000" rIns="36000" anchor="t">
                      <a:noAutofit/>
                    </a:bodyPr>
                    <a:p>
                      <a:pPr algn="ctr">
                        <a:lnSpc>
                          <a:spcPct val="100000"/>
                        </a:lnSpc>
                      </a:pPr>
                      <a:r>
                        <a:rPr b="0" lang="en-US" sz="2200" spc="-1" strike="noStrike">
                          <a:solidFill>
                            <a:srgbClr val="000000"/>
                          </a:solidFill>
                          <a:latin typeface="Source Sans Pro"/>
                        </a:rPr>
                        <a:t>Windows-1250</a:t>
                      </a:r>
                      <a:endParaRPr b="0" lang="en-US" sz="2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gn="ctr">
                        <a:lnSpc>
                          <a:spcPct val="100000"/>
                        </a:lnSpc>
                      </a:pPr>
                      <a:r>
                        <a:rPr b="0" lang="en-US" sz="1200" spc="-1" strike="noStrike">
                          <a:solidFill>
                            <a:srgbClr val="000000"/>
                          </a:solidFill>
                          <a:latin typeface="Source Sans Pro"/>
                        </a:rPr>
                        <a:t>Kód používaný firmou Microsoft v operačních systémech Windows </a:t>
                      </a:r>
                      <a:endParaRPr b="0" lang="en-US" sz="1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384840">
                <a:tc>
                  <a:txBody>
                    <a:bodyPr lIns="36000" rIns="36000" anchor="t">
                      <a:noAutofit/>
                    </a:bodyPr>
                    <a:p>
                      <a:pPr algn="ctr">
                        <a:lnSpc>
                          <a:spcPct val="100000"/>
                        </a:lnSpc>
                      </a:pPr>
                      <a:r>
                        <a:rPr b="0" lang="en-US" sz="2200" spc="-1" strike="noStrike">
                          <a:solidFill>
                            <a:srgbClr val="000000"/>
                          </a:solidFill>
                          <a:latin typeface="Source Sans Pro"/>
                        </a:rPr>
                        <a:t>Kód Kamenických</a:t>
                      </a:r>
                      <a:endParaRPr b="0" lang="en-US" sz="2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gn="ctr">
                        <a:lnSpc>
                          <a:spcPct val="100000"/>
                        </a:lnSpc>
                      </a:pPr>
                      <a:r>
                        <a:rPr b="0" lang="en-US" sz="1200" spc="-1" strike="noStrike">
                          <a:solidFill>
                            <a:srgbClr val="000000"/>
                          </a:solidFill>
                          <a:latin typeface="Source Sans Pro"/>
                        </a:rPr>
                        <a:t>Oblíbené neoficiální kódování používané v DOSu pro potřeby češtiny a slovenštiny.</a:t>
                      </a:r>
                      <a:endParaRPr b="0" lang="en-US" sz="12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bl>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lnSpc>
                <a:spcPct val="100000"/>
              </a:lnSpc>
              <a:buNone/>
              <a:tabLst>
                <a:tab algn="l" pos="0"/>
              </a:tabLst>
            </a:pPr>
            <a:r>
              <a:rPr b="0" lang="en-US" sz="4500" spc="-1" strike="noStrike">
                <a:solidFill>
                  <a:srgbClr val="04617b"/>
                </a:solidFill>
                <a:latin typeface="Source Sans Pro Light"/>
              </a:rPr>
              <a:t>Soubory a jejich typy a formáty</a:t>
            </a:r>
            <a:endParaRPr b="0" lang="en-US" sz="4500" spc="-1" strike="noStrike">
              <a:solidFill>
                <a:srgbClr val="000000"/>
              </a:solidFill>
              <a:latin typeface="Arial"/>
            </a:endParaRPr>
          </a:p>
        </p:txBody>
      </p:sp>
      <p:sp>
        <p:nvSpPr>
          <p:cNvPr id="138" name="PlaceHolder 2"/>
          <p:cNvSpPr>
            <a:spLocks noGrp="1"/>
          </p:cNvSpPr>
          <p:nvPr>
            <p:ph/>
          </p:nvPr>
        </p:nvSpPr>
        <p:spPr>
          <a:xfrm>
            <a:off x="540000" y="1440000"/>
            <a:ext cx="8999640" cy="4049640"/>
          </a:xfrm>
          <a:prstGeom prst="rect">
            <a:avLst/>
          </a:prstGeom>
          <a:noFill/>
          <a:ln w="0">
            <a:noFill/>
          </a:ln>
        </p:spPr>
        <p:txBody>
          <a:bodyPr lIns="0" rIns="0" tIns="0" bIns="0" anchor="t">
            <a:normAutofit fontScale="83888" lnSpcReduction="10000"/>
          </a:bodyPr>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Soubor označuje pojmenovanou sadu dat uloženou na nějakém datovém médiu, se kterou lze pracovat nástroji operačního systému jako s jedním celkem.</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jméno – jedinečný název souboru (vzhledem k aktuálnímu adresáři)</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velikost – v počtech bajtů</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typ/formát – umožňuje odlišit typ obsažených dat, použitý program, speciální soubory, formáty mají své názvy a obvykle jim odpovídá přípona souboru</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přístupová oprávnění – kdo smí se souborem pracovat (čtení, zápis, …) pro uživatele a skupiny</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vlastník – uživatel vlastnící soubor (též skupina)</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časové informace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lnSpc>
                <a:spcPct val="100000"/>
              </a:lnSpc>
              <a:buNone/>
              <a:tabLst>
                <a:tab algn="l" pos="0"/>
              </a:tabLst>
            </a:pPr>
            <a:r>
              <a:rPr b="0" lang="en-US" sz="4500" spc="-1" strike="noStrike">
                <a:solidFill>
                  <a:srgbClr val="04617b"/>
                </a:solidFill>
                <a:latin typeface="Source Sans Pro Light"/>
              </a:rPr>
              <a:t>Příklady přípon souborů</a:t>
            </a:r>
            <a:endParaRPr b="0" lang="en-US" sz="4500" spc="-1" strike="noStrike">
              <a:solidFill>
                <a:srgbClr val="000000"/>
              </a:solidFill>
              <a:latin typeface="Arial"/>
            </a:endParaRPr>
          </a:p>
        </p:txBody>
      </p:sp>
      <p:graphicFrame>
        <p:nvGraphicFramePr>
          <p:cNvPr id="140" name=""/>
          <p:cNvGraphicFramePr/>
          <p:nvPr/>
        </p:nvGraphicFramePr>
        <p:xfrm>
          <a:off x="321840" y="1399320"/>
          <a:ext cx="9434880" cy="4058280"/>
        </p:xfrm>
        <a:graphic>
          <a:graphicData uri="http://schemas.openxmlformats.org/drawingml/2006/table">
            <a:tbl>
              <a:tblPr/>
              <a:tblGrid>
                <a:gridCol w="1567800"/>
                <a:gridCol w="4221000"/>
                <a:gridCol w="3646440"/>
              </a:tblGrid>
              <a:tr h="284040">
                <a:tc>
                  <a:txBody>
                    <a:bodyPr lIns="36000" rIns="36000" anchor="t">
                      <a:noAutofit/>
                    </a:bodyPr>
                    <a:p>
                      <a:pPr algn="ctr">
                        <a:lnSpc>
                          <a:spcPct val="100000"/>
                        </a:lnSpc>
                      </a:pPr>
                      <a:r>
                        <a:rPr b="0" lang="en-US" sz="1500" spc="-1" strike="noStrike">
                          <a:solidFill>
                            <a:srgbClr val="ffffff"/>
                          </a:solidFill>
                          <a:latin typeface="Arial"/>
                        </a:rPr>
                        <a:t>Přípona souboru</a:t>
                      </a:r>
                      <a:endParaRPr b="0" lang="en-US" sz="15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c>
                  <a:txBody>
                    <a:bodyPr lIns="36000" rIns="36000" anchor="t">
                      <a:noAutofit/>
                    </a:bodyPr>
                    <a:p>
                      <a:pPr algn="ctr">
                        <a:lnSpc>
                          <a:spcPct val="100000"/>
                        </a:lnSpc>
                      </a:pPr>
                      <a:r>
                        <a:rPr b="0" lang="en-US" sz="1500" spc="-1" strike="noStrike">
                          <a:solidFill>
                            <a:srgbClr val="ffffff"/>
                          </a:solidFill>
                          <a:latin typeface="Arial"/>
                        </a:rPr>
                        <a:t>Typ souboru</a:t>
                      </a:r>
                      <a:endParaRPr b="0" lang="en-US" sz="15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c>
                  <a:txBody>
                    <a:bodyPr lIns="36000" rIns="36000" anchor="t">
                      <a:noAutofit/>
                    </a:bodyPr>
                    <a:p>
                      <a:pPr algn="ctr">
                        <a:lnSpc>
                          <a:spcPct val="100000"/>
                        </a:lnSpc>
                      </a:pPr>
                      <a:r>
                        <a:rPr b="0" lang="en-US" sz="1500" spc="-1" strike="noStrike">
                          <a:solidFill>
                            <a:srgbClr val="ffffff"/>
                          </a:solidFill>
                          <a:latin typeface="Arial"/>
                        </a:rPr>
                        <a:t>Program pro otevření</a:t>
                      </a:r>
                      <a:endParaRPr b="0" lang="en-US" sz="15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5983b0"/>
                    </a:solidFill>
                  </a:tcPr>
                </a:tc>
              </a:tr>
              <a:tr h="0">
                <a:tc>
                  <a:txBody>
                    <a:bodyPr lIns="36000" rIns="36000" anchor="t">
                      <a:noAutofit/>
                    </a:bodyPr>
                    <a:p>
                      <a:pPr>
                        <a:lnSpc>
                          <a:spcPct val="100000"/>
                        </a:lnSpc>
                      </a:pPr>
                      <a:r>
                        <a:rPr b="0" lang="en-US" sz="1800" spc="-1" strike="noStrike">
                          <a:solidFill>
                            <a:srgbClr val="000000"/>
                          </a:solidFill>
                          <a:latin typeface="Arial"/>
                        </a:rPr>
                        <a:t>.txt </a:t>
                      </a:r>
                      <a:r>
                        <a:rPr b="0" lang="en-US" sz="1800" spc="-1" strike="noStrike">
                          <a:solidFill>
                            <a:srgbClr val="000000"/>
                          </a:solidFill>
                          <a:latin typeface="Arial"/>
                        </a:rPr>
                        <a:t>	</a:t>
                      </a:r>
                      <a:r>
                        <a:rPr b="0" lang="en-US" sz="1800" spc="-1" strike="noStrike">
                          <a:solidFill>
                            <a:srgbClr val="000000"/>
                          </a:solidFill>
                          <a:latin typeface="Arial"/>
                        </a:rPr>
                        <a:t>	</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jednoduchý text</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Poznámkový blok, MS Word</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384840">
                <a:tc>
                  <a:txBody>
                    <a:bodyPr lIns="36000" rIns="36000" anchor="t">
                      <a:noAutofit/>
                    </a:bodyPr>
                    <a:p>
                      <a:pPr>
                        <a:lnSpc>
                          <a:spcPct val="100000"/>
                        </a:lnSpc>
                      </a:pPr>
                      <a:r>
                        <a:rPr b="0" lang="en-US" sz="1800" spc="-1" strike="noStrike">
                          <a:solidFill>
                            <a:srgbClr val="000000"/>
                          </a:solidFill>
                          <a:latin typeface="Arial"/>
                        </a:rPr>
                        <a:t>.doc</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textový soubor</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MS Word</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384840">
                <a:tc>
                  <a:txBody>
                    <a:bodyPr lIns="36000" rIns="36000" anchor="t">
                      <a:noAutofit/>
                    </a:bodyPr>
                    <a:p>
                      <a:pPr>
                        <a:lnSpc>
                          <a:spcPct val="100000"/>
                        </a:lnSpc>
                      </a:pPr>
                      <a:r>
                        <a:rPr b="0" lang="en-US" sz="1800" spc="-1" strike="noStrike">
                          <a:solidFill>
                            <a:srgbClr val="000000"/>
                          </a:solidFill>
                          <a:latin typeface="Arial"/>
                        </a:rPr>
                        <a:t>.xls</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soubor Excel</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MS Excel</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384840">
                <a:tc>
                  <a:txBody>
                    <a:bodyPr lIns="36000" rIns="36000" anchor="t">
                      <a:noAutofit/>
                    </a:bodyPr>
                    <a:p>
                      <a:pPr>
                        <a:lnSpc>
                          <a:spcPct val="100000"/>
                        </a:lnSpc>
                      </a:pPr>
                      <a:r>
                        <a:rPr b="0" lang="en-US" sz="1800" spc="-1" strike="noStrike">
                          <a:solidFill>
                            <a:srgbClr val="000000"/>
                          </a:solidFill>
                          <a:latin typeface="Arial"/>
                        </a:rPr>
                        <a:t>.ppt</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prezentace</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MS Powerpoint</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384840">
                <a:tc>
                  <a:txBody>
                    <a:bodyPr lIns="36000" rIns="36000" anchor="t">
                      <a:noAutofit/>
                    </a:bodyPr>
                    <a:p>
                      <a:pPr>
                        <a:lnSpc>
                          <a:spcPct val="100000"/>
                        </a:lnSpc>
                      </a:pPr>
                      <a:r>
                        <a:rPr b="0" lang="en-US" sz="1800" spc="-1" strike="noStrike">
                          <a:solidFill>
                            <a:srgbClr val="000000"/>
                          </a:solidFill>
                          <a:latin typeface="Arial"/>
                        </a:rPr>
                        <a:t>.gif</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rastrová grafika (jen 256 barev)</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384840">
                <a:tc>
                  <a:txBody>
                    <a:bodyPr lIns="36000" rIns="36000" anchor="t">
                      <a:noAutofit/>
                    </a:bodyPr>
                    <a:p>
                      <a:pPr>
                        <a:lnSpc>
                          <a:spcPct val="100000"/>
                        </a:lnSpc>
                      </a:pPr>
                      <a:r>
                        <a:rPr b="0" lang="en-US" sz="1800" spc="-1" strike="noStrike">
                          <a:solidFill>
                            <a:srgbClr val="000000"/>
                          </a:solidFill>
                          <a:latin typeface="Arial"/>
                        </a:rPr>
                        <a:t>.bmp</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bitmapový obrázek </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Malování</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384840">
                <a:tc>
                  <a:txBody>
                    <a:bodyPr lIns="36000" rIns="36000" anchor="t">
                      <a:noAutofit/>
                    </a:bodyPr>
                    <a:p>
                      <a:pPr>
                        <a:lnSpc>
                          <a:spcPct val="100000"/>
                        </a:lnSpc>
                      </a:pPr>
                      <a:r>
                        <a:rPr b="0" lang="en-US" sz="1800" spc="-1" strike="noStrike">
                          <a:solidFill>
                            <a:srgbClr val="000000"/>
                          </a:solidFill>
                          <a:latin typeface="Arial"/>
                        </a:rPr>
                        <a:t>.jpg</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bitmapový obrázek</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Adobe Photoshop</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r h="428400">
                <a:tc>
                  <a:txBody>
                    <a:bodyPr lIns="36000" rIns="36000" anchor="t">
                      <a:noAutofit/>
                    </a:bodyPr>
                    <a:p>
                      <a:pPr>
                        <a:lnSpc>
                          <a:spcPct val="100000"/>
                        </a:lnSpc>
                      </a:pPr>
                      <a:r>
                        <a:rPr b="0" lang="en-US" sz="1800" spc="-1" strike="noStrike">
                          <a:solidFill>
                            <a:srgbClr val="000000"/>
                          </a:solidFill>
                          <a:latin typeface="Arial"/>
                        </a:rPr>
                        <a:t>.mp3</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hudební komprimovaný soubor</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c>
                  <a:txBody>
                    <a:bodyPr lIns="36000" rIns="36000" anchor="t">
                      <a:noAutofit/>
                    </a:bodyPr>
                    <a:p>
                      <a:pPr>
                        <a:lnSpc>
                          <a:spcPct val="100000"/>
                        </a:lnSpc>
                      </a:pPr>
                      <a:r>
                        <a:rPr b="0" lang="en-US" sz="1800" spc="-1" strike="noStrike">
                          <a:solidFill>
                            <a:srgbClr val="000000"/>
                          </a:solidFill>
                          <a:latin typeface="Arial"/>
                        </a:rPr>
                        <a:t>Windows Media Player</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dee6ef"/>
                    </a:solidFill>
                  </a:tcPr>
                </a:tc>
              </a:tr>
              <a:tr h="413640">
                <a:tc>
                  <a:txBody>
                    <a:bodyPr lIns="36000" rIns="36000" anchor="t">
                      <a:noAutofit/>
                    </a:bodyPr>
                    <a:p>
                      <a:pPr>
                        <a:lnSpc>
                          <a:spcPct val="100000"/>
                        </a:lnSpc>
                      </a:pPr>
                      <a:r>
                        <a:rPr b="0" lang="en-US" sz="1800" spc="-1" strike="noStrike">
                          <a:solidFill>
                            <a:srgbClr val="000000"/>
                          </a:solidFill>
                          <a:latin typeface="Arial"/>
                        </a:rPr>
                        <a:t>.zip</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zkomprimovaná data</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c>
                  <a:txBody>
                    <a:bodyPr lIns="36000" rIns="36000" anchor="t">
                      <a:noAutofit/>
                    </a:bodyPr>
                    <a:p>
                      <a:pPr>
                        <a:lnSpc>
                          <a:spcPct val="100000"/>
                        </a:lnSpc>
                      </a:pPr>
                      <a:r>
                        <a:rPr b="0" lang="en-US" sz="1800" spc="-1" strike="noStrike">
                          <a:solidFill>
                            <a:srgbClr val="000000"/>
                          </a:solidFill>
                          <a:latin typeface="Arial"/>
                        </a:rPr>
                        <a:t>Winzip</a:t>
                      </a:r>
                      <a:endParaRPr b="0" lang="en-US" sz="1800" spc="-1" strike="noStrike">
                        <a:solidFill>
                          <a:srgbClr val="000000"/>
                        </a:solidFill>
                        <a:latin typeface="Arial"/>
                      </a:endParaRPr>
                    </a:p>
                  </a:txBody>
                  <a:tcPr anchor="t" marL="36000" marR="36000">
                    <a:lnL w="7200">
                      <a:solidFill>
                        <a:srgbClr val="ffffff"/>
                      </a:solidFill>
                      <a:prstDash val="solid"/>
                    </a:lnL>
                    <a:lnR w="7200">
                      <a:solidFill>
                        <a:srgbClr val="ffffff"/>
                      </a:solidFill>
                      <a:prstDash val="solid"/>
                    </a:lnR>
                    <a:lnT w="7200">
                      <a:solidFill>
                        <a:srgbClr val="ffffff"/>
                      </a:solidFill>
                      <a:prstDash val="solid"/>
                    </a:lnT>
                    <a:lnB w="7200">
                      <a:solidFill>
                        <a:srgbClr val="ffffff"/>
                      </a:solidFill>
                      <a:prstDash val="solid"/>
                    </a:lnB>
                    <a:solidFill>
                      <a:srgbClr val="b4c7dc"/>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lnSpc>
                <a:spcPct val="100000"/>
              </a:lnSpc>
              <a:buNone/>
              <a:tabLst>
                <a:tab algn="l" pos="0"/>
              </a:tabLst>
            </a:pPr>
            <a:r>
              <a:rPr b="0" lang="en-US" sz="4500" spc="-1" strike="noStrike">
                <a:solidFill>
                  <a:srgbClr val="04617b"/>
                </a:solidFill>
                <a:latin typeface="Source Sans Pro Light"/>
              </a:rPr>
              <a:t>Komprese dat</a:t>
            </a:r>
            <a:endParaRPr b="0" lang="en-US" sz="4500" spc="-1" strike="noStrike">
              <a:solidFill>
                <a:srgbClr val="000000"/>
              </a:solidFill>
              <a:latin typeface="Arial"/>
            </a:endParaRPr>
          </a:p>
        </p:txBody>
      </p:sp>
      <p:sp>
        <p:nvSpPr>
          <p:cNvPr id="142" name="PlaceHolder 2"/>
          <p:cNvSpPr>
            <a:spLocks noGrp="1"/>
          </p:cNvSpPr>
          <p:nvPr>
            <p:ph/>
          </p:nvPr>
        </p:nvSpPr>
        <p:spPr>
          <a:xfrm>
            <a:off x="540000" y="1440000"/>
            <a:ext cx="8999640" cy="4049640"/>
          </a:xfrm>
          <a:prstGeom prst="rect">
            <a:avLst/>
          </a:prstGeom>
          <a:noFill/>
          <a:ln w="0">
            <a:noFill/>
          </a:ln>
        </p:spPr>
        <p:txBody>
          <a:bodyPr lIns="0" rIns="0" tIns="0" bIns="0" anchor="t">
            <a:normAutofit fontScale="96666" lnSpcReduction="10000"/>
          </a:bodyPr>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Komprese dat (také komprimace dat) je zpracování počítačových dat s cílem zmenšit jejich objem při současném zachování informací</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Ztrátová komprese – při kompresi jsou některé informace nenávratně ztraceny a nelze je zpět zrekonstruovat. Používá se tam, kde je možné ztrátu některých informací tolerovat</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(MP3, jpeg)</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Bezeztrátová komprese – obvykle není tak účinná jako ztrátová komprese dat. Velkou výhodou je, že komprimovaný soubor lze dekompresí rekonstruovat do původní podoby.</a:t>
            </a: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pPr>
            <a:r>
              <a:rPr b="0" lang="en-US" sz="2400" spc="-1" strike="noStrike">
                <a:solidFill>
                  <a:srgbClr val="000000"/>
                </a:solidFill>
                <a:latin typeface="Source Sans Pro"/>
              </a:rPr>
              <a:t>(FLAC, GIF, PNG)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lgn="ctr">
              <a:buNone/>
            </a:pPr>
            <a:endParaRPr b="0" lang="en-US" sz="1800" spc="-1" strike="noStrike">
              <a:solidFill>
                <a:srgbClr val="000000"/>
              </a:solidFill>
              <a:latin typeface="Arial"/>
            </a:endParaRPr>
          </a:p>
        </p:txBody>
      </p:sp>
      <p:sp>
        <p:nvSpPr>
          <p:cNvPr id="144" name="PlaceHolder 2"/>
          <p:cNvSpPr>
            <a:spLocks noGrp="1"/>
          </p:cNvSpPr>
          <p:nvPr>
            <p:ph/>
          </p:nvPr>
        </p:nvSpPr>
        <p:spPr>
          <a:xfrm>
            <a:off x="540000" y="1371600"/>
            <a:ext cx="8999640" cy="40496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000000"/>
              </a:solidFill>
              <a:latin typeface="Arial"/>
            </a:endParaRPr>
          </a:p>
        </p:txBody>
      </p:sp>
      <p:pic>
        <p:nvPicPr>
          <p:cNvPr id="145" name="" descr=""/>
          <p:cNvPicPr/>
          <p:nvPr/>
        </p:nvPicPr>
        <p:blipFill>
          <a:blip r:embed="rId1"/>
          <a:stretch/>
        </p:blipFill>
        <p:spPr>
          <a:xfrm>
            <a:off x="2057760" y="914400"/>
            <a:ext cx="5714280" cy="398088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40000" y="270000"/>
            <a:ext cx="8999640" cy="989640"/>
          </a:xfrm>
          <a:prstGeom prst="rect">
            <a:avLst/>
          </a:prstGeom>
          <a:noFill/>
          <a:ln w="0">
            <a:noFill/>
          </a:ln>
        </p:spPr>
        <p:txBody>
          <a:bodyPr lIns="0" rIns="0" tIns="0" bIns="0" anchor="ctr">
            <a:normAutofit/>
          </a:bodyPr>
          <a:p>
            <a:pPr indent="0">
              <a:lnSpc>
                <a:spcPct val="100000"/>
              </a:lnSpc>
              <a:buNone/>
              <a:tabLst>
                <a:tab algn="l" pos="0"/>
              </a:tabLst>
            </a:pPr>
            <a:r>
              <a:rPr b="0" lang="en-US" sz="4500" spc="-1" strike="noStrike">
                <a:solidFill>
                  <a:srgbClr val="04617b"/>
                </a:solidFill>
                <a:latin typeface="Source Sans Pro Light"/>
              </a:rPr>
              <a:t>Písma</a:t>
            </a:r>
            <a:endParaRPr b="0" lang="en-US" sz="4500" spc="-1" strike="noStrike">
              <a:solidFill>
                <a:srgbClr val="000000"/>
              </a:solidFill>
              <a:latin typeface="Arial"/>
            </a:endParaRPr>
          </a:p>
        </p:txBody>
      </p:sp>
      <p:sp>
        <p:nvSpPr>
          <p:cNvPr id="147" name="PlaceHolder 2"/>
          <p:cNvSpPr>
            <a:spLocks noGrp="1"/>
          </p:cNvSpPr>
          <p:nvPr>
            <p:ph/>
          </p:nvPr>
        </p:nvSpPr>
        <p:spPr>
          <a:xfrm>
            <a:off x="540000" y="1440000"/>
            <a:ext cx="8999640" cy="4049640"/>
          </a:xfrm>
          <a:prstGeom prst="rect">
            <a:avLst/>
          </a:prstGeom>
          <a:noFill/>
          <a:ln w="0">
            <a:noFill/>
          </a:ln>
        </p:spPr>
        <p:txBody>
          <a:bodyPr lIns="0" rIns="0" tIns="0" bIns="0" anchor="t">
            <a:normAutofit/>
          </a:bodyPr>
          <a:p>
            <a:pPr marL="432000" indent="-324000">
              <a:lnSpc>
                <a:spcPct val="100000"/>
              </a:lnSpc>
              <a:spcAft>
                <a:spcPts val="1057"/>
              </a:spcAft>
              <a:buClr>
                <a:srgbClr val="04617b"/>
              </a:buClr>
              <a:buSzPct val="45000"/>
              <a:buFont typeface="Wingdings" charset="2"/>
              <a:buChar char=""/>
            </a:pPr>
            <a:r>
              <a:rPr b="1" lang="en-US" sz="2400" spc="-1" strike="noStrike">
                <a:solidFill>
                  <a:srgbClr val="000000"/>
                </a:solidFill>
                <a:latin typeface="Source Sans Pro"/>
              </a:rPr>
              <a:t>Rastrová písma</a:t>
            </a:r>
            <a:r>
              <a:rPr b="0" lang="en-US" sz="2400" spc="-1" strike="noStrike">
                <a:solidFill>
                  <a:srgbClr val="000000"/>
                </a:solidFill>
                <a:latin typeface="Source Sans Pro"/>
              </a:rPr>
              <a:t> se skládají z několika matic bodů (pixelů), které představují obrázky jednotlivých znaků v každém písmu jakékoliv velikosti</a:t>
            </a:r>
            <a:endParaRPr b="0" lang="en-US" sz="2400" spc="-1" strike="noStrike">
              <a:solidFill>
                <a:srgbClr val="000000"/>
              </a:solidFill>
              <a:latin typeface="Arial"/>
            </a:endParaRPr>
          </a:p>
          <a:p>
            <a:pPr marL="432000" indent="0">
              <a:lnSpc>
                <a:spcPct val="100000"/>
              </a:lnSpc>
              <a:spcAft>
                <a:spcPts val="1057"/>
              </a:spcAft>
              <a:buNone/>
              <a:tabLst>
                <a:tab algn="l" pos="0"/>
              </a:tabLst>
            </a:pPr>
            <a:endParaRPr b="0" lang="en-US" sz="2400" spc="-1" strike="noStrike">
              <a:solidFill>
                <a:srgbClr val="000000"/>
              </a:solidFill>
              <a:latin typeface="Arial"/>
            </a:endParaRPr>
          </a:p>
          <a:p>
            <a:pPr marL="432000" indent="-324000">
              <a:lnSpc>
                <a:spcPct val="100000"/>
              </a:lnSpc>
              <a:spcAft>
                <a:spcPts val="1057"/>
              </a:spcAft>
              <a:buClr>
                <a:srgbClr val="04617b"/>
              </a:buClr>
              <a:buSzPct val="45000"/>
              <a:buFont typeface="Wingdings" charset="2"/>
              <a:buChar char=""/>
              <a:tabLst>
                <a:tab algn="l" pos="0"/>
              </a:tabLst>
            </a:pPr>
            <a:r>
              <a:rPr b="1" lang="en-US" sz="2400" spc="-1" strike="noStrike">
                <a:solidFill>
                  <a:srgbClr val="000000"/>
                </a:solidFill>
                <a:latin typeface="Source Sans Pro"/>
              </a:rPr>
              <a:t>Obrysová písma </a:t>
            </a:r>
            <a:r>
              <a:rPr b="0" lang="en-US" sz="2400" spc="-1" strike="noStrike">
                <a:solidFill>
                  <a:srgbClr val="000000"/>
                </a:solidFill>
                <a:latin typeface="Source Sans Pro"/>
              </a:rPr>
              <a:t>(nazývaná též vektorová) používají Bézierovy křivky, kreslící instrukce a matematické vzorce k popisu jednotlivých znaků, což umožňuje čitelnost těchto znaků do všech velikostí.</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TotalTime>
  <Application>LibreOffice/7.6.0.3$Windows_X86_64 LibreOffice_project/69edd8b8ebc41d00b4de3915dc82f8f0fc3b6265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2023-11-23T17:17:54Z</dcterms:created>
  <dc:creator/>
  <dc:description/>
  <dc:language>en-US</dc:language>
  <cp:lastModifiedBy/>
  <dcterms:modified xsi:type="dcterms:W3CDTF">2023-11-23T19:20:53Z</dcterms:modified>
  <cp:revision>5</cp:revision>
  <dc:subject/>
  <dc:title>Vivid</dc:title>
</cp:coreProperties>
</file>

<file path=docProps/custom.xml><?xml version="1.0" encoding="utf-8"?>
<Properties xmlns="http://schemas.openxmlformats.org/officeDocument/2006/custom-properties" xmlns:vt="http://schemas.openxmlformats.org/officeDocument/2006/docPropsVTypes"/>
</file>