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6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7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08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44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3896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41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799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490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0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20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4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291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5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4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2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0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2C5D4-B28C-4348-8D20-71DC68AC6BF8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C2DC-A3E6-41DC-9BB1-898D76DE8C9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38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.wikipedia.org/" TargetMode="External"/><Relationship Id="rId2" Type="http://schemas.openxmlformats.org/officeDocument/2006/relationships/hyperlink" Target="https://www.cs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player.cz/" TargetMode="External"/><Relationship Id="rId5" Type="http://schemas.openxmlformats.org/officeDocument/2006/relationships/hyperlink" Target="https://is.mendelu.cz/" TargetMode="External"/><Relationship Id="rId4" Type="http://schemas.openxmlformats.org/officeDocument/2006/relationships/hyperlink" Target="https://www.google.com/imghp?hl=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3B12C3A-22DC-48A8-BC54-7F135BC79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</a:rPr>
              <a:t>Datové formáty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421DA8-DD9E-482A-9B41-9C386A1F5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rgbClr val="82FFFF"/>
                </a:solidFill>
              </a:rPr>
              <a:t>F</a:t>
            </a:r>
            <a:r>
              <a:rPr lang="hu-HU" dirty="0">
                <a:solidFill>
                  <a:srgbClr val="82FFFF"/>
                </a:solidFill>
              </a:rPr>
              <a:t>ű</a:t>
            </a:r>
            <a:r>
              <a:rPr lang="cs-CZ">
                <a:solidFill>
                  <a:srgbClr val="82FFFF"/>
                </a:solidFill>
              </a:rPr>
              <a:t>rst</a:t>
            </a:r>
            <a:r>
              <a:rPr lang="cs-CZ" dirty="0">
                <a:solidFill>
                  <a:srgbClr val="82FFFF"/>
                </a:solidFill>
              </a:rPr>
              <a:t> Dominik &amp; Dvořák </a:t>
            </a:r>
            <a:r>
              <a:rPr lang="cs-CZ">
                <a:solidFill>
                  <a:srgbClr val="82FFFF"/>
                </a:solidFill>
              </a:rPr>
              <a:t>tomáš</a:t>
            </a:r>
            <a:endParaRPr lang="cs-CZ" dirty="0">
              <a:solidFill>
                <a:srgbClr val="82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33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AD8D7-0A61-4E93-A5B8-1A799859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667"/>
          </a:xfrm>
        </p:spPr>
        <p:txBody>
          <a:bodyPr/>
          <a:lstStyle/>
          <a:p>
            <a:pPr algn="ctr"/>
            <a:r>
              <a:rPr lang="cs-CZ" dirty="0"/>
              <a:t>Latin 2 (CP 852)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E1E0D96-4DCD-49C4-957D-6F9CC877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798"/>
            <a:ext cx="9905999" cy="4113403"/>
          </a:xfrm>
        </p:spPr>
        <p:txBody>
          <a:bodyPr/>
          <a:lstStyle/>
          <a:p>
            <a:r>
              <a:rPr lang="cs-CZ" dirty="0"/>
              <a:t>Sada pro východoevropské jazyky</a:t>
            </a:r>
          </a:p>
          <a:p>
            <a:r>
              <a:rPr lang="cs-CZ" dirty="0"/>
              <a:t>Písmena jsou latinská</a:t>
            </a:r>
          </a:p>
          <a:p>
            <a:r>
              <a:rPr lang="cs-CZ" dirty="0"/>
              <a:t>Pro OS MS-DOS</a:t>
            </a:r>
          </a:p>
          <a:p>
            <a:r>
              <a:rPr lang="cs-CZ" dirty="0"/>
              <a:t>Obětovány některé semigrafické znaky</a:t>
            </a:r>
          </a:p>
        </p:txBody>
      </p:sp>
    </p:spTree>
    <p:extLst>
      <p:ext uri="{BB962C8B-B14F-4D97-AF65-F5344CB8AC3E}">
        <p14:creationId xmlns:p14="http://schemas.microsoft.com/office/powerpoint/2010/main" val="77472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4EF140-7E42-4408-9D5E-5E207817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4388"/>
          </a:xfrm>
        </p:spPr>
        <p:txBody>
          <a:bodyPr/>
          <a:lstStyle/>
          <a:p>
            <a:pPr algn="ctr"/>
            <a:r>
              <a:rPr lang="cs-CZ" dirty="0"/>
              <a:t>Kód kamenický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CEE5E5C-57F7-4348-90FF-026B8ED0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0352"/>
            <a:ext cx="9905999" cy="4230849"/>
          </a:xfrm>
        </p:spPr>
        <p:txBody>
          <a:bodyPr/>
          <a:lstStyle/>
          <a:p>
            <a:r>
              <a:rPr lang="cs-CZ" dirty="0"/>
              <a:t>Pojmenovaná podle bratrů Kamenických</a:t>
            </a:r>
          </a:p>
          <a:p>
            <a:r>
              <a:rPr lang="cs-CZ" dirty="0"/>
              <a:t>Vytvořen pro Češtinu a Slovenštinu</a:t>
            </a:r>
          </a:p>
          <a:p>
            <a:r>
              <a:rPr lang="cs-CZ" dirty="0"/>
              <a:t>Používaná pro MS-DOS</a:t>
            </a:r>
          </a:p>
          <a:p>
            <a:r>
              <a:rPr lang="cs-CZ" dirty="0"/>
              <a:t>Nazývá se také KEYBC S2</a:t>
            </a:r>
          </a:p>
        </p:txBody>
      </p:sp>
    </p:spTree>
    <p:extLst>
      <p:ext uri="{BB962C8B-B14F-4D97-AF65-F5344CB8AC3E}">
        <p14:creationId xmlns:p14="http://schemas.microsoft.com/office/powerpoint/2010/main" val="168758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2D75D7-5205-45D7-AF8B-4B7CE25B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944"/>
          </a:xfrm>
        </p:spPr>
        <p:txBody>
          <a:bodyPr/>
          <a:lstStyle/>
          <a:p>
            <a:pPr algn="ctr"/>
            <a:r>
              <a:rPr lang="cs-CZ" dirty="0" err="1"/>
              <a:t>Unicode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10CB499-47F5-4C8B-BB01-3501565E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7464"/>
            <a:ext cx="9905999" cy="4163737"/>
          </a:xfrm>
        </p:spPr>
        <p:txBody>
          <a:bodyPr/>
          <a:lstStyle/>
          <a:p>
            <a:r>
              <a:rPr lang="cs-CZ" dirty="0"/>
              <a:t>Tabulka znaků všech existujících abeced</a:t>
            </a:r>
          </a:p>
          <a:p>
            <a:r>
              <a:rPr lang="cs-CZ" dirty="0"/>
              <a:t>Snaha o sjednocení všech CP </a:t>
            </a:r>
          </a:p>
          <a:p>
            <a:r>
              <a:rPr lang="cs-CZ" dirty="0"/>
              <a:t>Obsahuje více než 100 000 znaků</a:t>
            </a:r>
          </a:p>
          <a:p>
            <a:r>
              <a:rPr lang="cs-CZ" dirty="0"/>
              <a:t>Vývoj probíhal od roku 1987 do roku 1991</a:t>
            </a:r>
          </a:p>
          <a:p>
            <a:r>
              <a:rPr lang="cs-CZ" dirty="0"/>
              <a:t>Cíle: </a:t>
            </a:r>
            <a:r>
              <a:rPr lang="cs-CZ" b="1" dirty="0"/>
              <a:t>Jednotnost, Univerzálnost, Jednoznačnost, Maximální využití</a:t>
            </a:r>
          </a:p>
          <a:p>
            <a:r>
              <a:rPr lang="cs-CZ" dirty="0"/>
              <a:t>Využití: Windows, Linux, HTML</a:t>
            </a:r>
          </a:p>
          <a:p>
            <a:r>
              <a:rPr lang="cs-CZ" dirty="0"/>
              <a:t>Kódování: UCS-2, UTF-8, UTF-16 a UTF-32</a:t>
            </a:r>
          </a:p>
        </p:txBody>
      </p:sp>
    </p:spTree>
    <p:extLst>
      <p:ext uri="{BB962C8B-B14F-4D97-AF65-F5344CB8AC3E}">
        <p14:creationId xmlns:p14="http://schemas.microsoft.com/office/powerpoint/2010/main" val="144389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161A9C-ADB8-4A2C-8623-58158B2C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8355"/>
          </a:xfrm>
        </p:spPr>
        <p:txBody>
          <a:bodyPr/>
          <a:lstStyle/>
          <a:p>
            <a:pPr algn="ctr"/>
            <a:r>
              <a:rPr lang="cs-CZ" dirty="0"/>
              <a:t>Atributy souborů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3D6B95-D1F6-4ABC-8AC1-B1F07A5C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2898"/>
            <a:ext cx="9905999" cy="4298303"/>
          </a:xfrm>
        </p:spPr>
        <p:txBody>
          <a:bodyPr/>
          <a:lstStyle/>
          <a:p>
            <a:r>
              <a:rPr lang="cs-CZ" dirty="0"/>
              <a:t>Jméno – symbolické jméno</a:t>
            </a:r>
          </a:p>
          <a:p>
            <a:r>
              <a:rPr lang="cs-CZ" dirty="0"/>
              <a:t>Typ – určuje způsob užití</a:t>
            </a:r>
          </a:p>
          <a:p>
            <a:r>
              <a:rPr lang="cs-CZ" dirty="0"/>
              <a:t>Lokace – ukazatel na zařízení a umístění</a:t>
            </a:r>
          </a:p>
          <a:p>
            <a:r>
              <a:rPr lang="cs-CZ" dirty="0"/>
              <a:t>Velikost – aktuální velikost, maximální možná velikost</a:t>
            </a:r>
          </a:p>
          <a:p>
            <a:r>
              <a:rPr lang="cs-CZ" dirty="0"/>
              <a:t>Ochrana – informace o ochraně a přístupu</a:t>
            </a:r>
          </a:p>
          <a:p>
            <a:r>
              <a:rPr lang="cs-CZ" dirty="0"/>
              <a:t>Datum, čas a uživatelské identifikace</a:t>
            </a:r>
          </a:p>
        </p:txBody>
      </p:sp>
    </p:spTree>
    <p:extLst>
      <p:ext uri="{BB962C8B-B14F-4D97-AF65-F5344CB8AC3E}">
        <p14:creationId xmlns:p14="http://schemas.microsoft.com/office/powerpoint/2010/main" val="28694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36FC8-F923-4FF6-ADC6-559FACFD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/>
          <a:lstStyle/>
          <a:p>
            <a:pPr algn="ctr"/>
            <a:r>
              <a:rPr lang="cs-CZ" dirty="0"/>
              <a:t>Komprese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1F54705-A911-43C6-8F4E-80BA1AA4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r>
              <a:rPr lang="cs-CZ" dirty="0"/>
              <a:t>Cílem je zmenšení objemu dat</a:t>
            </a:r>
          </a:p>
          <a:p>
            <a:r>
              <a:rPr lang="cs-CZ" dirty="0"/>
              <a:t>Dělí se na: Ztrátová a Bezeztrátová</a:t>
            </a:r>
          </a:p>
          <a:p>
            <a:r>
              <a:rPr lang="cs-CZ" dirty="0"/>
              <a:t>Kompresní poměr – Nekomprimované/komprimované</a:t>
            </a:r>
          </a:p>
          <a:p>
            <a:r>
              <a:rPr lang="cs-CZ" dirty="0"/>
              <a:t>Např. *.zip, *.</a:t>
            </a:r>
            <a:r>
              <a:rPr lang="cs-CZ" dirty="0" err="1"/>
              <a:t>rar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0374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371CBE-51D8-4538-95EF-F0912B9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711"/>
          </a:xfrm>
        </p:spPr>
        <p:txBody>
          <a:bodyPr/>
          <a:lstStyle/>
          <a:p>
            <a:pPr algn="ctr"/>
            <a:r>
              <a:rPr lang="cs-CZ" dirty="0" err="1"/>
              <a:t>p</a:t>
            </a:r>
            <a:r>
              <a:rPr lang="cs-CZ" sz="2800" dirty="0" err="1"/>
              <a:t>ost</a:t>
            </a:r>
            <a:r>
              <a:rPr lang="cs-CZ" dirty="0" err="1"/>
              <a:t>s</a:t>
            </a:r>
            <a:r>
              <a:rPr lang="cs-CZ" sz="2800" dirty="0" err="1"/>
              <a:t>cript</a:t>
            </a:r>
            <a:endParaRPr lang="cs-CZ" sz="280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D62BB9-DA28-4B75-AA69-C4A7E58D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2229"/>
            <a:ext cx="9905999" cy="4288972"/>
          </a:xfrm>
        </p:spPr>
        <p:txBody>
          <a:bodyPr/>
          <a:lstStyle/>
          <a:p>
            <a:r>
              <a:rPr lang="cs-CZ" dirty="0"/>
              <a:t>1985 – Adobe systém </a:t>
            </a:r>
            <a:r>
              <a:rPr lang="cs-CZ" dirty="0" err="1"/>
              <a:t>incorporated</a:t>
            </a:r>
            <a:endParaRPr lang="cs-CZ" dirty="0"/>
          </a:p>
          <a:p>
            <a:r>
              <a:rPr lang="cs-CZ" dirty="0"/>
              <a:t>Nezávislý na tiskovém zařízení</a:t>
            </a:r>
          </a:p>
          <a:p>
            <a:r>
              <a:rPr lang="cs-CZ" dirty="0"/>
              <a:t>Standard pro dražší tiskárny</a:t>
            </a:r>
          </a:p>
          <a:p>
            <a:r>
              <a:rPr lang="cs-CZ" dirty="0"/>
              <a:t>Přípona *.</a:t>
            </a:r>
            <a:r>
              <a:rPr lang="cs-CZ" dirty="0" err="1"/>
              <a:t>ps</a:t>
            </a:r>
            <a:endParaRPr lang="cs-CZ" dirty="0"/>
          </a:p>
          <a:p>
            <a:r>
              <a:rPr lang="cs-CZ" dirty="0"/>
              <a:t>Rastrové, vektorové a kombinované obrázky mají příponu .</a:t>
            </a:r>
            <a:r>
              <a:rPr lang="cs-CZ" dirty="0" err="1"/>
              <a:t>eps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366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548E8-5DC2-463E-9A58-E2D62BCD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4380"/>
          </a:xfrm>
        </p:spPr>
        <p:txBody>
          <a:bodyPr/>
          <a:lstStyle/>
          <a:p>
            <a:pPr algn="ctr"/>
            <a:r>
              <a:rPr lang="cs-CZ" dirty="0" err="1"/>
              <a:t>True</a:t>
            </a:r>
            <a:r>
              <a:rPr lang="cs-CZ" dirty="0"/>
              <a:t> Type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EDD5FF2-CD77-4516-A2C1-87762F7E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2898"/>
            <a:ext cx="9905999" cy="4298303"/>
          </a:xfrm>
        </p:spPr>
        <p:txBody>
          <a:bodyPr/>
          <a:lstStyle/>
          <a:p>
            <a:r>
              <a:rPr lang="cs-CZ" dirty="0"/>
              <a:t>Vyvinutý na konci 80. let společností Apple</a:t>
            </a:r>
          </a:p>
          <a:p>
            <a:r>
              <a:rPr lang="cs-CZ" dirty="0"/>
              <a:t>Slouží pro popis vektorových počítačových písem</a:t>
            </a:r>
          </a:p>
          <a:p>
            <a:r>
              <a:rPr lang="cs-CZ" dirty="0"/>
              <a:t>Použití: Windows a Linux</a:t>
            </a:r>
          </a:p>
          <a:p>
            <a:r>
              <a:rPr lang="cs-CZ" dirty="0"/>
              <a:t>Přípona *.TTF</a:t>
            </a:r>
          </a:p>
          <a:p>
            <a:r>
              <a:rPr lang="cs-CZ" dirty="0"/>
              <a:t>Konkurence: Adobe type 1</a:t>
            </a:r>
          </a:p>
        </p:txBody>
      </p:sp>
    </p:spTree>
    <p:extLst>
      <p:ext uri="{BB962C8B-B14F-4D97-AF65-F5344CB8AC3E}">
        <p14:creationId xmlns:p14="http://schemas.microsoft.com/office/powerpoint/2010/main" val="158468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29A7C2-B76D-4515-BCDE-1A6C898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/>
          <a:lstStyle/>
          <a:p>
            <a:pPr algn="ctr"/>
            <a:r>
              <a:rPr lang="cs-CZ" dirty="0"/>
              <a:t>Open Type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D352995-0A18-4DF1-AE11-8AB9D68C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8212"/>
            <a:ext cx="9905999" cy="4232989"/>
          </a:xfrm>
        </p:spPr>
        <p:txBody>
          <a:bodyPr/>
          <a:lstStyle/>
          <a:p>
            <a:r>
              <a:rPr lang="cs-CZ" dirty="0"/>
              <a:t>Standard pro popis fontů</a:t>
            </a:r>
          </a:p>
          <a:p>
            <a:r>
              <a:rPr lang="cs-CZ" dirty="0"/>
              <a:t>Vyvinutý společností Microsoft</a:t>
            </a:r>
          </a:p>
          <a:p>
            <a:r>
              <a:rPr lang="cs-CZ" dirty="0"/>
              <a:t>Nástupce </a:t>
            </a:r>
            <a:r>
              <a:rPr lang="cs-CZ" dirty="0" err="1"/>
              <a:t>True</a:t>
            </a:r>
            <a:r>
              <a:rPr lang="cs-CZ" dirty="0"/>
              <a:t> Typu</a:t>
            </a:r>
          </a:p>
          <a:p>
            <a:r>
              <a:rPr lang="cs-CZ" dirty="0"/>
              <a:t>Využití: Windows, Linux, MAC OS</a:t>
            </a:r>
          </a:p>
          <a:p>
            <a:r>
              <a:rPr lang="cs-CZ" dirty="0" err="1"/>
              <a:t>Připona</a:t>
            </a:r>
            <a:r>
              <a:rPr lang="cs-CZ" dirty="0"/>
              <a:t> *.OTF</a:t>
            </a:r>
          </a:p>
        </p:txBody>
      </p:sp>
    </p:spTree>
    <p:extLst>
      <p:ext uri="{BB962C8B-B14F-4D97-AF65-F5344CB8AC3E}">
        <p14:creationId xmlns:p14="http://schemas.microsoft.com/office/powerpoint/2010/main" val="25403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6DADD7-3758-456F-954B-5C1BEDF4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/>
          <a:lstStyle/>
          <a:p>
            <a:pPr algn="ctr"/>
            <a:r>
              <a:rPr lang="cs-CZ" dirty="0"/>
              <a:t>PDF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289F159-10C9-49D4-897D-02E03569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8922"/>
            <a:ext cx="9905999" cy="4382279"/>
          </a:xfrm>
        </p:spPr>
        <p:txBody>
          <a:bodyPr/>
          <a:lstStyle/>
          <a:p>
            <a:r>
              <a:rPr lang="cs-CZ" dirty="0"/>
              <a:t>= Portable </a:t>
            </a:r>
            <a:r>
              <a:rPr lang="cs-CZ" dirty="0" err="1"/>
              <a:t>Document</a:t>
            </a:r>
            <a:r>
              <a:rPr lang="cs-CZ" dirty="0"/>
              <a:t> </a:t>
            </a:r>
            <a:r>
              <a:rPr lang="cs-CZ" dirty="0" err="1"/>
              <a:t>Format</a:t>
            </a:r>
            <a:r>
              <a:rPr lang="cs-CZ" dirty="0"/>
              <a:t> (= přenosný formát dokumentů)</a:t>
            </a:r>
          </a:p>
          <a:p>
            <a:r>
              <a:rPr lang="cs-CZ" dirty="0"/>
              <a:t>Vyvinutý společností Adobe </a:t>
            </a:r>
          </a:p>
          <a:p>
            <a:r>
              <a:rPr lang="cs-CZ" dirty="0"/>
              <a:t>Slouží pro ukládání dokumentů bez ohledu na HW a SW</a:t>
            </a:r>
          </a:p>
          <a:p>
            <a:r>
              <a:rPr lang="cs-CZ" dirty="0"/>
              <a:t>Může obsahovat obrázky i text</a:t>
            </a:r>
          </a:p>
          <a:p>
            <a:r>
              <a:rPr lang="cs-CZ" dirty="0"/>
              <a:t>Ke čtení sklouží primárně program Adobe </a:t>
            </a:r>
            <a:r>
              <a:rPr lang="cs-CZ" dirty="0" err="1"/>
              <a:t>Reader</a:t>
            </a:r>
            <a:endParaRPr lang="cs-CZ" dirty="0"/>
          </a:p>
          <a:p>
            <a:r>
              <a:rPr lang="cs-CZ" dirty="0"/>
              <a:t>Stejné zobrazení na všech zařízeních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36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6170A-0373-4A27-9AF9-59F90473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041"/>
          </a:xfrm>
        </p:spPr>
        <p:txBody>
          <a:bodyPr/>
          <a:lstStyle/>
          <a:p>
            <a:pPr algn="ctr"/>
            <a:r>
              <a:rPr lang="cs-CZ" dirty="0"/>
              <a:t>Open </a:t>
            </a:r>
            <a:r>
              <a:rPr lang="cs-CZ" dirty="0" err="1"/>
              <a:t>Document</a:t>
            </a:r>
            <a:r>
              <a:rPr lang="cs-CZ" dirty="0"/>
              <a:t> (ODF)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C8BBDA3-B91F-4234-AE44-4F22FD03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9"/>
            <a:ext cx="9905999" cy="4279642"/>
          </a:xfrm>
        </p:spPr>
        <p:txBody>
          <a:bodyPr/>
          <a:lstStyle/>
          <a:p>
            <a:r>
              <a:rPr lang="cs-CZ" dirty="0"/>
              <a:t> Celým názvem:  </a:t>
            </a:r>
            <a:r>
              <a:rPr lang="cs-CZ" b="1" dirty="0"/>
              <a:t>OASIS Open </a:t>
            </a:r>
            <a:r>
              <a:rPr lang="cs-CZ" b="1" dirty="0" err="1"/>
              <a:t>Document</a:t>
            </a:r>
            <a:r>
              <a:rPr lang="cs-CZ" b="1" dirty="0"/>
              <a:t> </a:t>
            </a:r>
            <a:r>
              <a:rPr lang="cs-CZ" b="1" dirty="0" err="1"/>
              <a:t>Format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Office </a:t>
            </a:r>
            <a:r>
              <a:rPr lang="cs-CZ" b="1" dirty="0" err="1"/>
              <a:t>Applications</a:t>
            </a:r>
            <a:r>
              <a:rPr lang="cs-CZ" b="1" dirty="0"/>
              <a:t>       </a:t>
            </a:r>
            <a:r>
              <a:rPr lang="cs-CZ" dirty="0"/>
              <a:t>( = otevřený formát dokumentu pro kancelářské aplikace)</a:t>
            </a:r>
          </a:p>
          <a:p>
            <a:r>
              <a:rPr lang="cs-CZ" dirty="0"/>
              <a:t>Slouží pro ukládání textových dokumentů, prezentací, tabulek, grafů a databází</a:t>
            </a:r>
          </a:p>
          <a:p>
            <a:r>
              <a:rPr lang="cs-CZ" dirty="0"/>
              <a:t>Využíván převážně aplikacemi </a:t>
            </a:r>
            <a:r>
              <a:rPr lang="cs-CZ" dirty="0" err="1"/>
              <a:t>OpenOffice</a:t>
            </a:r>
            <a:endParaRPr lang="cs-CZ" dirty="0"/>
          </a:p>
          <a:p>
            <a:r>
              <a:rPr lang="cs-CZ" dirty="0"/>
              <a:t>Standardizován</a:t>
            </a:r>
          </a:p>
          <a:p>
            <a:r>
              <a:rPr lang="cs-CZ" dirty="0"/>
              <a:t>Založen na XML</a:t>
            </a:r>
          </a:p>
          <a:p>
            <a:r>
              <a:rPr lang="cs-CZ" dirty="0"/>
              <a:t>Alternativní formáty pro Microsoft Office (*.doc, *.</a:t>
            </a:r>
            <a:r>
              <a:rPr lang="cs-CZ" dirty="0" err="1"/>
              <a:t>xls</a:t>
            </a:r>
            <a:r>
              <a:rPr lang="cs-CZ" dirty="0"/>
              <a:t>, *.</a:t>
            </a:r>
            <a:r>
              <a:rPr lang="cs-CZ" dirty="0" err="1"/>
              <a:t>ppt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04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638C5-EF05-4092-AE08-7F60605C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702"/>
          </a:xfrm>
        </p:spPr>
        <p:txBody>
          <a:bodyPr/>
          <a:lstStyle/>
          <a:p>
            <a:pPr algn="ctr"/>
            <a:r>
              <a:rPr lang="cs-CZ" dirty="0"/>
              <a:t>Datové formáty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BD433D1-76D8-4E88-8F69-5AE4EA8D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r>
              <a:rPr lang="cs-CZ" dirty="0"/>
              <a:t>Datový formát určuje způsob reprezentace dat a jejich následnou interpretaci</a:t>
            </a:r>
          </a:p>
          <a:p>
            <a:r>
              <a:rPr lang="cs-CZ" dirty="0"/>
              <a:t>Dělí se na: Uzavřený a Otevřený </a:t>
            </a:r>
          </a:p>
          <a:p>
            <a:r>
              <a:rPr lang="cs-CZ" dirty="0"/>
              <a:t>Uzavřený: - používání formátu je licenčně omezeno (poplatky)</a:t>
            </a:r>
          </a:p>
          <a:p>
            <a:pPr marL="0" indent="0">
              <a:buNone/>
            </a:pPr>
            <a:r>
              <a:rPr lang="cs-CZ" dirty="0"/>
              <a:t>                  - např. MP3 (patent na kódování a dekódování)</a:t>
            </a:r>
          </a:p>
          <a:p>
            <a:r>
              <a:rPr lang="cs-CZ" dirty="0"/>
              <a:t>Otevřený: - používání není omezeno (snaha garantovat dlouhodobý přístup)</a:t>
            </a:r>
          </a:p>
          <a:p>
            <a:pPr marL="0" indent="0">
              <a:buNone/>
            </a:pPr>
            <a:r>
              <a:rPr lang="cs-CZ" dirty="0"/>
              <a:t>                  - např. HTML</a:t>
            </a:r>
          </a:p>
        </p:txBody>
      </p:sp>
    </p:spTree>
    <p:extLst>
      <p:ext uri="{BB962C8B-B14F-4D97-AF65-F5344CB8AC3E}">
        <p14:creationId xmlns:p14="http://schemas.microsoft.com/office/powerpoint/2010/main" val="356489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910414-2CD3-4087-903E-E667B735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7727"/>
          </a:xfrm>
        </p:spPr>
        <p:txBody>
          <a:bodyPr>
            <a:normAutofit/>
          </a:bodyPr>
          <a:lstStyle/>
          <a:p>
            <a:pPr algn="ctr"/>
            <a:r>
              <a:rPr lang="cs-CZ" sz="4000" dirty="0"/>
              <a:t>XML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8DD9623-5627-4EA2-9973-7E74CAA4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6245"/>
            <a:ext cx="9905999" cy="4665306"/>
          </a:xfrm>
        </p:spPr>
        <p:txBody>
          <a:bodyPr>
            <a:normAutofit/>
          </a:bodyPr>
          <a:lstStyle/>
          <a:p>
            <a:r>
              <a:rPr lang="cs-CZ" dirty="0"/>
              <a:t>= </a:t>
            </a:r>
            <a:r>
              <a:rPr lang="cs-CZ" dirty="0" err="1"/>
              <a:t>Extensible</a:t>
            </a:r>
            <a:r>
              <a:rPr lang="cs-CZ" dirty="0"/>
              <a:t>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(= Rozšířený značkovací jazyk)</a:t>
            </a:r>
          </a:p>
          <a:p>
            <a:r>
              <a:rPr lang="cs-CZ" dirty="0"/>
              <a:t>Vyvinut a standardizován konsorciem W3C</a:t>
            </a:r>
          </a:p>
          <a:p>
            <a:r>
              <a:rPr lang="cs-CZ" dirty="0"/>
              <a:t>Podporován řadou nástrojů a programovacích jazyků</a:t>
            </a:r>
          </a:p>
          <a:p>
            <a:r>
              <a:rPr lang="cs-CZ" dirty="0"/>
              <a:t>Vzhled je možno upravovat pomocí CSS</a:t>
            </a:r>
          </a:p>
          <a:p>
            <a:r>
              <a:rPr lang="cs-CZ" dirty="0"/>
              <a:t>XML je také značkovací jazyk pro XHTML </a:t>
            </a:r>
          </a:p>
          <a:p>
            <a:r>
              <a:rPr lang="cs-CZ" dirty="0"/>
              <a:t>Oba využívají tzv. </a:t>
            </a:r>
            <a:r>
              <a:rPr lang="cs-CZ" dirty="0" err="1"/>
              <a:t>tagy</a:t>
            </a:r>
            <a:r>
              <a:rPr lang="cs-CZ" dirty="0"/>
              <a:t> a atributy ve tvaru (</a:t>
            </a:r>
            <a:r>
              <a:rPr lang="cs-CZ" dirty="0" err="1"/>
              <a:t>jmeno</a:t>
            </a:r>
            <a:r>
              <a:rPr lang="cs-CZ" dirty="0"/>
              <a:t>=„hodnota")</a:t>
            </a:r>
          </a:p>
        </p:txBody>
      </p:sp>
    </p:spTree>
    <p:extLst>
      <p:ext uri="{BB962C8B-B14F-4D97-AF65-F5344CB8AC3E}">
        <p14:creationId xmlns:p14="http://schemas.microsoft.com/office/powerpoint/2010/main" val="229506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BF1268-5D04-470E-9024-5F84D1F5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14502"/>
          </a:xfrm>
        </p:spPr>
        <p:txBody>
          <a:bodyPr>
            <a:normAutofit/>
          </a:bodyPr>
          <a:lstStyle/>
          <a:p>
            <a:pPr algn="ctr"/>
            <a:r>
              <a:rPr lang="cs-CZ" sz="6600" dirty="0"/>
              <a:t>Děkujeme!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82DD54D-5899-402D-AA74-57E18041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52843"/>
            <a:ext cx="9905999" cy="338357"/>
          </a:xfrm>
        </p:spPr>
        <p:txBody>
          <a:bodyPr>
            <a:normAutofit fontScale="62500" lnSpcReduction="20000"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67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3EF41-628F-4ECC-8B4D-29E7EA9A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7686"/>
          </a:xfrm>
        </p:spPr>
        <p:txBody>
          <a:bodyPr/>
          <a:lstStyle/>
          <a:p>
            <a:pPr algn="ctr"/>
            <a:r>
              <a:rPr lang="cs-CZ" dirty="0"/>
              <a:t>Zdroje: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7C9FC3B-D854-4CDB-9C1C-28B9494E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445"/>
            <a:ext cx="9905999" cy="3887756"/>
          </a:xfrm>
        </p:spPr>
        <p:txBody>
          <a:bodyPr/>
          <a:lstStyle/>
          <a:p>
            <a:r>
              <a:rPr lang="cs-CZ" dirty="0">
                <a:hlinkClick r:id="rId2"/>
              </a:rPr>
              <a:t>https://www.cs.wikipedia.org</a:t>
            </a:r>
            <a:endParaRPr lang="cs-CZ" dirty="0"/>
          </a:p>
          <a:p>
            <a:r>
              <a:rPr lang="cs-CZ" dirty="0">
                <a:hlinkClick r:id="rId3"/>
              </a:rPr>
              <a:t>https://www.en.wikipedia.org</a:t>
            </a:r>
            <a:endParaRPr lang="cs-CZ" dirty="0"/>
          </a:p>
          <a:p>
            <a:r>
              <a:rPr lang="cs-CZ" dirty="0">
                <a:hlinkClick r:id="rId4"/>
              </a:rPr>
              <a:t>https://www.google.com/imghp?hl=cs</a:t>
            </a:r>
            <a:endParaRPr lang="cs-CZ" dirty="0"/>
          </a:p>
          <a:p>
            <a:r>
              <a:rPr lang="cs-CZ" dirty="0">
                <a:hlinkClick r:id="rId5"/>
              </a:rPr>
              <a:t>https://is.mendelu.cz</a:t>
            </a:r>
            <a:endParaRPr lang="cs-CZ" dirty="0"/>
          </a:p>
          <a:p>
            <a:r>
              <a:rPr lang="cs-CZ" dirty="0">
                <a:hlinkClick r:id="rId6"/>
              </a:rPr>
              <a:t>https://slideplayer.cz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194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43FF6-4188-457E-B003-B0333F0C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702"/>
          </a:xfrm>
        </p:spPr>
        <p:txBody>
          <a:bodyPr/>
          <a:lstStyle/>
          <a:p>
            <a:pPr algn="ctr"/>
            <a:r>
              <a:rPr lang="cs-CZ" dirty="0"/>
              <a:t>Bit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BD7FCDE-AE4C-4A0A-A836-DB29F617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2857"/>
            <a:ext cx="9905999" cy="4158344"/>
          </a:xfrm>
        </p:spPr>
        <p:txBody>
          <a:bodyPr/>
          <a:lstStyle/>
          <a:p>
            <a:r>
              <a:rPr lang="cs-CZ" dirty="0"/>
              <a:t>původním názvem </a:t>
            </a:r>
            <a:r>
              <a:rPr lang="cs-CZ" dirty="0" err="1"/>
              <a:t>binary</a:t>
            </a:r>
            <a:r>
              <a:rPr lang="cs-CZ" dirty="0"/>
              <a:t> </a:t>
            </a:r>
            <a:r>
              <a:rPr lang="cs-CZ" dirty="0" err="1"/>
              <a:t>digit</a:t>
            </a:r>
            <a:r>
              <a:rPr lang="cs-CZ" dirty="0"/>
              <a:t> (=binární číslice)</a:t>
            </a:r>
          </a:p>
          <a:p>
            <a:r>
              <a:rPr lang="cs-CZ" dirty="0"/>
              <a:t>Základní a nejmenší jednotka informace</a:t>
            </a:r>
          </a:p>
          <a:p>
            <a:r>
              <a:rPr lang="cs-CZ" dirty="0"/>
              <a:t>Symbolem je: b</a:t>
            </a:r>
          </a:p>
          <a:p>
            <a:r>
              <a:rPr lang="cs-CZ" dirty="0"/>
              <a:t>Nabývá hodnot 0 nebo 1 (</a:t>
            </a:r>
            <a:r>
              <a:rPr lang="cs-CZ" dirty="0" err="1"/>
              <a:t>True</a:t>
            </a:r>
            <a:r>
              <a:rPr lang="cs-CZ" dirty="0"/>
              <a:t> nebo 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74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A8629-924E-4DAB-B600-C5FBEB34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4421"/>
          </a:xfrm>
        </p:spPr>
        <p:txBody>
          <a:bodyPr/>
          <a:lstStyle/>
          <a:p>
            <a:pPr algn="ctr"/>
            <a:r>
              <a:rPr lang="cs-CZ" dirty="0"/>
              <a:t>byte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F70B905-196A-4EE1-BA6C-1183AA47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9"/>
            <a:ext cx="9905999" cy="4279642"/>
          </a:xfrm>
        </p:spPr>
        <p:txBody>
          <a:bodyPr/>
          <a:lstStyle/>
          <a:p>
            <a:r>
              <a:rPr lang="cs-CZ" dirty="0"/>
              <a:t>1 byte má 8 bitů</a:t>
            </a:r>
          </a:p>
          <a:p>
            <a:r>
              <a:rPr lang="cs-CZ" dirty="0"/>
              <a:t>Symbolem je: B</a:t>
            </a:r>
          </a:p>
          <a:p>
            <a:r>
              <a:rPr lang="cs-CZ" dirty="0"/>
              <a:t>Až 256 číselných kombinací (00000000-11111111)</a:t>
            </a:r>
          </a:p>
        </p:txBody>
      </p:sp>
    </p:spTree>
    <p:extLst>
      <p:ext uri="{BB962C8B-B14F-4D97-AF65-F5344CB8AC3E}">
        <p14:creationId xmlns:p14="http://schemas.microsoft.com/office/powerpoint/2010/main" val="340242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30D162-F395-4783-BA64-D912D07B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4421"/>
          </a:xfrm>
        </p:spPr>
        <p:txBody>
          <a:bodyPr/>
          <a:lstStyle/>
          <a:p>
            <a:pPr algn="ctr"/>
            <a:r>
              <a:rPr lang="cs-CZ" dirty="0"/>
              <a:t>ASCII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7929D73-4BA1-45B7-A528-734A9AB2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8253"/>
            <a:ext cx="9905999" cy="4372948"/>
          </a:xfrm>
        </p:spPr>
        <p:txBody>
          <a:bodyPr/>
          <a:lstStyle/>
          <a:p>
            <a:r>
              <a:rPr lang="cs-CZ" dirty="0"/>
              <a:t>= </a:t>
            </a:r>
            <a:r>
              <a:rPr lang="en-US" dirty="0"/>
              <a:t>American Standard Code of Information I</a:t>
            </a:r>
            <a:r>
              <a:rPr lang="cs-CZ" dirty="0"/>
              <a:t>n</a:t>
            </a:r>
            <a:r>
              <a:rPr lang="en-US" dirty="0" err="1"/>
              <a:t>terchange</a:t>
            </a:r>
            <a:endParaRPr lang="cs-CZ" dirty="0"/>
          </a:p>
          <a:p>
            <a:r>
              <a:rPr lang="cs-CZ" dirty="0"/>
              <a:t>Základní znaková sada</a:t>
            </a:r>
          </a:p>
          <a:p>
            <a:r>
              <a:rPr lang="cs-CZ" dirty="0"/>
              <a:t>1 byte umožňuje uložit 1 znak, takže může mít až 256 znaků</a:t>
            </a:r>
          </a:p>
          <a:p>
            <a:r>
              <a:rPr lang="cs-CZ" dirty="0"/>
              <a:t>Obsahuje: písmena</a:t>
            </a:r>
          </a:p>
          <a:p>
            <a:pPr marL="0" indent="0">
              <a:buNone/>
            </a:pPr>
            <a:r>
              <a:rPr lang="cs-CZ" dirty="0"/>
              <a:t>                  číslice</a:t>
            </a:r>
          </a:p>
          <a:p>
            <a:pPr marL="0" indent="0">
              <a:buNone/>
            </a:pPr>
            <a:r>
              <a:rPr lang="cs-CZ" dirty="0"/>
              <a:t>                  jiné </a:t>
            </a:r>
            <a:r>
              <a:rPr lang="cs-CZ" dirty="0" err="1"/>
              <a:t>stisknutelné</a:t>
            </a:r>
            <a:r>
              <a:rPr lang="cs-CZ" dirty="0"/>
              <a:t> znaky (např. @,#, &amp;, atd..)</a:t>
            </a:r>
          </a:p>
          <a:p>
            <a:pPr marL="0" indent="0">
              <a:buNone/>
            </a:pPr>
            <a:r>
              <a:rPr lang="cs-CZ" dirty="0"/>
              <a:t>                  </a:t>
            </a:r>
            <a:r>
              <a:rPr lang="cs-CZ" dirty="0" err="1"/>
              <a:t>Nestisknutelné</a:t>
            </a:r>
            <a:r>
              <a:rPr lang="cs-CZ" dirty="0"/>
              <a:t> řídící kódy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78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2E644-D0A0-45DA-9674-53B331D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7809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/>
              <a:t>ASCII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35ADF58E-531E-406E-AF1D-5BB112774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5" y="1259631"/>
            <a:ext cx="6363479" cy="5341049"/>
          </a:xfrm>
        </p:spPr>
      </p:pic>
    </p:spTree>
    <p:extLst>
      <p:ext uri="{BB962C8B-B14F-4D97-AF65-F5344CB8AC3E}">
        <p14:creationId xmlns:p14="http://schemas.microsoft.com/office/powerpoint/2010/main" val="164410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7F417C-6DFB-495F-92D4-37FAA8FA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9776"/>
          </a:xfrm>
        </p:spPr>
        <p:txBody>
          <a:bodyPr/>
          <a:lstStyle/>
          <a:p>
            <a:pPr algn="ctr"/>
            <a:r>
              <a:rPr lang="cs-CZ" dirty="0"/>
              <a:t>Kódování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754AE2-A350-4294-A4C2-487D4C5A0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8294"/>
            <a:ext cx="9905999" cy="4512907"/>
          </a:xfrm>
        </p:spPr>
        <p:txBody>
          <a:bodyPr/>
          <a:lstStyle/>
          <a:p>
            <a:r>
              <a:rPr lang="cs-CZ" dirty="0"/>
              <a:t>Windows 1250</a:t>
            </a:r>
          </a:p>
          <a:p>
            <a:r>
              <a:rPr lang="cs-CZ" dirty="0"/>
              <a:t>Latin 2 (CP 852)</a:t>
            </a:r>
          </a:p>
          <a:p>
            <a:r>
              <a:rPr lang="cs-CZ" dirty="0"/>
              <a:t>Kód Kamenický (CP 437)</a:t>
            </a:r>
          </a:p>
          <a:p>
            <a:r>
              <a:rPr lang="cs-CZ" dirty="0"/>
              <a:t>Koi8-Čs</a:t>
            </a:r>
          </a:p>
          <a:p>
            <a:r>
              <a:rPr lang="cs-CZ" dirty="0"/>
              <a:t>ISO 8859-2</a:t>
            </a:r>
          </a:p>
          <a:p>
            <a:r>
              <a:rPr lang="cs-CZ" dirty="0"/>
              <a:t>UTF-8</a:t>
            </a:r>
          </a:p>
          <a:p>
            <a:r>
              <a:rPr lang="cs-CZ" dirty="0"/>
              <a:t>UTF-16</a:t>
            </a:r>
          </a:p>
          <a:p>
            <a:r>
              <a:rPr lang="cs-CZ" dirty="0" err="1"/>
              <a:t>Atd</a:t>
            </a:r>
            <a:r>
              <a:rPr lang="cs-CZ" dirty="0"/>
              <a:t>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48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60636B-845C-423C-85F2-452F231D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702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Windows 1250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07B489F-2317-4863-99A3-C428A89E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163"/>
            <a:ext cx="9905999" cy="4065038"/>
          </a:xfrm>
        </p:spPr>
        <p:txBody>
          <a:bodyPr/>
          <a:lstStyle/>
          <a:p>
            <a:r>
              <a:rPr lang="cs-CZ" dirty="0"/>
              <a:t>Používá OS Windows pro střední Evropu</a:t>
            </a:r>
          </a:p>
          <a:p>
            <a:r>
              <a:rPr lang="cs-CZ" dirty="0"/>
              <a:t>Písmena jsou latinská</a:t>
            </a:r>
          </a:p>
          <a:p>
            <a:r>
              <a:rPr lang="cs-CZ" sz="2200" dirty="0"/>
              <a:t>Albánština, Chorvatština, Čeština, Polština, Slovenština, Rumunština a  Maďarština</a:t>
            </a:r>
          </a:p>
          <a:p>
            <a:r>
              <a:rPr lang="cs-CZ" dirty="0"/>
              <a:t>Velmi podobné je ISO 8859-2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5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EADAD3-58F2-4066-BB83-174C9AFC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889"/>
          </a:xfrm>
        </p:spPr>
        <p:txBody>
          <a:bodyPr/>
          <a:lstStyle/>
          <a:p>
            <a:pPr algn="ctr"/>
            <a:r>
              <a:rPr lang="cs-CZ" dirty="0"/>
              <a:t>ISO 8859-2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86C60A-5CA0-468E-BC2E-FAAB6ED4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411"/>
            <a:ext cx="9905999" cy="3937234"/>
          </a:xfrm>
        </p:spPr>
        <p:txBody>
          <a:bodyPr/>
          <a:lstStyle/>
          <a:p>
            <a:r>
              <a:rPr lang="cs-CZ" dirty="0"/>
              <a:t>Pro OS Linux</a:t>
            </a:r>
          </a:p>
          <a:p>
            <a:r>
              <a:rPr lang="cs-CZ" dirty="0"/>
              <a:t>Též známá jako Latin-2 (aby se to mohlo plést s Latin2)</a:t>
            </a:r>
          </a:p>
          <a:p>
            <a:r>
              <a:rPr lang="cs-CZ" dirty="0"/>
              <a:t>Vznik v roce 1987</a:t>
            </a:r>
          </a:p>
          <a:p>
            <a:r>
              <a:rPr lang="cs-CZ" dirty="0"/>
              <a:t>Pro středo či východoevropské jazyky</a:t>
            </a:r>
          </a:p>
        </p:txBody>
      </p:sp>
    </p:spTree>
    <p:extLst>
      <p:ext uri="{BB962C8B-B14F-4D97-AF65-F5344CB8AC3E}">
        <p14:creationId xmlns:p14="http://schemas.microsoft.com/office/powerpoint/2010/main" val="304366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668</Words>
  <Application>Microsoft Office PowerPoint</Application>
  <PresentationFormat>Širokoúhlá obrazovka</PresentationFormat>
  <Paragraphs>122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Obvod</vt:lpstr>
      <vt:lpstr>Datové formáty</vt:lpstr>
      <vt:lpstr>Datové formáty</vt:lpstr>
      <vt:lpstr>Bit</vt:lpstr>
      <vt:lpstr>byte</vt:lpstr>
      <vt:lpstr>ASCII</vt:lpstr>
      <vt:lpstr>ASCII</vt:lpstr>
      <vt:lpstr>Kódování</vt:lpstr>
      <vt:lpstr>Windows 1250</vt:lpstr>
      <vt:lpstr>ISO 8859-2</vt:lpstr>
      <vt:lpstr>Latin 2 (CP 852)</vt:lpstr>
      <vt:lpstr>Kód kamenický</vt:lpstr>
      <vt:lpstr>Unicode</vt:lpstr>
      <vt:lpstr>Atributy souborů</vt:lpstr>
      <vt:lpstr>Komprese dat</vt:lpstr>
      <vt:lpstr>postscript</vt:lpstr>
      <vt:lpstr>True Type</vt:lpstr>
      <vt:lpstr>Open Type</vt:lpstr>
      <vt:lpstr>PDF</vt:lpstr>
      <vt:lpstr>Open Document (ODF)</vt:lpstr>
      <vt:lpstr>XML</vt:lpstr>
      <vt:lpstr>Děkujeme!</vt:lpstr>
      <vt:lpstr>Zdroje: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formáty</dc:title>
  <dc:creator>PC</dc:creator>
  <cp:lastModifiedBy>PC</cp:lastModifiedBy>
  <cp:revision>7</cp:revision>
  <dcterms:created xsi:type="dcterms:W3CDTF">2018-11-12T16:22:06Z</dcterms:created>
  <dcterms:modified xsi:type="dcterms:W3CDTF">2018-11-13T18:25:33Z</dcterms:modified>
</cp:coreProperties>
</file>