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7"/>
  </p:notesMasterIdLst>
  <p:handoutMasterIdLst>
    <p:handoutMasterId r:id="rId18"/>
  </p:handoutMasterIdLst>
  <p:sldIdLst>
    <p:sldId id="322" r:id="rId5"/>
    <p:sldId id="324" r:id="rId6"/>
    <p:sldId id="325" r:id="rId7"/>
    <p:sldId id="326" r:id="rId8"/>
    <p:sldId id="328" r:id="rId9"/>
    <p:sldId id="327" r:id="rId10"/>
    <p:sldId id="329" r:id="rId11"/>
    <p:sldId id="330" r:id="rId12"/>
    <p:sldId id="331" r:id="rId13"/>
    <p:sldId id="332" r:id="rId14"/>
    <p:sldId id="333" r:id="rId15"/>
    <p:sldId id="334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581" autoAdjust="0"/>
  </p:normalViewPr>
  <p:slideViewPr>
    <p:cSldViewPr showGuides="1">
      <p:cViewPr varScale="1">
        <p:scale>
          <a:sx n="101" d="100"/>
          <a:sy n="101" d="100"/>
        </p:scale>
        <p:origin x="126" y="31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7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963431-1247-4058-934F-3C6DC95264DA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5607DA-E7F4-4829-92C9-BA5DC6413755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dirty="0"/>
              <a:t>Kliknutím můžete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pPr rtl="0"/>
            <a:fld id="{C048143D-B1F0-4BFD-8DD4-5F77C2095F71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5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0987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555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1098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7058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853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46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BE37EC-AD2D-4877-BAD2-528D445CD26F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F1E149-FC90-4207-B405-44B4D80ED53A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41241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3C1D64-A905-4432-99CC-DC959E3E3766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74243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2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2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B53FD4-CE19-4CCF-A5A3-BAF3B20E76F6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0C0F34-37F0-401B-AF48-6845236B4591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13285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A17B66-4020-4BC6-A2C9-5756BFDEB185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FB0166-F4A7-4D0D-808F-CC4728F2C426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07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3222D56-AF82-4D88-AA02-5E51A2625AA9}" type="datetime1">
              <a:rPr lang="cs-CZ" smtClean="0"/>
              <a:t>23.11.2021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cs-CZ"/>
              <a:t>Přidejte zápatí.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A013F82-EE5E-44EE-A61D-E31C6657F26F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766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/>
              <a:t>Rastrová grafika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/>
              <a:t>Lukáš Dvořák a Jakub Marek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F745FD-158C-463F-A387-5E74EC37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PNG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5B862CB-D04C-46B5-9280-D43311D6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Portable Network Graphics </a:t>
            </a:r>
          </a:p>
          <a:p>
            <a:r>
              <a:rPr lang="cs-CZ" dirty="0"/>
              <a:t>Bezeztrátová komprese</a:t>
            </a:r>
          </a:p>
          <a:p>
            <a:r>
              <a:rPr lang="cs-CZ" dirty="0"/>
              <a:t>Náhrada a zdokonalení GIF</a:t>
            </a:r>
          </a:p>
          <a:p>
            <a:r>
              <a:rPr lang="cs-CZ" dirty="0"/>
              <a:t>Nejsou možné animace</a:t>
            </a:r>
          </a:p>
        </p:txBody>
      </p:sp>
    </p:spTree>
    <p:extLst>
      <p:ext uri="{BB962C8B-B14F-4D97-AF65-F5344CB8AC3E}">
        <p14:creationId xmlns:p14="http://schemas.microsoft.com/office/powerpoint/2010/main" val="7250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8CD6B5-C7EA-4F61-ABE0-523A20C6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SW pro vytváření a úpravu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6F31B66-7499-4961-A935-47D2A1F3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Malování</a:t>
            </a:r>
          </a:p>
          <a:p>
            <a:r>
              <a:rPr lang="cs-CZ" dirty="0" err="1"/>
              <a:t>IrfanView</a:t>
            </a:r>
            <a:endParaRPr lang="cs-CZ" dirty="0"/>
          </a:p>
          <a:p>
            <a:r>
              <a:rPr lang="cs-CZ" dirty="0"/>
              <a:t>Adobe </a:t>
            </a:r>
            <a:r>
              <a:rPr lang="cs-CZ" dirty="0" err="1"/>
              <a:t>Photoshop</a:t>
            </a:r>
            <a:endParaRPr lang="cs-CZ" dirty="0"/>
          </a:p>
          <a:p>
            <a:r>
              <a:rPr lang="cs-CZ" dirty="0" err="1"/>
              <a:t>CorelDraw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292CDA-57D2-47BB-993C-E099DDB0E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2556932"/>
            <a:ext cx="2162175" cy="21145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7387B86-BD5F-46DC-9C6C-FC1329DB8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2536741"/>
            <a:ext cx="1420573" cy="213474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1F89AA-3C42-46BA-BA22-AD0CFC79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537" y="2709332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8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55DE0-4689-4B93-A702-D11CC1F8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Barevné modely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203F0CE-6D84-47A8-8114-7448ED45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RGB (Red, Green, Blue) – pro obrazovky</a:t>
            </a:r>
          </a:p>
          <a:p>
            <a:r>
              <a:rPr lang="cs-CZ" dirty="0"/>
              <a:t>CMYK (Cyan, Magenta, </a:t>
            </a:r>
            <a:r>
              <a:rPr lang="cs-CZ" dirty="0" err="1"/>
              <a:t>Yellow</a:t>
            </a:r>
            <a:r>
              <a:rPr lang="cs-CZ" dirty="0"/>
              <a:t>, </a:t>
            </a:r>
            <a:r>
              <a:rPr lang="cs-CZ" dirty="0" err="1"/>
              <a:t>Key</a:t>
            </a:r>
            <a:r>
              <a:rPr lang="cs-CZ" dirty="0"/>
              <a:t>)</a:t>
            </a:r>
          </a:p>
          <a:p>
            <a:r>
              <a:rPr lang="cs-CZ" dirty="0"/>
              <a:t>HSL (</a:t>
            </a:r>
            <a:r>
              <a:rPr lang="cs-CZ" dirty="0" err="1"/>
              <a:t>Hue</a:t>
            </a:r>
            <a:r>
              <a:rPr lang="cs-CZ" dirty="0"/>
              <a:t>, </a:t>
            </a:r>
            <a:r>
              <a:rPr lang="cs-CZ" dirty="0" err="1"/>
              <a:t>Saturation</a:t>
            </a:r>
            <a:r>
              <a:rPr lang="cs-CZ" dirty="0"/>
              <a:t>, </a:t>
            </a:r>
            <a:r>
              <a:rPr lang="cs-CZ" dirty="0" err="1"/>
              <a:t>Lightness</a:t>
            </a:r>
            <a:r>
              <a:rPr lang="cs-CZ" dirty="0"/>
              <a:t>)</a:t>
            </a:r>
          </a:p>
          <a:p>
            <a:r>
              <a:rPr lang="cs-CZ" dirty="0"/>
              <a:t>HSV (</a:t>
            </a:r>
            <a:r>
              <a:rPr lang="cs-CZ" dirty="0" err="1"/>
              <a:t>Hue</a:t>
            </a:r>
            <a:r>
              <a:rPr lang="cs-CZ" dirty="0"/>
              <a:t>, </a:t>
            </a:r>
            <a:r>
              <a:rPr lang="cs-CZ" dirty="0" err="1"/>
              <a:t>Saturation</a:t>
            </a:r>
            <a:r>
              <a:rPr lang="cs-CZ" dirty="0"/>
              <a:t>, </a:t>
            </a:r>
            <a:r>
              <a:rPr lang="cs-CZ" dirty="0" err="1"/>
              <a:t>Value</a:t>
            </a:r>
            <a:r>
              <a:rPr lang="cs-CZ" dirty="0"/>
              <a:t>)</a:t>
            </a:r>
          </a:p>
        </p:txBody>
      </p:sp>
      <p:pic>
        <p:nvPicPr>
          <p:cNvPr id="1026" name="Picture 2" descr="Výsledek obrázku pro barevná hloubka">
            <a:extLst>
              <a:ext uri="{FF2B5EF4-FFF2-40B4-BE49-F238E27FC236}">
                <a16:creationId xmlns:a16="http://schemas.microsoft.com/office/drawing/2014/main" id="{3AE83664-04C2-4B77-958A-9711DD7F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92" y="1032728"/>
            <a:ext cx="2349444" cy="218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CC3F2C86-EB97-4F0E-BC3F-02C8CA142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392" y="3301154"/>
            <a:ext cx="2383106" cy="238310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3E40C29-4CD8-429E-A59E-791FC446E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943" y="3352887"/>
            <a:ext cx="2331373" cy="23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258073-8AE4-401E-8BF1-E0E45BFA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64" y="982132"/>
            <a:ext cx="9598696" cy="1303867"/>
          </a:xfrm>
        </p:spPr>
        <p:txBody>
          <a:bodyPr>
            <a:normAutofit/>
          </a:bodyPr>
          <a:lstStyle/>
          <a:p>
            <a:r>
              <a:rPr lang="cs-CZ" dirty="0"/>
              <a:t>Co to je?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C3F5710-4899-4697-BE5A-89A5EC5B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064" y="2556932"/>
            <a:ext cx="6255237" cy="3318936"/>
          </a:xfrm>
        </p:spPr>
        <p:txBody>
          <a:bodyPr>
            <a:normAutofit/>
          </a:bodyPr>
          <a:lstStyle/>
          <a:p>
            <a:r>
              <a:rPr lang="cs-CZ" dirty="0"/>
              <a:t>Jeden ze dvou způsobů ukládání obrázků (druhý je vektorová grafika).</a:t>
            </a:r>
          </a:p>
          <a:p>
            <a:r>
              <a:rPr lang="cs-CZ" dirty="0"/>
              <a:t>Obrázek popsán pomocí bodů.</a:t>
            </a:r>
          </a:p>
          <a:p>
            <a:r>
              <a:rPr lang="cs-CZ" dirty="0"/>
              <a:t>Každý bod má určenou polohu a barvu.</a:t>
            </a:r>
          </a:p>
          <a:p>
            <a:r>
              <a:rPr lang="cs-CZ" dirty="0"/>
              <a:t>Kvalitu ovlivňuje rozlišení a barevná hloubka.</a:t>
            </a:r>
          </a:p>
        </p:txBody>
      </p:sp>
      <p:pic>
        <p:nvPicPr>
          <p:cNvPr id="2052" name="Picture 4" descr="17 Grafické formáty (Kydlíček) - PPA">
            <a:extLst>
              <a:ext uri="{FF2B5EF4-FFF2-40B4-BE49-F238E27FC236}">
                <a16:creationId xmlns:a16="http://schemas.microsoft.com/office/drawing/2014/main" id="{D9167E16-3164-4616-9711-E97C5FE3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3068960"/>
            <a:ext cx="37814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286CEB-DA2F-4F9C-A3D0-50669EB4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Barevná hloubka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A7F74E-1123-447C-A269-485CA639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Určuje kolik barev je použito</a:t>
            </a:r>
          </a:p>
          <a:p>
            <a:r>
              <a:rPr lang="cs-CZ" dirty="0"/>
              <a:t>1 bit = 2 barvy (černá a bílá)</a:t>
            </a:r>
          </a:p>
          <a:p>
            <a:r>
              <a:rPr lang="cs-CZ" dirty="0"/>
              <a:t>Nejčastější</a:t>
            </a:r>
          </a:p>
          <a:p>
            <a:pPr lvl="1"/>
            <a:r>
              <a:rPr lang="cs-CZ" dirty="0"/>
              <a:t>24 bitů (16 777 216 barev)</a:t>
            </a:r>
          </a:p>
          <a:p>
            <a:pPr lvl="1"/>
            <a:r>
              <a:rPr lang="cs-CZ" dirty="0"/>
              <a:t>32 bitů (4 294 967 296 barev) – True Color</a:t>
            </a:r>
          </a:p>
          <a:p>
            <a:pPr lvl="1"/>
            <a:r>
              <a:rPr lang="cs-CZ" dirty="0"/>
              <a:t>48 bitů (281 474 976 710 656 barev</a:t>
            </a:r>
          </a:p>
          <a:p>
            <a:r>
              <a:rPr lang="cs-CZ" dirty="0"/>
              <a:t>Alfa kanál - průhlednost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F147AB-57F0-4630-8E26-216B72F3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492105"/>
            <a:ext cx="2664296" cy="34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6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814A6-92A6-4483-8BC0-C0DF528E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Rozlišení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B6CBCDB-7282-4146-9A3E-1EEC1460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DPI (Dots Per Inch) = počet obrazových bodů na jeden palec (2,54 cm).</a:t>
            </a:r>
          </a:p>
          <a:p>
            <a:endParaRPr lang="cs-CZ" dirty="0"/>
          </a:p>
        </p:txBody>
      </p:sp>
      <p:pic>
        <p:nvPicPr>
          <p:cNvPr id="4" name="Picture 2" descr="http://images.silverfast.eu/img/resolution-target/dpi.png">
            <a:extLst>
              <a:ext uri="{FF2B5EF4-FFF2-40B4-BE49-F238E27FC236}">
                <a16:creationId xmlns:a16="http://schemas.microsoft.com/office/drawing/2014/main" id="{C386578A-31E7-47CF-AB8C-B71278A2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3429000"/>
            <a:ext cx="40156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3F3D6D-6133-4C1E-B01A-1CEBD1DF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 a nevýhody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A704F3B-0A57-4CBE-94D5-9F3B8116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892" y="2520516"/>
            <a:ext cx="4416552" cy="4102969"/>
          </a:xfrm>
        </p:spPr>
        <p:txBody>
          <a:bodyPr/>
          <a:lstStyle/>
          <a:p>
            <a:r>
              <a:rPr lang="cs-CZ" dirty="0"/>
              <a:t>Jednoduché pořízení, zobrazení</a:t>
            </a:r>
          </a:p>
          <a:p>
            <a:r>
              <a:rPr lang="cs-CZ" dirty="0"/>
              <a:t>Programová podpora</a:t>
            </a:r>
          </a:p>
          <a:p>
            <a:r>
              <a:rPr lang="cs-CZ" dirty="0"/>
              <a:t>Možnost grafických efektů</a:t>
            </a:r>
          </a:p>
          <a:p>
            <a:r>
              <a:rPr lang="cs-CZ" dirty="0"/>
              <a:t>Snadné přenesení na jiné zařízení</a:t>
            </a:r>
          </a:p>
          <a:p>
            <a:endParaRPr lang="cs-CZ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5A2AA3E3-1616-4E81-9F52-2E4392E5B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4234" y="2524658"/>
            <a:ext cx="4416552" cy="4102969"/>
          </a:xfrm>
        </p:spPr>
        <p:txBody>
          <a:bodyPr/>
          <a:lstStyle/>
          <a:p>
            <a:r>
              <a:rPr lang="cs-CZ" dirty="0"/>
              <a:t>Při zvětšování jsou patrné jednotlivé pixely</a:t>
            </a:r>
          </a:p>
          <a:p>
            <a:r>
              <a:rPr lang="cs-CZ" dirty="0"/>
              <a:t>Po uložení zmenšení se nedá obrázek zpět zvětšit bez ztráty kvality</a:t>
            </a:r>
          </a:p>
        </p:txBody>
      </p:sp>
    </p:spTree>
    <p:extLst>
      <p:ext uri="{BB962C8B-B14F-4D97-AF65-F5344CB8AC3E}">
        <p14:creationId xmlns:p14="http://schemas.microsoft.com/office/powerpoint/2010/main" val="132767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9DF9FB-EBC1-42CE-893C-52CB9AB7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Rozdělení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8C59D1-86D0-4601-A42E-EFDDBF08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Nekomprimované (BMP, RAW)</a:t>
            </a:r>
          </a:p>
          <a:p>
            <a:r>
              <a:rPr lang="cs-CZ" dirty="0"/>
              <a:t>Komprimované</a:t>
            </a:r>
          </a:p>
          <a:p>
            <a:pPr lvl="1"/>
            <a:r>
              <a:rPr lang="cs-CZ" dirty="0"/>
              <a:t>Ztrátová komprese (JPEG)</a:t>
            </a:r>
          </a:p>
          <a:p>
            <a:pPr lvl="1"/>
            <a:r>
              <a:rPr lang="cs-CZ" dirty="0"/>
              <a:t>Bezeztrátová komprese </a:t>
            </a:r>
            <a:r>
              <a:rPr lang="cs-CZ"/>
              <a:t>(GIF, PNG)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91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DF3F6-DEF7-4CAE-BBEB-59180AAC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BMP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EEAC793-646A-4497-9AEE-15FAC74D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Windows bitmap</a:t>
            </a:r>
          </a:p>
          <a:p>
            <a:r>
              <a:rPr lang="cs-CZ" dirty="0"/>
              <a:t>Žádná komprese</a:t>
            </a:r>
          </a:p>
          <a:p>
            <a:r>
              <a:rPr lang="cs-CZ" dirty="0"/>
              <a:t>Velikost lze jednoduše spočítat</a:t>
            </a:r>
          </a:p>
          <a:p>
            <a:pPr lvl="1"/>
            <a:r>
              <a:rPr lang="cs-CZ" dirty="0"/>
              <a:t>(šířka v pixelech * výška v pixelech * bitů na pixel / 8)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30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6CAE1E-8127-4DA0-AB5C-D677E39B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JPEG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06B6AEC-D055-4CF8-AA2C-7C6CF976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Joint Photographic Experts Group </a:t>
            </a:r>
          </a:p>
          <a:p>
            <a:r>
              <a:rPr lang="cs-CZ" dirty="0"/>
              <a:t>Ztrátová komprese</a:t>
            </a:r>
          </a:p>
          <a:p>
            <a:r>
              <a:rPr lang="cs-CZ" dirty="0"/>
              <a:t>Hlavní využití – ukládání fotek na internetu</a:t>
            </a:r>
          </a:p>
          <a:p>
            <a:r>
              <a:rPr lang="cs-CZ" dirty="0"/>
              <a:t>Není vhodný pro ukládání textu a ikon</a:t>
            </a:r>
          </a:p>
        </p:txBody>
      </p:sp>
    </p:spTree>
    <p:extLst>
      <p:ext uri="{BB962C8B-B14F-4D97-AF65-F5344CB8AC3E}">
        <p14:creationId xmlns:p14="http://schemas.microsoft.com/office/powerpoint/2010/main" val="7912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34D5B5-48FF-4A46-B0C9-24988552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GIF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33500A-17D7-44B3-817D-A8B88E8E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Graphics </a:t>
            </a:r>
            <a:r>
              <a:rPr lang="cs-CZ" dirty="0" err="1"/>
              <a:t>Interchange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 </a:t>
            </a:r>
          </a:p>
          <a:p>
            <a:r>
              <a:rPr lang="cs-CZ" dirty="0"/>
              <a:t>Bezeztrátová komprese</a:t>
            </a:r>
          </a:p>
          <a:p>
            <a:r>
              <a:rPr lang="cs-CZ" dirty="0"/>
              <a:t>Malý počet barev</a:t>
            </a:r>
          </a:p>
          <a:p>
            <a:r>
              <a:rPr lang="cs-CZ" dirty="0"/>
              <a:t>Vhodný pro loga</a:t>
            </a:r>
          </a:p>
        </p:txBody>
      </p:sp>
    </p:spTree>
    <p:extLst>
      <p:ext uri="{BB962C8B-B14F-4D97-AF65-F5344CB8AC3E}">
        <p14:creationId xmlns:p14="http://schemas.microsoft.com/office/powerpoint/2010/main" val="374193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a">
  <a:themeElements>
    <a:clrScheme name="Organika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ka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Firemní motiv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40262f94-9f35-4ac3-9a90-690165a166b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286</Words>
  <Application>Microsoft Office PowerPoint</Application>
  <PresentationFormat>Vlastní</PresentationFormat>
  <Paragraphs>60</Paragraphs>
  <Slides>12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Organika</vt:lpstr>
      <vt:lpstr>Rastrová grafika</vt:lpstr>
      <vt:lpstr>Co to je?</vt:lpstr>
      <vt:lpstr>Barevná hloubka</vt:lpstr>
      <vt:lpstr>Rozlišení</vt:lpstr>
      <vt:lpstr>Výhody a nevýhody</vt:lpstr>
      <vt:lpstr>Rozdělení</vt:lpstr>
      <vt:lpstr>BMP</vt:lpstr>
      <vt:lpstr>JPEG</vt:lpstr>
      <vt:lpstr>GIF</vt:lpstr>
      <vt:lpstr>PNG</vt:lpstr>
      <vt:lpstr>SW pro vytváření a úpravu</vt:lpstr>
      <vt:lpstr>Barevné modely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/>
  <cp:lastModifiedBy>Dvořák Lukáš</cp:lastModifiedBy>
  <cp:revision>14</cp:revision>
  <dcterms:created xsi:type="dcterms:W3CDTF">2017-11-30T17:24:26Z</dcterms:created>
  <dcterms:modified xsi:type="dcterms:W3CDTF">2021-11-23T18:44:40Z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