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9" r:id="rId4"/>
    <p:sldId id="258" r:id="rId5"/>
    <p:sldId id="260" r:id="rId6"/>
    <p:sldId id="263" r:id="rId7"/>
    <p:sldId id="261" r:id="rId8"/>
    <p:sldId id="262" r:id="rId9"/>
    <p:sldId id="264" r:id="rId10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>
        <p:scale>
          <a:sx n="77" d="100"/>
          <a:sy n="77" d="100"/>
        </p:scale>
        <p:origin x="-162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smtClean="0"/>
              <a:t>Kliknutím lze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AD073-CFFD-45E3-AF8F-82CCE9887408}" type="datetimeFigureOut">
              <a:rPr lang="cs-CZ" smtClean="0"/>
              <a:pPr/>
              <a:t>5.1.2017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6C3DB-6815-4C25-ACCE-740BDB0897E8}" type="slidenum">
              <a:rPr lang="cs-CZ" smtClean="0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4939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AD073-CFFD-45E3-AF8F-82CCE9887408}" type="datetimeFigureOut">
              <a:rPr lang="cs-CZ" smtClean="0"/>
              <a:pPr/>
              <a:t>5.1.2017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6C3DB-6815-4C25-ACCE-740BDB0897E8}" type="slidenum">
              <a:rPr lang="cs-CZ" smtClean="0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90369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AD073-CFFD-45E3-AF8F-82CCE9887408}" type="datetimeFigureOut">
              <a:rPr lang="cs-CZ" smtClean="0"/>
              <a:pPr/>
              <a:t>5.1.2017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6C3DB-6815-4C25-ACCE-740BDB0897E8}" type="slidenum">
              <a:rPr lang="cs-CZ" smtClean="0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01397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AD073-CFFD-45E3-AF8F-82CCE9887408}" type="datetimeFigureOut">
              <a:rPr lang="cs-CZ" smtClean="0"/>
              <a:pPr/>
              <a:t>5.1.2017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6C3DB-6815-4C25-ACCE-740BDB0897E8}" type="slidenum">
              <a:rPr lang="cs-CZ" smtClean="0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78659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AD073-CFFD-45E3-AF8F-82CCE9887408}" type="datetimeFigureOut">
              <a:rPr lang="cs-CZ" smtClean="0"/>
              <a:pPr/>
              <a:t>5.1.2017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6C3DB-6815-4C25-ACCE-740BDB0897E8}" type="slidenum">
              <a:rPr lang="cs-CZ" smtClean="0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59995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AD073-CFFD-45E3-AF8F-82CCE9887408}" type="datetimeFigureOut">
              <a:rPr lang="cs-CZ" smtClean="0"/>
              <a:pPr/>
              <a:t>5.1.2017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6C3DB-6815-4C25-ACCE-740BDB0897E8}" type="slidenum">
              <a:rPr lang="cs-CZ" smtClean="0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94813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AD073-CFFD-45E3-AF8F-82CCE9887408}" type="datetimeFigureOut">
              <a:rPr lang="cs-CZ" smtClean="0"/>
              <a:pPr/>
              <a:t>5.1.2017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6C3DB-6815-4C25-ACCE-740BDB0897E8}" type="slidenum">
              <a:rPr lang="cs-CZ" smtClean="0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8136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AD073-CFFD-45E3-AF8F-82CCE9887408}" type="datetimeFigureOut">
              <a:rPr lang="cs-CZ" smtClean="0"/>
              <a:pPr/>
              <a:t>5.1.2017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6C3DB-6815-4C25-ACCE-740BDB0897E8}" type="slidenum">
              <a:rPr lang="cs-CZ" smtClean="0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62508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AD073-CFFD-45E3-AF8F-82CCE9887408}" type="datetimeFigureOut">
              <a:rPr lang="cs-CZ" smtClean="0"/>
              <a:pPr/>
              <a:t>5.1.2017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6C3DB-6815-4C25-ACCE-740BDB0897E8}" type="slidenum">
              <a:rPr lang="cs-CZ" smtClean="0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72729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AD073-CFFD-45E3-AF8F-82CCE9887408}" type="datetimeFigureOut">
              <a:rPr lang="cs-CZ" smtClean="0"/>
              <a:pPr/>
              <a:t>5.1.2017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6C3DB-6815-4C25-ACCE-740BDB0897E8}" type="slidenum">
              <a:rPr lang="cs-CZ" smtClean="0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04368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 smtClean="0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AD073-CFFD-45E3-AF8F-82CCE9887408}" type="datetimeFigureOut">
              <a:rPr lang="cs-CZ" smtClean="0"/>
              <a:pPr/>
              <a:t>5.1.2017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6C3DB-6815-4C25-ACCE-740BDB0897E8}" type="slidenum">
              <a:rPr lang="cs-CZ" smtClean="0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3629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1AD073-CFFD-45E3-AF8F-82CCE9887408}" type="datetimeFigureOut">
              <a:rPr lang="cs-CZ" smtClean="0"/>
              <a:pPr/>
              <a:t>5.1.2017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76C3DB-6815-4C25-ACCE-740BDB0897E8}" type="slidenum">
              <a:rPr lang="cs-CZ" smtClean="0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636920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cs.wikipedia.org/wiki/Portable_Network_Graphics" TargetMode="External"/><Relationship Id="rId3" Type="http://schemas.openxmlformats.org/officeDocument/2006/relationships/hyperlink" Target="https://cs.wikipedia.org/wiki/GIF" TargetMode="External"/><Relationship Id="rId7" Type="http://schemas.openxmlformats.org/officeDocument/2006/relationships/hyperlink" Target="https://cs.wikipedia.org/wiki/PC_Paintbrush_File_Format" TargetMode="External"/><Relationship Id="rId2" Type="http://schemas.openxmlformats.org/officeDocument/2006/relationships/hyperlink" Target="https://cs.wikipedia.org/wiki/BM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s.wikipedia.org/wiki/Multiple-image_Network_Graphics" TargetMode="External"/><Relationship Id="rId11" Type="http://schemas.openxmlformats.org/officeDocument/2006/relationships/hyperlink" Target="https://cs.wikipedia.org/wiki/X_PixMap" TargetMode="External"/><Relationship Id="rId5" Type="http://schemas.openxmlformats.org/officeDocument/2006/relationships/hyperlink" Target="https://cs.wikipedia.org/wiki/JPEG" TargetMode="External"/><Relationship Id="rId10" Type="http://schemas.openxmlformats.org/officeDocument/2006/relationships/hyperlink" Target="https://cs.wikipedia.org/wiki/WebP" TargetMode="External"/><Relationship Id="rId4" Type="http://schemas.openxmlformats.org/officeDocument/2006/relationships/hyperlink" Target="https://cs.wikipedia.org/wiki/HD_Photo" TargetMode="External"/><Relationship Id="rId9" Type="http://schemas.openxmlformats.org/officeDocument/2006/relationships/hyperlink" Target="https://cs.wikipedia.org/wiki/Wireless_Application_Protocol_Bitmap_Format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 smtClean="0"/>
              <a:t>Rastrová grafika</a:t>
            </a:r>
            <a:endParaRPr lang="cs-CZ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 smtClean="0"/>
              <a:t>Josef Koumar </a:t>
            </a:r>
          </a:p>
          <a:p>
            <a:r>
              <a:rPr lang="cs-CZ" dirty="0" smtClean="0"/>
              <a:t>Vojtěch Šereda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72825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cs-CZ" dirty="0" smtClean="0"/>
              <a:t>Základní pojmy a jednotky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838200" y="1076380"/>
            <a:ext cx="10515600" cy="4351338"/>
          </a:xfrm>
        </p:spPr>
        <p:txBody>
          <a:bodyPr>
            <a:normAutofit/>
          </a:bodyPr>
          <a:lstStyle/>
          <a:p>
            <a:r>
              <a:rPr lang="cs-CZ" sz="2400" b="1" dirty="0"/>
              <a:t>Bitmapová grafika </a:t>
            </a:r>
            <a:r>
              <a:rPr lang="cs-CZ" sz="2400" dirty="0" smtClean="0"/>
              <a:t>je </a:t>
            </a:r>
            <a:r>
              <a:rPr lang="cs-CZ" sz="2400" dirty="0"/>
              <a:t>jeden ze dvou </a:t>
            </a:r>
            <a:endParaRPr lang="cs-CZ" sz="2400" dirty="0" smtClean="0"/>
          </a:p>
          <a:p>
            <a:pPr marL="0" indent="0">
              <a:buNone/>
            </a:pPr>
            <a:r>
              <a:rPr lang="cs-CZ" sz="2400" dirty="0" smtClean="0"/>
              <a:t>základních </a:t>
            </a:r>
            <a:r>
              <a:rPr lang="cs-CZ" sz="2400" dirty="0"/>
              <a:t>způsobů, jakým </a:t>
            </a:r>
            <a:r>
              <a:rPr lang="cs-CZ" sz="2400" dirty="0" smtClean="0"/>
              <a:t>počítače ukládají </a:t>
            </a:r>
          </a:p>
          <a:p>
            <a:pPr marL="0" indent="0">
              <a:buNone/>
            </a:pPr>
            <a:r>
              <a:rPr lang="cs-CZ" sz="2400" dirty="0" smtClean="0"/>
              <a:t>a </a:t>
            </a:r>
            <a:r>
              <a:rPr lang="cs-CZ" sz="2400" dirty="0"/>
              <a:t>zpracovávají obrazové </a:t>
            </a:r>
            <a:r>
              <a:rPr lang="cs-CZ" sz="2400" dirty="0" smtClean="0"/>
              <a:t>informace </a:t>
            </a:r>
          </a:p>
          <a:p>
            <a:endParaRPr lang="cs-CZ" sz="2400" dirty="0" smtClean="0"/>
          </a:p>
          <a:p>
            <a:endParaRPr lang="cs-CZ" sz="2400" dirty="0"/>
          </a:p>
          <a:p>
            <a:r>
              <a:rPr lang="cs-CZ" sz="2400" dirty="0"/>
              <a:t>K</a:t>
            </a:r>
            <a:r>
              <a:rPr lang="cs-CZ" sz="2400" dirty="0" smtClean="0"/>
              <a:t>valitu </a:t>
            </a:r>
            <a:r>
              <a:rPr lang="cs-CZ" sz="2400" dirty="0"/>
              <a:t>souboru závisí na </a:t>
            </a:r>
            <a:r>
              <a:rPr lang="cs-CZ" sz="2400" b="1" dirty="0"/>
              <a:t>velikosti obrázku, barevné hloubce, účinnosti kompresního algoritmu</a:t>
            </a:r>
            <a:r>
              <a:rPr lang="cs-CZ" sz="2400" dirty="0"/>
              <a:t> a u ztrátové komprese na </a:t>
            </a:r>
            <a:r>
              <a:rPr lang="cs-CZ" sz="2400" b="1" dirty="0"/>
              <a:t>zvolené kvalitě uložení obrázku</a:t>
            </a:r>
            <a:r>
              <a:rPr lang="cs-CZ" sz="2400" dirty="0"/>
              <a:t>.</a:t>
            </a:r>
          </a:p>
          <a:p>
            <a:r>
              <a:rPr lang="cs-CZ" sz="2400" dirty="0" smtClean="0"/>
              <a:t>Jednotky: </a:t>
            </a:r>
            <a:r>
              <a:rPr lang="cs-CZ" sz="2400" dirty="0" err="1" smtClean="0"/>
              <a:t>Dots</a:t>
            </a:r>
            <a:r>
              <a:rPr lang="cs-CZ" sz="2400" dirty="0" smtClean="0"/>
              <a:t> per </a:t>
            </a:r>
            <a:r>
              <a:rPr lang="cs-CZ" sz="2400" dirty="0" err="1" smtClean="0"/>
              <a:t>Inch</a:t>
            </a:r>
            <a:r>
              <a:rPr lang="cs-CZ" sz="2400" dirty="0" smtClean="0"/>
              <a:t> (kolik pixelů se vejde do jednoho palce)</a:t>
            </a:r>
            <a:endParaRPr lang="cs-CZ" sz="2400" dirty="0"/>
          </a:p>
        </p:txBody>
      </p:sp>
      <p:pic>
        <p:nvPicPr>
          <p:cNvPr id="4" name="Obráze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4572000" cy="3252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606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838200" y="25400"/>
            <a:ext cx="10515600" cy="6731000"/>
          </a:xfrm>
        </p:spPr>
        <p:txBody>
          <a:bodyPr>
            <a:normAutofit fontScale="85000" lnSpcReduction="20000"/>
          </a:bodyPr>
          <a:lstStyle/>
          <a:p>
            <a:r>
              <a:rPr lang="cs-CZ" b="1" dirty="0" smtClean="0"/>
              <a:t>Pixel </a:t>
            </a:r>
            <a:r>
              <a:rPr lang="cs-CZ" b="1" dirty="0"/>
              <a:t>–</a:t>
            </a:r>
            <a:r>
              <a:rPr lang="cs-CZ" dirty="0"/>
              <a:t> jeden bod </a:t>
            </a:r>
            <a:r>
              <a:rPr lang="cs-CZ" dirty="0" smtClean="0"/>
              <a:t>obrázku (jeden </a:t>
            </a:r>
            <a:r>
              <a:rPr lang="cs-CZ" dirty="0"/>
              <a:t>bod na </a:t>
            </a:r>
            <a:r>
              <a:rPr lang="cs-CZ" dirty="0" smtClean="0"/>
              <a:t>monitoru)</a:t>
            </a:r>
            <a:endParaRPr lang="cs-CZ" dirty="0"/>
          </a:p>
          <a:p>
            <a:r>
              <a:rPr lang="cs-CZ" b="1" dirty="0" smtClean="0"/>
              <a:t>Barevná </a:t>
            </a:r>
            <a:r>
              <a:rPr lang="cs-CZ" b="1" dirty="0"/>
              <a:t>hloubka</a:t>
            </a:r>
            <a:r>
              <a:rPr lang="cs-CZ" dirty="0"/>
              <a:t> </a:t>
            </a:r>
            <a:r>
              <a:rPr lang="cs-CZ" b="1" dirty="0"/>
              <a:t>–</a:t>
            </a:r>
            <a:r>
              <a:rPr lang="cs-CZ" dirty="0"/>
              <a:t> počet bitů určených pro záznam barvy</a:t>
            </a:r>
            <a:br>
              <a:rPr lang="cs-CZ" dirty="0"/>
            </a:br>
            <a:r>
              <a:rPr lang="cs-CZ" dirty="0"/>
              <a:t>Počet možných barev = 2</a:t>
            </a:r>
            <a:r>
              <a:rPr lang="cs-CZ" baseline="30000" dirty="0"/>
              <a:t>barevná hloubka</a:t>
            </a:r>
            <a:endParaRPr lang="cs-CZ" dirty="0"/>
          </a:p>
          <a:p>
            <a:r>
              <a:rPr lang="cs-CZ" b="1" dirty="0" smtClean="0"/>
              <a:t>Monochromatický </a:t>
            </a:r>
            <a:r>
              <a:rPr lang="cs-CZ" b="1" dirty="0"/>
              <a:t>obraz </a:t>
            </a:r>
            <a:r>
              <a:rPr lang="cs-CZ" dirty="0"/>
              <a:t>(černobílý) </a:t>
            </a:r>
            <a:r>
              <a:rPr lang="cs-CZ" b="1" dirty="0"/>
              <a:t>–</a:t>
            </a:r>
            <a:r>
              <a:rPr lang="cs-CZ" dirty="0"/>
              <a:t> barevná hloubka je 1. Každý pixel je popsán jedním bitem</a:t>
            </a:r>
          </a:p>
          <a:p>
            <a:r>
              <a:rPr lang="cs-CZ" dirty="0" smtClean="0"/>
              <a:t>I</a:t>
            </a:r>
            <a:r>
              <a:rPr lang="cs-CZ" b="1" dirty="0" smtClean="0"/>
              <a:t>ndexovaný </a:t>
            </a:r>
            <a:r>
              <a:rPr lang="cs-CZ" b="1" dirty="0"/>
              <a:t>mód</a:t>
            </a:r>
            <a:r>
              <a:rPr lang="cs-CZ" dirty="0"/>
              <a:t> </a:t>
            </a:r>
            <a:r>
              <a:rPr lang="cs-CZ" b="1" dirty="0"/>
              <a:t>–</a:t>
            </a:r>
            <a:r>
              <a:rPr lang="cs-CZ" dirty="0"/>
              <a:t> používá barevnou paletu. Hodnota pixelu nereprezentuje barvu, ale je ukazatelem do tabulky barev</a:t>
            </a:r>
          </a:p>
          <a:p>
            <a:r>
              <a:rPr lang="cs-CZ" b="1" dirty="0" err="1" smtClean="0"/>
              <a:t>High</a:t>
            </a:r>
            <a:r>
              <a:rPr lang="cs-CZ" b="1" dirty="0" smtClean="0"/>
              <a:t> </a:t>
            </a:r>
            <a:r>
              <a:rPr lang="cs-CZ" b="1" dirty="0" err="1"/>
              <a:t>colo</a:t>
            </a:r>
            <a:r>
              <a:rPr lang="cs-CZ" dirty="0" err="1"/>
              <a:t>r</a:t>
            </a:r>
            <a:r>
              <a:rPr lang="cs-CZ" dirty="0"/>
              <a:t> </a:t>
            </a:r>
            <a:r>
              <a:rPr lang="cs-CZ" b="1" dirty="0"/>
              <a:t>–</a:t>
            </a:r>
            <a:r>
              <a:rPr lang="cs-CZ" dirty="0"/>
              <a:t> každý pixel je </a:t>
            </a:r>
            <a:r>
              <a:rPr lang="cs-CZ" dirty="0" err="1"/>
              <a:t>reprezenován</a:t>
            </a:r>
            <a:r>
              <a:rPr lang="cs-CZ" dirty="0"/>
              <a:t> třemi barvami v modelu RGB. Každá barva se kóduje 16 bity (5-6-5 bit / R-G-B). Celkový počet barev je 2</a:t>
            </a:r>
            <a:r>
              <a:rPr lang="cs-CZ" baseline="30000" dirty="0"/>
              <a:t>16</a:t>
            </a:r>
            <a:r>
              <a:rPr lang="cs-CZ" dirty="0"/>
              <a:t>, což je asi 65 tisíc barev.</a:t>
            </a:r>
          </a:p>
          <a:p>
            <a:r>
              <a:rPr lang="cs-CZ" b="1" dirty="0" err="1" smtClean="0"/>
              <a:t>True</a:t>
            </a:r>
            <a:r>
              <a:rPr lang="cs-CZ" b="1" dirty="0" smtClean="0"/>
              <a:t> </a:t>
            </a:r>
            <a:r>
              <a:rPr lang="cs-CZ" b="1" dirty="0" err="1"/>
              <a:t>color</a:t>
            </a:r>
            <a:r>
              <a:rPr lang="cs-CZ" dirty="0"/>
              <a:t> </a:t>
            </a:r>
            <a:r>
              <a:rPr lang="cs-CZ" b="1" dirty="0"/>
              <a:t>–</a:t>
            </a:r>
            <a:r>
              <a:rPr lang="cs-CZ" dirty="0"/>
              <a:t> každý pixel je </a:t>
            </a:r>
            <a:r>
              <a:rPr lang="cs-CZ" dirty="0" err="1"/>
              <a:t>reprezenován</a:t>
            </a:r>
            <a:r>
              <a:rPr lang="cs-CZ" dirty="0"/>
              <a:t> třemi barvami v modelu RGB. Každá barva je kódována jedním </a:t>
            </a:r>
            <a:r>
              <a:rPr lang="cs-CZ" dirty="0" smtClean="0"/>
              <a:t>Bytem</a:t>
            </a:r>
            <a:r>
              <a:rPr lang="cs-CZ" dirty="0"/>
              <a:t>. Celkový počet barev je 2</a:t>
            </a:r>
            <a:r>
              <a:rPr lang="cs-CZ" baseline="30000" dirty="0"/>
              <a:t>24</a:t>
            </a:r>
            <a:r>
              <a:rPr lang="cs-CZ" dirty="0"/>
              <a:t>, což je vice než 16 mil. barev.</a:t>
            </a:r>
          </a:p>
          <a:p>
            <a:r>
              <a:rPr lang="cs-CZ" dirty="0"/>
              <a:t>Názvem </a:t>
            </a:r>
            <a:r>
              <a:rPr lang="cs-CZ" dirty="0" err="1"/>
              <a:t>true</a:t>
            </a:r>
            <a:r>
              <a:rPr lang="cs-CZ" dirty="0"/>
              <a:t> </a:t>
            </a:r>
            <a:r>
              <a:rPr lang="cs-CZ" dirty="0" err="1"/>
              <a:t>color</a:t>
            </a:r>
            <a:r>
              <a:rPr lang="cs-CZ" dirty="0"/>
              <a:t> je někdy označována i 32bitová grafika. 3 </a:t>
            </a:r>
            <a:r>
              <a:rPr lang="cs-CZ" dirty="0" smtClean="0"/>
              <a:t>Byty </a:t>
            </a:r>
            <a:r>
              <a:rPr lang="cs-CZ" dirty="0"/>
              <a:t>jsou na barevné kanály RGB, poslední </a:t>
            </a:r>
            <a:r>
              <a:rPr lang="cs-CZ" dirty="0" smtClean="0"/>
              <a:t>Byte </a:t>
            </a:r>
            <a:r>
              <a:rPr lang="cs-CZ" dirty="0"/>
              <a:t>je pro alfa kanál (průhlednost).</a:t>
            </a:r>
          </a:p>
          <a:p>
            <a:r>
              <a:rPr lang="cs-CZ" b="1" dirty="0"/>
              <a:t>DPI –</a:t>
            </a:r>
            <a:r>
              <a:rPr lang="cs-CZ" dirty="0"/>
              <a:t> </a:t>
            </a:r>
            <a:r>
              <a:rPr lang="cs-CZ" dirty="0" err="1"/>
              <a:t>dots</a:t>
            </a:r>
            <a:r>
              <a:rPr lang="cs-CZ" dirty="0"/>
              <a:t> per </a:t>
            </a:r>
            <a:r>
              <a:rPr lang="cs-CZ" dirty="0" err="1"/>
              <a:t>inch</a:t>
            </a:r>
            <a:r>
              <a:rPr lang="cs-CZ" dirty="0"/>
              <a:t> </a:t>
            </a:r>
            <a:r>
              <a:rPr lang="cs-CZ" b="1" dirty="0"/>
              <a:t>–</a:t>
            </a:r>
            <a:r>
              <a:rPr lang="cs-CZ" dirty="0"/>
              <a:t> jednotka rozlišení, kvality zobrazení (monitor, tiskárna). Udává, kolik se zobrazí bodů na jeden palec</a:t>
            </a:r>
          </a:p>
          <a:p>
            <a:r>
              <a:rPr lang="cs-CZ" b="1" dirty="0" err="1" smtClean="0"/>
              <a:t>Inch</a:t>
            </a:r>
            <a:r>
              <a:rPr lang="cs-CZ" b="1" dirty="0" smtClean="0"/>
              <a:t> </a:t>
            </a:r>
            <a:r>
              <a:rPr lang="cs-CZ" b="1" dirty="0"/>
              <a:t>–</a:t>
            </a:r>
            <a:r>
              <a:rPr lang="cs-CZ" dirty="0"/>
              <a:t> palec = 2,54 cm</a:t>
            </a:r>
            <a:br>
              <a:rPr lang="cs-CZ" dirty="0"/>
            </a:br>
            <a:endParaRPr lang="cs-CZ" dirty="0"/>
          </a:p>
          <a:p>
            <a:r>
              <a:rPr lang="cs-CZ" b="1" dirty="0" err="1" smtClean="0"/>
              <a:t>Gamut</a:t>
            </a:r>
            <a:r>
              <a:rPr lang="cs-CZ" b="1" dirty="0"/>
              <a:t> –</a:t>
            </a:r>
            <a:r>
              <a:rPr lang="cs-CZ" dirty="0"/>
              <a:t> </a:t>
            </a:r>
            <a:r>
              <a:rPr lang="cs-CZ" dirty="0" err="1"/>
              <a:t>barvný</a:t>
            </a:r>
            <a:r>
              <a:rPr lang="cs-CZ" dirty="0"/>
              <a:t> prostor, který umí zobrazit dané zobrazovací </a:t>
            </a:r>
            <a:r>
              <a:rPr lang="cs-CZ" dirty="0" err="1"/>
              <a:t>zažízení</a:t>
            </a:r>
            <a:r>
              <a:rPr lang="cs-CZ" dirty="0"/>
              <a:t> (monitor, tiskárna)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5269259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Formáty souborů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838200" y="1352282"/>
            <a:ext cx="10833100" cy="5505718"/>
          </a:xfrm>
        </p:spPr>
        <p:txBody>
          <a:bodyPr>
            <a:normAutofit fontScale="77500" lnSpcReduction="20000"/>
          </a:bodyPr>
          <a:lstStyle/>
          <a:p>
            <a:r>
              <a:rPr lang="cs-CZ" sz="3100" dirty="0"/>
              <a:t>Používané </a:t>
            </a:r>
            <a:r>
              <a:rPr lang="cs-CZ" sz="3100" dirty="0" smtClean="0"/>
              <a:t>formáty souborů rozlišujeme </a:t>
            </a:r>
            <a:r>
              <a:rPr lang="cs-CZ" sz="3100" dirty="0"/>
              <a:t>jako nekomprimované a komprimované, komprimované pak na formáty s </a:t>
            </a:r>
            <a:r>
              <a:rPr lang="cs-CZ" sz="3100" dirty="0" smtClean="0"/>
              <a:t>bezeztrátovou či ztrátovou kompresy:</a:t>
            </a:r>
            <a:endParaRPr lang="cs-CZ" sz="3100" dirty="0"/>
          </a:p>
          <a:p>
            <a:r>
              <a:rPr lang="cs-CZ" sz="3100" dirty="0" smtClean="0">
                <a:hlinkClick r:id="rId2" tooltip="BMP"/>
              </a:rPr>
              <a:t>BMP</a:t>
            </a:r>
            <a:r>
              <a:rPr lang="cs-CZ" sz="3100" dirty="0"/>
              <a:t> – základní formát, uložení pixelů bez komprese, barevná hloubka 1, 4, 8, 16, 24 bit</a:t>
            </a:r>
          </a:p>
          <a:p>
            <a:r>
              <a:rPr lang="cs-CZ" sz="3100" dirty="0" smtClean="0">
                <a:hlinkClick r:id="rId3" tooltip="GIF"/>
              </a:rPr>
              <a:t>GIF</a:t>
            </a:r>
            <a:r>
              <a:rPr lang="cs-CZ" sz="3100" dirty="0"/>
              <a:t> – bezeztrátová komprese, max. barevná hloubka 8 bit, podpora průhledné barvy, podpora animace</a:t>
            </a:r>
          </a:p>
          <a:p>
            <a:r>
              <a:rPr lang="cs-CZ" sz="3100" dirty="0">
                <a:hlinkClick r:id="rId4" tooltip="HD Photo"/>
              </a:rPr>
              <a:t>HDP</a:t>
            </a:r>
            <a:endParaRPr lang="cs-CZ" sz="3100" dirty="0"/>
          </a:p>
          <a:p>
            <a:r>
              <a:rPr lang="cs-CZ" sz="3100" dirty="0" smtClean="0">
                <a:hlinkClick r:id="rId5" tooltip="JPEG"/>
              </a:rPr>
              <a:t>JPEG</a:t>
            </a:r>
            <a:r>
              <a:rPr lang="cs-CZ" sz="3100" dirty="0"/>
              <a:t>  – nejrozšířenější formát, využití ztrátové komprese, barevná nejčastěji 24 bitů</a:t>
            </a:r>
          </a:p>
          <a:p>
            <a:r>
              <a:rPr lang="cs-CZ" sz="3100" dirty="0" smtClean="0">
                <a:hlinkClick r:id="rId6" tooltip="Multiple-image Network Graphics"/>
              </a:rPr>
              <a:t>MNG</a:t>
            </a:r>
            <a:endParaRPr lang="cs-CZ" sz="3100" dirty="0"/>
          </a:p>
          <a:p>
            <a:r>
              <a:rPr lang="cs-CZ" sz="3100" dirty="0">
                <a:hlinkClick r:id="rId7" tooltip="PC Paintbrush File Format"/>
              </a:rPr>
              <a:t>PCX</a:t>
            </a:r>
            <a:endParaRPr lang="cs-CZ" sz="3100" dirty="0"/>
          </a:p>
          <a:p>
            <a:r>
              <a:rPr lang="cs-CZ" sz="3100" dirty="0" smtClean="0">
                <a:hlinkClick r:id="rId8" tooltip="Portable Network Graphics"/>
              </a:rPr>
              <a:t>PNG</a:t>
            </a:r>
            <a:r>
              <a:rPr lang="cs-CZ" sz="3100" dirty="0"/>
              <a:t> – moderní formát, sloučení výhod GIF a JPG, průhlednost, efektivní bezeztrátová komprese</a:t>
            </a:r>
          </a:p>
          <a:p>
            <a:r>
              <a:rPr lang="cs-CZ" sz="3100" dirty="0" smtClean="0">
                <a:hlinkClick r:id="rId9" tooltip="Wireless Application Protocol Bitmap Format"/>
              </a:rPr>
              <a:t>WBMP</a:t>
            </a:r>
            <a:endParaRPr lang="cs-CZ" sz="3100" dirty="0"/>
          </a:p>
          <a:p>
            <a:r>
              <a:rPr lang="cs-CZ" sz="3100" dirty="0" err="1">
                <a:hlinkClick r:id="rId10" tooltip="WebP"/>
              </a:rPr>
              <a:t>WebP</a:t>
            </a:r>
            <a:endParaRPr lang="cs-CZ" sz="3100" dirty="0"/>
          </a:p>
          <a:p>
            <a:r>
              <a:rPr lang="cs-CZ" sz="3100" dirty="0">
                <a:hlinkClick r:id="rId11" tooltip="X PixMap"/>
              </a:rPr>
              <a:t>XPM</a:t>
            </a:r>
            <a:endParaRPr lang="cs-CZ" sz="3100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460557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Vlastnosti obrázků</a:t>
            </a:r>
            <a:endParaRPr lang="cs-CZ" dirty="0"/>
          </a:p>
        </p:txBody>
      </p:sp>
      <p:pic>
        <p:nvPicPr>
          <p:cNvPr id="4" name="Zástupný symbol pro obsah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4850" y="2949263"/>
            <a:ext cx="7277150" cy="3908738"/>
          </a:xfrm>
        </p:spPr>
      </p:pic>
      <p:sp>
        <p:nvSpPr>
          <p:cNvPr id="11" name="TextovéPole 10"/>
          <p:cNvSpPr txBox="1"/>
          <p:nvPr/>
        </p:nvSpPr>
        <p:spPr>
          <a:xfrm>
            <a:off x="838200" y="1690688"/>
            <a:ext cx="546098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2400" dirty="0"/>
              <a:t>V</a:t>
            </a:r>
            <a:r>
              <a:rPr lang="cs-CZ" sz="2400" dirty="0" smtClean="0"/>
              <a:t>ysoká realističnost obrazu,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2400" dirty="0"/>
              <a:t>V</a:t>
            </a:r>
            <a:r>
              <a:rPr lang="cs-CZ" sz="2400" dirty="0" smtClean="0"/>
              <a:t>ětší nároky na paměť,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2400" dirty="0"/>
              <a:t>O</a:t>
            </a:r>
            <a:r>
              <a:rPr lang="cs-CZ" sz="2400" dirty="0" smtClean="0"/>
              <a:t>mezená přesnost daná velikosti pixelu.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5489159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Způsoby získávání rastrové grafiky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S rastrovou grafikou </a:t>
            </a:r>
            <a:r>
              <a:rPr lang="cs-CZ" dirty="0" smtClean="0"/>
              <a:t>pracují </a:t>
            </a:r>
            <a:r>
              <a:rPr lang="cs-CZ" dirty="0"/>
              <a:t>monitory, skenery, </a:t>
            </a:r>
            <a:r>
              <a:rPr lang="cs-CZ" dirty="0" smtClean="0"/>
              <a:t>tiskárny, fotoaparáty</a:t>
            </a:r>
            <a:r>
              <a:rPr lang="cs-CZ" dirty="0"/>
              <a:t>, videokamery a </a:t>
            </a:r>
            <a:r>
              <a:rPr lang="cs-CZ" dirty="0" smtClean="0"/>
              <a:t>jiná a podobná zařízení</a:t>
            </a:r>
            <a:endParaRPr lang="cs-CZ" dirty="0"/>
          </a:p>
        </p:txBody>
      </p:sp>
      <p:pic>
        <p:nvPicPr>
          <p:cNvPr id="4" name="Obráze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56090"/>
            <a:ext cx="3620104" cy="2401910"/>
          </a:xfrm>
          <a:prstGeom prst="rect">
            <a:avLst/>
          </a:prstGeom>
        </p:spPr>
      </p:pic>
      <p:pic>
        <p:nvPicPr>
          <p:cNvPr id="2052" name="Picture 4" descr="24268923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0104" y="5164428"/>
            <a:ext cx="1693572" cy="1693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Obrázek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0" y="4028123"/>
            <a:ext cx="38100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0275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Výhody X nevýhody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838200" y="1549400"/>
            <a:ext cx="10515600" cy="4914899"/>
          </a:xfrm>
        </p:spPr>
        <p:txBody>
          <a:bodyPr>
            <a:normAutofit/>
          </a:bodyPr>
          <a:lstStyle/>
          <a:p>
            <a:r>
              <a:rPr lang="pl-PL" sz="2400" dirty="0"/>
              <a:t>J</a:t>
            </a:r>
            <a:r>
              <a:rPr lang="pl-PL" sz="2400" dirty="0" smtClean="0"/>
              <a:t>ednoduché zobrazení a programová podpora.</a:t>
            </a:r>
          </a:p>
          <a:p>
            <a:r>
              <a:rPr lang="cs-CZ" sz="2400" dirty="0"/>
              <a:t>P</a:t>
            </a:r>
            <a:r>
              <a:rPr lang="cs-CZ" sz="2400" dirty="0" smtClean="0"/>
              <a:t>ořízení </a:t>
            </a:r>
            <a:r>
              <a:rPr lang="cs-CZ" sz="2400" dirty="0"/>
              <a:t>obrázku je velmi snadné například </a:t>
            </a:r>
            <a:r>
              <a:rPr lang="cs-CZ" sz="2400" dirty="0" smtClean="0"/>
              <a:t>pomocí fotografie</a:t>
            </a:r>
            <a:r>
              <a:rPr lang="cs-CZ" sz="2400" dirty="0"/>
              <a:t> nebo pomocí </a:t>
            </a:r>
            <a:r>
              <a:rPr lang="cs-CZ" sz="2400" u="sng" dirty="0" smtClean="0"/>
              <a:t>skeneru.</a:t>
            </a:r>
            <a:endParaRPr lang="cs-CZ" sz="2400" dirty="0"/>
          </a:p>
          <a:p>
            <a:endParaRPr lang="pl-PL" sz="2400" dirty="0" smtClean="0"/>
          </a:p>
          <a:p>
            <a:pPr lvl="0"/>
            <a:r>
              <a:rPr lang="cs-CZ" sz="2400" dirty="0"/>
              <a:t>V</a:t>
            </a:r>
            <a:r>
              <a:rPr lang="cs-CZ" sz="2400" dirty="0" smtClean="0"/>
              <a:t>elké </a:t>
            </a:r>
            <a:r>
              <a:rPr lang="cs-CZ" sz="2400" dirty="0"/>
              <a:t>nároky na zdroje (při vysokém rozlišení a barevné hloubce velikost obrázku dosahuje i </a:t>
            </a:r>
            <a:r>
              <a:rPr lang="cs-CZ" sz="2400" dirty="0" smtClean="0"/>
              <a:t>desítek </a:t>
            </a:r>
            <a:r>
              <a:rPr lang="cs-CZ" sz="2400" dirty="0"/>
              <a:t>megabytů, v profesionální grafice se běžně operuje i s podklady </a:t>
            </a:r>
            <a:r>
              <a:rPr lang="cs-CZ" sz="2400" dirty="0" smtClean="0"/>
              <a:t>až stovkách </a:t>
            </a:r>
            <a:r>
              <a:rPr lang="cs-CZ" sz="2400" dirty="0"/>
              <a:t>megabytů)</a:t>
            </a:r>
          </a:p>
          <a:p>
            <a:pPr lvl="0"/>
            <a:r>
              <a:rPr lang="cs-CZ" sz="2400" dirty="0"/>
              <a:t>Z</a:t>
            </a:r>
            <a:r>
              <a:rPr lang="cs-CZ" sz="2400" dirty="0" smtClean="0"/>
              <a:t>měna </a:t>
            </a:r>
            <a:r>
              <a:rPr lang="cs-CZ" sz="2400" dirty="0"/>
              <a:t>velikosti (zvětšování nebo zmenšování) vede ke zhoršení obrazové kvality obrázku</a:t>
            </a:r>
          </a:p>
          <a:p>
            <a:pPr lvl="0"/>
            <a:r>
              <a:rPr lang="cs-CZ" sz="2400" dirty="0"/>
              <a:t>Z</a:t>
            </a:r>
            <a:r>
              <a:rPr lang="cs-CZ" sz="2400" dirty="0" smtClean="0"/>
              <a:t>většování </a:t>
            </a:r>
            <a:r>
              <a:rPr lang="cs-CZ" sz="2400" dirty="0"/>
              <a:t>obrázku je možné jen v omezené míře, neboť při větším zvětšení je na výsledném obrázku patrný </a:t>
            </a:r>
            <a:r>
              <a:rPr lang="cs-CZ" sz="2400" b="1" dirty="0"/>
              <a:t>rastr</a:t>
            </a:r>
            <a:endParaRPr lang="cs-CZ" sz="2400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4234495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Software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Adobe </a:t>
            </a:r>
            <a:r>
              <a:rPr lang="cs-CZ" dirty="0" err="1" smtClean="0"/>
              <a:t>Photoshop</a:t>
            </a:r>
            <a:endParaRPr lang="cs-CZ" dirty="0" smtClean="0"/>
          </a:p>
          <a:p>
            <a:r>
              <a:rPr lang="cs-CZ" dirty="0"/>
              <a:t>Google </a:t>
            </a:r>
            <a:r>
              <a:rPr lang="cs-CZ" dirty="0" err="1" smtClean="0"/>
              <a:t>Picasa</a:t>
            </a:r>
            <a:endParaRPr lang="cs-CZ" dirty="0"/>
          </a:p>
          <a:p>
            <a:r>
              <a:rPr lang="cs-CZ" dirty="0" err="1" smtClean="0"/>
              <a:t>PhotoFiltre</a:t>
            </a:r>
            <a:endParaRPr lang="cs-CZ" dirty="0" smtClean="0"/>
          </a:p>
          <a:p>
            <a:r>
              <a:rPr lang="cs-CZ" dirty="0" err="1" smtClean="0"/>
              <a:t>Zoner</a:t>
            </a:r>
            <a:r>
              <a:rPr lang="cs-CZ" dirty="0" smtClean="0"/>
              <a:t> </a:t>
            </a:r>
            <a:r>
              <a:rPr lang="cs-CZ" dirty="0" err="1"/>
              <a:t>Photo</a:t>
            </a:r>
            <a:r>
              <a:rPr lang="cs-CZ" dirty="0"/>
              <a:t> </a:t>
            </a:r>
            <a:r>
              <a:rPr lang="cs-CZ" dirty="0" smtClean="0"/>
              <a:t>Studio</a:t>
            </a:r>
          </a:p>
          <a:p>
            <a:r>
              <a:rPr lang="cs-CZ" dirty="0" err="1"/>
              <a:t>Gimp</a:t>
            </a:r>
            <a:endParaRPr lang="cs-CZ" dirty="0" smtClean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8739359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Děkujeme za pozornost</a:t>
            </a:r>
            <a:endParaRPr lang="cs-CZ" dirty="0"/>
          </a:p>
        </p:txBody>
      </p:sp>
      <p:sp>
        <p:nvSpPr>
          <p:cNvPr id="5" name="Zástupný symbol pro obsah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2784416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otiv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Motiv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tiv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55</TotalTime>
  <Words>215</Words>
  <Application>Microsoft Office PowerPoint</Application>
  <PresentationFormat>Vlastní</PresentationFormat>
  <Paragraphs>53</Paragraphs>
  <Slides>9</Slides>
  <Notes>0</Notes>
  <HiddenSlides>0</HiddenSlides>
  <MMClips>0</MMClips>
  <ScaleCrop>false</ScaleCrop>
  <HeadingPairs>
    <vt:vector size="4" baseType="variant">
      <vt:variant>
        <vt:lpstr>Motiv</vt:lpstr>
      </vt:variant>
      <vt:variant>
        <vt:i4>1</vt:i4>
      </vt:variant>
      <vt:variant>
        <vt:lpstr>Nadpisy snímků</vt:lpstr>
      </vt:variant>
      <vt:variant>
        <vt:i4>9</vt:i4>
      </vt:variant>
    </vt:vector>
  </HeadingPairs>
  <TitlesOfParts>
    <vt:vector size="10" baseType="lpstr">
      <vt:lpstr>Office Theme</vt:lpstr>
      <vt:lpstr>Rastrová grafika</vt:lpstr>
      <vt:lpstr>Základní pojmy a jednotky</vt:lpstr>
      <vt:lpstr>Prezentace aplikace PowerPoint</vt:lpstr>
      <vt:lpstr>Formáty souborů</vt:lpstr>
      <vt:lpstr>Vlastnosti obrázků</vt:lpstr>
      <vt:lpstr>Způsoby získávání rastrové grafiky</vt:lpstr>
      <vt:lpstr>Výhody X nevýhody</vt:lpstr>
      <vt:lpstr>Software</vt:lpstr>
      <vt:lpstr>Děkujeme za pozornost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Rastrová grafika</dc:title>
  <dc:creator>PC_1</dc:creator>
  <cp:lastModifiedBy>admin</cp:lastModifiedBy>
  <cp:revision>8</cp:revision>
  <dcterms:created xsi:type="dcterms:W3CDTF">2016-12-12T12:21:10Z</dcterms:created>
  <dcterms:modified xsi:type="dcterms:W3CDTF">2017-01-05T12:26:51Z</dcterms:modified>
</cp:coreProperties>
</file>