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5" r:id="rId8"/>
    <p:sldId id="268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70C1-87C6-4623-9080-D5286555FA43}" type="datetimeFigureOut">
              <a:rPr lang="cs-CZ" smtClean="0"/>
              <a:pPr/>
              <a:t>2.12.2013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668-2CF8-46E4-9405-C65C20DB2831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70C1-87C6-4623-9080-D5286555FA43}" type="datetimeFigureOut">
              <a:rPr lang="cs-CZ" smtClean="0"/>
              <a:pPr/>
              <a:t>2.12.2013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668-2CF8-46E4-9405-C65C20DB2831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70C1-87C6-4623-9080-D5286555FA43}" type="datetimeFigureOut">
              <a:rPr lang="cs-CZ" smtClean="0"/>
              <a:pPr/>
              <a:t>2.12.2013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668-2CF8-46E4-9405-C65C20DB2831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70C1-87C6-4623-9080-D5286555FA43}" type="datetimeFigureOut">
              <a:rPr lang="cs-CZ" smtClean="0"/>
              <a:pPr/>
              <a:t>2.12.2013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668-2CF8-46E4-9405-C65C20DB2831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70C1-87C6-4623-9080-D5286555FA43}" type="datetimeFigureOut">
              <a:rPr lang="cs-CZ" smtClean="0"/>
              <a:pPr/>
              <a:t>2.12.2013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668-2CF8-46E4-9405-C65C20DB2831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70C1-87C6-4623-9080-D5286555FA43}" type="datetimeFigureOut">
              <a:rPr lang="cs-CZ" smtClean="0"/>
              <a:pPr/>
              <a:t>2.12.2013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668-2CF8-46E4-9405-C65C20DB2831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70C1-87C6-4623-9080-D5286555FA43}" type="datetimeFigureOut">
              <a:rPr lang="cs-CZ" smtClean="0"/>
              <a:pPr/>
              <a:t>2.12.2013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668-2CF8-46E4-9405-C65C20DB2831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70C1-87C6-4623-9080-D5286555FA43}" type="datetimeFigureOut">
              <a:rPr lang="cs-CZ" smtClean="0"/>
              <a:pPr/>
              <a:t>2.12.2013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668-2CF8-46E4-9405-C65C20DB2831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70C1-87C6-4623-9080-D5286555FA43}" type="datetimeFigureOut">
              <a:rPr lang="cs-CZ" smtClean="0"/>
              <a:pPr/>
              <a:t>2.12.2013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668-2CF8-46E4-9405-C65C20DB2831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70C1-87C6-4623-9080-D5286555FA43}" type="datetimeFigureOut">
              <a:rPr lang="cs-CZ" smtClean="0"/>
              <a:pPr/>
              <a:t>2.12.2013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668-2CF8-46E4-9405-C65C20DB2831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s odříznutým a zakulaceným jedním roh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úhlý trojúhe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70C1-87C6-4623-9080-D5286555FA43}" type="datetimeFigureOut">
              <a:rPr lang="cs-CZ" smtClean="0"/>
              <a:pPr/>
              <a:t>2.12.2013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8E59668-2CF8-46E4-9405-C65C20DB2831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10" name="Volný tvar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lný tvar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CDD70C1-87C6-4623-9080-D5286555FA43}" type="datetimeFigureOut">
              <a:rPr lang="cs-CZ" smtClean="0"/>
              <a:pPr/>
              <a:t>2.12.2013</a:t>
            </a:fld>
            <a:endParaRPr lang="cs-CZ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E59668-2CF8-46E4-9405-C65C20DB2831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lný tvar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lný tvar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Rastrová grafika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Příklady programů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b="1" dirty="0" smtClean="0"/>
              <a:t>Adobe Photoshop</a:t>
            </a:r>
            <a:endParaRPr lang="cs-CZ" dirty="0" smtClean="0"/>
          </a:p>
          <a:p>
            <a:pPr lvl="0"/>
            <a:r>
              <a:rPr lang="cs-CZ" dirty="0" smtClean="0"/>
              <a:t> </a:t>
            </a:r>
            <a:r>
              <a:rPr lang="cs-CZ" b="1" dirty="0" smtClean="0"/>
              <a:t>Paint Shop Pro</a:t>
            </a:r>
            <a:r>
              <a:rPr lang="cs-CZ" dirty="0" smtClean="0"/>
              <a:t> </a:t>
            </a:r>
          </a:p>
          <a:p>
            <a:pPr lvl="0">
              <a:buNone/>
            </a:pPr>
            <a:r>
              <a:rPr lang="cs-CZ" dirty="0" smtClean="0"/>
              <a:t>   (částečně podporují i vektorové vkládání grafických prvků, které se mohou převést na rastry)</a:t>
            </a:r>
          </a:p>
          <a:p>
            <a:pPr lvl="0"/>
            <a:r>
              <a:rPr lang="cs-CZ" dirty="0" smtClean="0"/>
              <a:t> </a:t>
            </a:r>
            <a:r>
              <a:rPr lang="cs-CZ" b="1" dirty="0" smtClean="0"/>
              <a:t>Gimp</a:t>
            </a:r>
            <a:r>
              <a:rPr lang="cs-CZ" dirty="0" smtClean="0"/>
              <a:t> (freeware)</a:t>
            </a:r>
          </a:p>
          <a:p>
            <a:pPr lvl="0"/>
            <a:r>
              <a:rPr lang="cs-CZ" dirty="0" smtClean="0"/>
              <a:t> </a:t>
            </a:r>
            <a:r>
              <a:rPr lang="cs-CZ" b="1" dirty="0" smtClean="0"/>
              <a:t>Malování</a:t>
            </a:r>
            <a:r>
              <a:rPr lang="cs-CZ" dirty="0" smtClean="0"/>
              <a:t> (standardní součástí Windows)</a:t>
            </a:r>
          </a:p>
          <a:p>
            <a:pPr lvl="0"/>
            <a:r>
              <a:rPr lang="cs-CZ" dirty="0" smtClean="0"/>
              <a:t> </a:t>
            </a:r>
            <a:r>
              <a:rPr lang="cs-CZ" b="1" dirty="0" smtClean="0"/>
              <a:t>Corel Photo Paint</a:t>
            </a:r>
            <a:endParaRPr lang="cs-CZ" dirty="0" smtClean="0"/>
          </a:p>
          <a:p>
            <a:pPr lvl="0"/>
            <a:r>
              <a:rPr lang="cs-CZ" b="1" dirty="0" smtClean="0"/>
              <a:t>Zoner Media Explorer</a:t>
            </a:r>
            <a:endParaRPr lang="cs-CZ" dirty="0" smtClean="0"/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Rozlišení Dpi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b="1" dirty="0" smtClean="0"/>
              <a:t>Dpi = počet obrazových bodů na palec</a:t>
            </a:r>
            <a:endParaRPr lang="cs-CZ" dirty="0" smtClean="0"/>
          </a:p>
          <a:p>
            <a:r>
              <a:rPr lang="cs-CZ" dirty="0" smtClean="0"/>
              <a:t>nejdůležitějším parametrem rastrového obrázku je počet bodů, ze kterého se obrázek skládá.</a:t>
            </a:r>
          </a:p>
          <a:p>
            <a:pPr lvl="0"/>
            <a:r>
              <a:rPr lang="cs-CZ" dirty="0" smtClean="0"/>
              <a:t>čím více bodů, tím lépe, ale pozor obrázek zabere víc místa na disku po svém uložení.</a:t>
            </a:r>
          </a:p>
          <a:p>
            <a:r>
              <a:rPr lang="cs-CZ" dirty="0" smtClean="0"/>
              <a:t>rozlišení se udává v bodech na palec </a:t>
            </a:r>
          </a:p>
          <a:p>
            <a:pPr>
              <a:buNone/>
            </a:pPr>
            <a:r>
              <a:rPr lang="cs-CZ" i="1" dirty="0" smtClean="0"/>
              <a:t>   (jeden palec cca 2,54 cm)</a:t>
            </a:r>
            <a:endParaRPr lang="cs-CZ" dirty="0" smtClean="0"/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Rozlišení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závisí na účelu, ke kterému je obrázek určen.</a:t>
            </a:r>
          </a:p>
          <a:p>
            <a:pPr lvl="2"/>
            <a:r>
              <a:rPr lang="cs-CZ" u="sng" dirty="0" smtClean="0"/>
              <a:t>obrázek na webové stránky:</a:t>
            </a:r>
            <a:r>
              <a:rPr lang="cs-CZ" dirty="0" smtClean="0"/>
              <a:t>  rozlišení 72Dpi – 150Dpi</a:t>
            </a:r>
          </a:p>
          <a:p>
            <a:pPr lvl="2"/>
            <a:r>
              <a:rPr lang="cs-CZ" u="sng" dirty="0" smtClean="0"/>
              <a:t>obrázek pro tisk:</a:t>
            </a:r>
            <a:r>
              <a:rPr lang="cs-CZ" dirty="0" smtClean="0"/>
              <a:t>  Běžně v rozlišení 200Dpi – 300Dpi.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Fotografie s různým rozlišením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1026" name="Picture 2" descr="příkla 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132856"/>
            <a:ext cx="3528442" cy="2645759"/>
          </a:xfrm>
          <a:prstGeom prst="rect">
            <a:avLst/>
          </a:prstGeom>
          <a:noFill/>
        </p:spPr>
      </p:pic>
      <p:pic>
        <p:nvPicPr>
          <p:cNvPr id="1027" name="Picture 3" descr="příklad 50Dp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573016"/>
            <a:ext cx="3619754" cy="2664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Formáty rastrové grafiky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Formáty rastrové grafiky </a:t>
            </a:r>
            <a:r>
              <a:rPr lang="cs-CZ" smtClean="0"/>
              <a:t>můžeme rozdělovat </a:t>
            </a:r>
            <a:r>
              <a:rPr lang="cs-CZ" dirty="0" smtClean="0"/>
              <a:t>na nekomprimované a komprimované. Komprimované pak na formáty s bezeztrátovou, nebo ztrátovou kompresí. Pro příklad uvádíme jen několik nejběžnějších formátů.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 formátů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b="1" dirty="0" smtClean="0"/>
          </a:p>
          <a:p>
            <a:r>
              <a:rPr lang="cs-CZ" b="1" dirty="0" smtClean="0"/>
              <a:t>.</a:t>
            </a:r>
            <a:r>
              <a:rPr lang="cs-CZ" b="1" dirty="0" err="1" smtClean="0"/>
              <a:t>gif</a:t>
            </a:r>
            <a:r>
              <a:rPr lang="cs-CZ" dirty="0" smtClean="0"/>
              <a:t> - </a:t>
            </a:r>
            <a:r>
              <a:rPr lang="cs-CZ" dirty="0" err="1" smtClean="0"/>
              <a:t>Graphics</a:t>
            </a:r>
            <a:r>
              <a:rPr lang="cs-CZ" dirty="0" smtClean="0"/>
              <a:t> </a:t>
            </a:r>
            <a:r>
              <a:rPr lang="cs-CZ" dirty="0" err="1" smtClean="0"/>
              <a:t>Interchange</a:t>
            </a:r>
            <a:r>
              <a:rPr lang="cs-CZ" dirty="0" smtClean="0"/>
              <a:t> </a:t>
            </a:r>
            <a:r>
              <a:rPr lang="cs-CZ" dirty="0" err="1" smtClean="0"/>
              <a:t>Format</a:t>
            </a:r>
            <a:r>
              <a:rPr lang="cs-CZ" dirty="0" smtClean="0"/>
              <a:t> - </a:t>
            </a:r>
            <a:r>
              <a:rPr lang="cs-CZ" dirty="0" err="1" smtClean="0"/>
              <a:t>gif</a:t>
            </a:r>
            <a:r>
              <a:rPr lang="cs-CZ" dirty="0" smtClean="0"/>
              <a:t> má omezený   	počet barev (256).</a:t>
            </a:r>
          </a:p>
          <a:p>
            <a:r>
              <a:rPr lang="cs-CZ" b="1" dirty="0" smtClean="0"/>
              <a:t>.</a:t>
            </a:r>
            <a:r>
              <a:rPr lang="cs-CZ" b="1" dirty="0" err="1" smtClean="0"/>
              <a:t>png</a:t>
            </a:r>
            <a:r>
              <a:rPr lang="cs-CZ" dirty="0" smtClean="0"/>
              <a:t> - Portable Network </a:t>
            </a:r>
            <a:r>
              <a:rPr lang="cs-CZ" dirty="0" err="1" smtClean="0"/>
              <a:t>Graphics</a:t>
            </a:r>
            <a:r>
              <a:rPr lang="cs-CZ" dirty="0" smtClean="0"/>
              <a:t> - zdokonalení a 	náhrada formátu .</a:t>
            </a:r>
            <a:r>
              <a:rPr lang="cs-CZ" dirty="0" err="1" smtClean="0"/>
              <a:t>gif</a:t>
            </a:r>
            <a:endParaRPr lang="cs-CZ" dirty="0" smtClean="0"/>
          </a:p>
          <a:p>
            <a:r>
              <a:rPr lang="cs-CZ" b="1" dirty="0" smtClean="0"/>
              <a:t>.</a:t>
            </a:r>
            <a:r>
              <a:rPr lang="cs-CZ" b="1" dirty="0" err="1" smtClean="0"/>
              <a:t>jpeg</a:t>
            </a:r>
            <a:r>
              <a:rPr lang="cs-CZ" dirty="0" smtClean="0"/>
              <a:t>, </a:t>
            </a:r>
            <a:r>
              <a:rPr lang="cs-CZ" b="1" dirty="0" smtClean="0"/>
              <a:t>.</a:t>
            </a:r>
            <a:r>
              <a:rPr lang="cs-CZ" b="1" dirty="0" err="1" smtClean="0"/>
              <a:t>jpg</a:t>
            </a:r>
            <a:r>
              <a:rPr lang="cs-CZ" dirty="0" smtClean="0"/>
              <a:t> - Joint </a:t>
            </a:r>
            <a:r>
              <a:rPr lang="cs-CZ" dirty="0" err="1" smtClean="0"/>
              <a:t>Photographic</a:t>
            </a:r>
            <a:r>
              <a:rPr lang="cs-CZ" dirty="0" smtClean="0"/>
              <a:t> </a:t>
            </a:r>
            <a:r>
              <a:rPr lang="cs-CZ" dirty="0" err="1" smtClean="0"/>
              <a:t>Experts</a:t>
            </a:r>
            <a:r>
              <a:rPr lang="cs-CZ" dirty="0" smtClean="0"/>
              <a:t> </a:t>
            </a:r>
            <a:r>
              <a:rPr lang="cs-CZ" dirty="0" err="1" smtClean="0"/>
              <a:t>Group</a:t>
            </a:r>
            <a:r>
              <a:rPr lang="cs-CZ" dirty="0" smtClean="0"/>
              <a:t> - 			standardní metoda ztrátové komprese pro 		ukládání obrázků ve fotorealistické kvalitě.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Obrázky v rastrové grafice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cs-CZ" dirty="0" smtClean="0"/>
          </a:p>
          <a:p>
            <a:pPr lvl="0"/>
            <a:r>
              <a:rPr lang="cs-CZ" dirty="0" smtClean="0"/>
              <a:t>Obrázek v rastrové grafice je určen jednotlivými body nebo taky pixely.</a:t>
            </a:r>
          </a:p>
          <a:p>
            <a:pPr lvl="0"/>
            <a:r>
              <a:rPr lang="cs-CZ" dirty="0" smtClean="0"/>
              <a:t>To znamená, že u každého bodu obrázku musí být uložena jeho barva, jas a kontrast.</a:t>
            </a:r>
          </a:p>
          <a:p>
            <a:pPr lvl="0"/>
            <a:r>
              <a:rPr lang="cs-CZ" dirty="0" smtClean="0"/>
              <a:t>Z těchto bodů se pak skládá celkový obraz.</a:t>
            </a:r>
          </a:p>
          <a:p>
            <a:r>
              <a:rPr lang="cs-CZ" dirty="0" smtClean="0"/>
              <a:t>Z toho vyplývá, že uložení rastrového obrázku mohou být v případě velkého rozlišení vysoké kapacitní nároky.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Dělení rastrových formátů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Dělí se podle počtu možných barev každého bodu</a:t>
            </a:r>
          </a:p>
          <a:p>
            <a:pPr lvl="2"/>
            <a:r>
              <a:rPr lang="cs-CZ" b="1" dirty="0" smtClean="0"/>
              <a:t>monochromatické: </a:t>
            </a:r>
            <a:r>
              <a:rPr lang="cs-CZ" dirty="0" smtClean="0"/>
              <a:t>pouze černé a bílé pixely.</a:t>
            </a:r>
          </a:p>
          <a:p>
            <a:pPr lvl="2"/>
            <a:r>
              <a:rPr lang="cs-CZ" b="1" dirty="0" smtClean="0"/>
              <a:t>stupně šedi:</a:t>
            </a:r>
            <a:r>
              <a:rPr lang="cs-CZ" dirty="0" smtClean="0"/>
              <a:t> pixely v odstínech šedi.</a:t>
            </a:r>
          </a:p>
          <a:p>
            <a:pPr lvl="2"/>
            <a:r>
              <a:rPr lang="cs-CZ" b="1" dirty="0" smtClean="0"/>
              <a:t>barevné</a:t>
            </a:r>
            <a:r>
              <a:rPr lang="cs-CZ" dirty="0" smtClean="0"/>
              <a:t>: pixely v různých barvách.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Výhody rastrové grafiky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Optické uchování snímku, např. fotografie nebo jiného obrázku.</a:t>
            </a:r>
          </a:p>
          <a:p>
            <a:r>
              <a:rPr lang="cs-CZ" dirty="0" smtClean="0"/>
              <a:t>Možnost provádění různých grafických efektů, fotomontáží, koláží, střihů a podobně. </a:t>
            </a:r>
          </a:p>
          <a:p>
            <a:r>
              <a:rPr lang="cs-CZ" dirty="0" smtClean="0"/>
              <a:t>Archivace a následné zpracování klasických "papírových" obrázků, které v digitální formě nepodléhají stárnutí a zničení. 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Nevýhody rastrové grafiky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změna velikosti (zvětšování nebo zmenšování) vede ke zhoršení obrazové kvality obrázku.</a:t>
            </a:r>
          </a:p>
          <a:p>
            <a:r>
              <a:rPr lang="cs-CZ" dirty="0" smtClean="0"/>
              <a:t>zvětšování obrázku je možné jen v omezené míře, neboť při větším zvětšení je na výsledném obrázku patrný rastr.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Rastrová vs. vektorová grafika</a:t>
            </a:r>
            <a:endParaRPr lang="cs-CZ" dirty="0"/>
          </a:p>
        </p:txBody>
      </p:sp>
      <p:pic>
        <p:nvPicPr>
          <p:cNvPr id="4" name="Zástupný symbol pro obsah 3" descr="vektorova-bitmapova-grafik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2636912"/>
            <a:ext cx="7343606" cy="26642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Reklama, propagace. </a:t>
            </a:r>
          </a:p>
          <a:p>
            <a:r>
              <a:rPr lang="cs-CZ" dirty="0" smtClean="0"/>
              <a:t>Počítačové hry.</a:t>
            </a:r>
          </a:p>
          <a:p>
            <a:pPr lvl="0"/>
            <a:r>
              <a:rPr lang="cs-CZ" dirty="0" smtClean="0"/>
              <a:t> Množství softwaru pro speciální účely </a:t>
            </a:r>
          </a:p>
          <a:p>
            <a:pPr lvl="0">
              <a:buNone/>
            </a:pPr>
            <a:r>
              <a:rPr lang="cs-CZ" dirty="0" smtClean="0"/>
              <a:t>    (archivace snímků, prezentace, umělecká tvorba, …)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</TotalTime>
  <Words>370</Words>
  <Application>Microsoft Office PowerPoint</Application>
  <PresentationFormat>Předvádění na obrazovce (4:3)</PresentationFormat>
  <Paragraphs>58</Paragraphs>
  <Slides>13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4" baseType="lpstr">
      <vt:lpstr>Tok</vt:lpstr>
      <vt:lpstr>Rastrová grafika</vt:lpstr>
      <vt:lpstr>Formáty rastrové grafiky</vt:lpstr>
      <vt:lpstr>Příklad formátů</vt:lpstr>
      <vt:lpstr>Obrázky v rastrové grafice</vt:lpstr>
      <vt:lpstr>Dělení rastrových formátů</vt:lpstr>
      <vt:lpstr>Výhody rastrové grafiky</vt:lpstr>
      <vt:lpstr>Nevýhody rastrové grafiky</vt:lpstr>
      <vt:lpstr>Rastrová vs. vektorová grafika</vt:lpstr>
      <vt:lpstr>Použití</vt:lpstr>
      <vt:lpstr>Příklady programů</vt:lpstr>
      <vt:lpstr>Rozlišení Dpi</vt:lpstr>
      <vt:lpstr>Rozlišení</vt:lpstr>
      <vt:lpstr>Fotografie s různým rozlišením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Rastrová grafika</dc:title>
  <dc:creator>Vesy</dc:creator>
  <cp:lastModifiedBy>SPŠ jihlava</cp:lastModifiedBy>
  <cp:revision>8</cp:revision>
  <dcterms:created xsi:type="dcterms:W3CDTF">2012-10-28T08:28:54Z</dcterms:created>
  <dcterms:modified xsi:type="dcterms:W3CDTF">2013-12-02T09:45:39Z</dcterms:modified>
</cp:coreProperties>
</file>