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7" r:id="rId6"/>
    <p:sldId id="262" r:id="rId7"/>
    <p:sldId id="263" r:id="rId8"/>
    <p:sldId id="264" r:id="rId9"/>
    <p:sldId id="258" r:id="rId10"/>
    <p:sldId id="261" r:id="rId11"/>
    <p:sldId id="265" r:id="rId12"/>
    <p:sldId id="266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C09B7-17D1-4C06-9A42-2FA49B583C91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710E4-C167-455A-99D2-DF83D2A0E4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177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Z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710E4-C167-455A-99D2-DF83D2A0E412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55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úhe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úhlý trojúhe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úhe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  <p:cxnSp>
        <p:nvCxnSpPr>
          <p:cNvPr id="11" name="Přímá spojnice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úhlý trojúhe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Přímá spojnice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1BF2D8-DB9F-407F-A3EB-CC72921B824B}" type="datetimeFigureOut">
              <a:rPr lang="cs-CZ" smtClean="0"/>
              <a:t>5.1.2014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C12E4CB-BE29-4AF1-8626-5FCB6B044E0E}" type="slidenum">
              <a:rPr lang="cs-CZ" smtClean="0"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cs-CZ" sz="6600" dirty="0" smtClean="0"/>
              <a:t>Vektorová grafika</a:t>
            </a:r>
            <a:endParaRPr lang="cs-CZ" sz="6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32040" y="2332037"/>
            <a:ext cx="4038600" cy="4525963"/>
          </a:xfrm>
        </p:spPr>
        <p:txBody>
          <a:bodyPr/>
          <a:lstStyle/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cs-CZ" dirty="0" smtClean="0"/>
              <a:t>Němeček Lukáš</a:t>
            </a:r>
          </a:p>
          <a:p>
            <a:pPr marL="64008" indent="0">
              <a:buNone/>
            </a:pPr>
            <a:r>
              <a:rPr lang="cs-CZ" dirty="0" smtClean="0"/>
              <a:t>Vlach Petr</a:t>
            </a:r>
          </a:p>
          <a:p>
            <a:pPr marL="64008" indent="0">
              <a:buNone/>
            </a:pPr>
            <a:endParaRPr lang="cs-CZ" dirty="0"/>
          </a:p>
          <a:p>
            <a:pPr marL="64008" indent="0" algn="r">
              <a:buNone/>
            </a:pPr>
            <a:r>
              <a:rPr lang="cs-CZ" dirty="0" smtClean="0"/>
              <a:t>IT4B, SPŠ</a:t>
            </a:r>
            <a:r>
              <a:rPr lang="en-US" dirty="0" smtClean="0"/>
              <a:t> </a:t>
            </a:r>
            <a:r>
              <a:rPr lang="en-US" dirty="0" err="1" smtClean="0"/>
              <a:t>Jihlava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401955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Ilustrace </a:t>
            </a:r>
          </a:p>
          <a:p>
            <a:r>
              <a:rPr lang="cs-CZ" dirty="0" smtClean="0"/>
              <a:t>Technické kreslení</a:t>
            </a:r>
          </a:p>
          <a:p>
            <a:r>
              <a:rPr lang="cs-CZ" dirty="0" smtClean="0"/>
              <a:t>3D grafika</a:t>
            </a:r>
          </a:p>
          <a:p>
            <a:r>
              <a:rPr lang="cs-CZ" dirty="0" smtClean="0"/>
              <a:t>Tvorba animací</a:t>
            </a:r>
          </a:p>
          <a:p>
            <a:r>
              <a:rPr lang="cs-CZ" dirty="0" smtClean="0"/>
              <a:t>Schémata a diagramy</a:t>
            </a:r>
          </a:p>
          <a:p>
            <a:r>
              <a:rPr lang="cs-CZ" dirty="0" smtClean="0"/>
              <a:t>Marketing</a:t>
            </a:r>
          </a:p>
          <a:p>
            <a:pPr marL="64008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04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Software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400" dirty="0"/>
              <a:t>Adobe </a:t>
            </a:r>
            <a:r>
              <a:rPr lang="cs-CZ" sz="2400" dirty="0" err="1" smtClean="0"/>
              <a:t>Illustrator</a:t>
            </a:r>
            <a:r>
              <a:rPr lang="cs-CZ" sz="2400" dirty="0"/>
              <a:t>	</a:t>
            </a:r>
          </a:p>
          <a:p>
            <a:pPr>
              <a:lnSpc>
                <a:spcPct val="150000"/>
              </a:lnSpc>
            </a:pPr>
            <a:r>
              <a:rPr lang="cs-CZ" sz="2400" dirty="0" err="1"/>
              <a:t>CorelDraw</a:t>
            </a:r>
            <a:endParaRPr lang="cs-CZ" sz="2400" dirty="0"/>
          </a:p>
          <a:p>
            <a:pPr>
              <a:lnSpc>
                <a:spcPct val="150000"/>
              </a:lnSpc>
            </a:pPr>
            <a:r>
              <a:rPr lang="cs-CZ" sz="2400" dirty="0" err="1" smtClean="0"/>
              <a:t>Inkscape</a:t>
            </a:r>
            <a:endParaRPr lang="cs-CZ" sz="2400" dirty="0" smtClean="0"/>
          </a:p>
          <a:p>
            <a:pPr>
              <a:lnSpc>
                <a:spcPct val="150000"/>
              </a:lnSpc>
            </a:pPr>
            <a:r>
              <a:rPr lang="cs-CZ" sz="2400" dirty="0" err="1" smtClean="0"/>
              <a:t>Zoner</a:t>
            </a:r>
            <a:r>
              <a:rPr lang="cs-CZ" sz="2400" dirty="0" smtClean="0"/>
              <a:t> </a:t>
            </a:r>
            <a:r>
              <a:rPr lang="cs-CZ" sz="2400" dirty="0" err="1" smtClean="0"/>
              <a:t>Callisto</a:t>
            </a:r>
            <a:endParaRPr lang="cs-CZ" sz="2400" dirty="0" smtClean="0"/>
          </a:p>
          <a:p>
            <a:pPr>
              <a:lnSpc>
                <a:spcPct val="150000"/>
              </a:lnSpc>
            </a:pPr>
            <a:r>
              <a:rPr lang="cs-CZ" sz="2400" dirty="0" smtClean="0"/>
              <a:t>Adobe </a:t>
            </a:r>
            <a:r>
              <a:rPr lang="cs-CZ" sz="2400" dirty="0" err="1" smtClean="0"/>
              <a:t>Photoshop</a:t>
            </a:r>
            <a:endParaRPr lang="cs-CZ" sz="2400" dirty="0" smtClean="0"/>
          </a:p>
          <a:p>
            <a:pPr>
              <a:lnSpc>
                <a:spcPct val="150000"/>
              </a:lnSpc>
            </a:pPr>
            <a:r>
              <a:rPr lang="cs-CZ" sz="2400" dirty="0" err="1" smtClean="0"/>
              <a:t>Computer</a:t>
            </a:r>
            <a:r>
              <a:rPr lang="cs-CZ" sz="2400" dirty="0" smtClean="0"/>
              <a:t> </a:t>
            </a:r>
            <a:r>
              <a:rPr lang="cs-CZ" sz="2400" dirty="0" err="1"/>
              <a:t>Aided</a:t>
            </a:r>
            <a:r>
              <a:rPr lang="cs-CZ" sz="2400" dirty="0"/>
              <a:t> </a:t>
            </a:r>
            <a:r>
              <a:rPr lang="cs-CZ" sz="2400" dirty="0" smtClean="0"/>
              <a:t>Design (CAD)</a:t>
            </a:r>
          </a:p>
          <a:p>
            <a:pPr>
              <a:lnSpc>
                <a:spcPct val="150000"/>
              </a:lnSpc>
            </a:pPr>
            <a:r>
              <a:rPr lang="cs-CZ" sz="2400" dirty="0" err="1" smtClean="0"/>
              <a:t>Blender</a:t>
            </a:r>
            <a:endParaRPr lang="cs-CZ" sz="2400" dirty="0" smtClean="0"/>
          </a:p>
          <a:p>
            <a:pPr>
              <a:lnSpc>
                <a:spcPct val="150000"/>
              </a:lnSpc>
            </a:pPr>
            <a:r>
              <a:rPr lang="cs-CZ" sz="2400" dirty="0" smtClean="0"/>
              <a:t>3D Studio Max</a:t>
            </a:r>
            <a:endParaRPr lang="cs-CZ" sz="2400" dirty="0"/>
          </a:p>
          <a:p>
            <a:pPr>
              <a:lnSpc>
                <a:spcPct val="150000"/>
              </a:lnSpc>
            </a:pP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43561"/>
            <a:ext cx="65484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33614"/>
            <a:ext cx="6480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594" y="5555010"/>
            <a:ext cx="636662" cy="6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18" y="4281686"/>
            <a:ext cx="636662" cy="6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688" y="1842681"/>
            <a:ext cx="96165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11891"/>
            <a:ext cx="80794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55" y="2996952"/>
            <a:ext cx="580249" cy="6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52" y="4918348"/>
            <a:ext cx="740732" cy="6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5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Děkujeme za pozornost.</a:t>
            </a:r>
            <a:endParaRPr lang="cs-CZ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Konec.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67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Vektorová grafika obecně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 to grafická informace uložená ve formě matematického zápisu - vektoru</a:t>
            </a:r>
          </a:p>
          <a:p>
            <a:r>
              <a:rPr lang="cs-CZ" dirty="0" smtClean="0"/>
              <a:t> Zápis definuje tvar čáry a křivky, které tvoří základ všech zbývajících objektů.</a:t>
            </a:r>
            <a:endParaRPr lang="cs-CZ" dirty="0"/>
          </a:p>
          <a:p>
            <a:r>
              <a:rPr lang="cs-CZ" dirty="0" smtClean="0"/>
              <a:t>Ty to vektorová objekty mohou být libovolně uspořádány a upravovány</a:t>
            </a:r>
          </a:p>
          <a:p>
            <a:r>
              <a:rPr lang="cs-CZ" dirty="0" smtClean="0"/>
              <a:t>Celý obraz je složen z množství takových to objektů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29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399032"/>
          </a:xfrm>
        </p:spPr>
        <p:txBody>
          <a:bodyPr/>
          <a:lstStyle/>
          <a:p>
            <a:pPr algn="ctr"/>
            <a:r>
              <a:rPr lang="cs-CZ" dirty="0" smtClean="0"/>
              <a:t>	Výhody × Nevýhody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libovolné zmenšování nebo zvětšování obrázku bez ztráty </a:t>
            </a:r>
            <a:r>
              <a:rPr lang="cs-CZ" dirty="0" smtClean="0"/>
              <a:t>kvality</a:t>
            </a:r>
          </a:p>
          <a:p>
            <a:r>
              <a:rPr lang="cs-CZ" dirty="0"/>
              <a:t>je možné pracovat s každým objektem v obrázku </a:t>
            </a:r>
            <a:r>
              <a:rPr lang="cs-CZ" dirty="0" smtClean="0"/>
              <a:t>odděleně</a:t>
            </a:r>
          </a:p>
          <a:p>
            <a:r>
              <a:rPr lang="cs-CZ" dirty="0"/>
              <a:t>výsledná paměťová náročnost obrázku je obvykle mnohem menší než u rastrové grafiky</a:t>
            </a:r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zpravidla složitější pořízení </a:t>
            </a:r>
            <a:r>
              <a:rPr lang="cs-CZ" dirty="0" smtClean="0"/>
              <a:t>obrázku</a:t>
            </a:r>
          </a:p>
          <a:p>
            <a:r>
              <a:rPr lang="cs-CZ" dirty="0" smtClean="0"/>
              <a:t>Při velké složitosti obrázku, začne se namáhat operační paměť a procesor</a:t>
            </a:r>
          </a:p>
          <a:p>
            <a:r>
              <a:rPr lang="cs-CZ" dirty="0"/>
              <a:t>Nehodí se na zápis složitých barevných </a:t>
            </a:r>
            <a:r>
              <a:rPr lang="cs-CZ" dirty="0" smtClean="0"/>
              <a:t>ploch, </a:t>
            </a:r>
            <a:r>
              <a:rPr lang="cs-CZ" dirty="0"/>
              <a:t>například fotografie</a:t>
            </a:r>
          </a:p>
        </p:txBody>
      </p:sp>
    </p:spTree>
    <p:extLst>
      <p:ext uri="{BB962C8B-B14F-4D97-AF65-F5344CB8AC3E}">
        <p14:creationId xmlns:p14="http://schemas.microsoft.com/office/powerpoint/2010/main" val="22626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89" y="1184558"/>
            <a:ext cx="6752712" cy="188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ovéPole 4"/>
          <p:cNvSpPr txBox="1"/>
          <p:nvPr/>
        </p:nvSpPr>
        <p:spPr>
          <a:xfrm>
            <a:off x="899302" y="455885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Vektor</a:t>
            </a:r>
            <a:endParaRPr lang="cs-CZ" sz="40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88024" y="476672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 smtClean="0"/>
              <a:t>Rastr</a:t>
            </a:r>
            <a:endParaRPr lang="cs-CZ" sz="4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01" y="3501008"/>
            <a:ext cx="60293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4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Bézierova</a:t>
            </a:r>
            <a:r>
              <a:rPr lang="cs-CZ" dirty="0"/>
              <a:t> křivka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Křivky spojují jednotlivé kotevní body a mohou mít definovanou výplň (barevná plocha nebo barevný přechod</a:t>
            </a:r>
            <a:r>
              <a:rPr lang="cs-CZ" dirty="0" smtClean="0"/>
              <a:t>)</a:t>
            </a:r>
          </a:p>
          <a:p>
            <a:r>
              <a:rPr lang="cs-CZ" dirty="0"/>
              <a:t>Tyto čáry se nazývají </a:t>
            </a:r>
            <a:r>
              <a:rPr lang="cs-CZ" dirty="0" err="1"/>
              <a:t>Bézierovy</a:t>
            </a:r>
            <a:r>
              <a:rPr lang="cs-CZ" dirty="0"/>
              <a:t> křivky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4968552" cy="267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5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399032"/>
          </a:xfrm>
        </p:spPr>
        <p:txBody>
          <a:bodyPr/>
          <a:lstStyle/>
          <a:p>
            <a:r>
              <a:rPr lang="cs-CZ" dirty="0" smtClean="0"/>
              <a:t>Barevné modely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4680012" y="1484784"/>
            <a:ext cx="4038600" cy="2016224"/>
          </a:xfrm>
        </p:spPr>
        <p:txBody>
          <a:bodyPr>
            <a:normAutofit fontScale="77500" lnSpcReduction="20000"/>
          </a:bodyPr>
          <a:lstStyle/>
          <a:p>
            <a:pPr marL="64008" indent="0" algn="ctr">
              <a:buNone/>
            </a:pPr>
            <a:r>
              <a:rPr lang="cs-CZ" sz="3200" b="1" dirty="0" smtClean="0">
                <a:solidFill>
                  <a:srgbClr val="FF0000"/>
                </a:solidFill>
              </a:rPr>
              <a:t>R</a:t>
            </a:r>
            <a:r>
              <a:rPr lang="cs-CZ" sz="3200" b="1" dirty="0" smtClean="0">
                <a:solidFill>
                  <a:srgbClr val="00CC00"/>
                </a:solidFill>
              </a:rPr>
              <a:t>G</a:t>
            </a:r>
            <a:r>
              <a:rPr lang="cs-CZ" sz="3200" b="1" dirty="0" smtClean="0">
                <a:solidFill>
                  <a:srgbClr val="0070C0"/>
                </a:solidFill>
              </a:rPr>
              <a:t>B</a:t>
            </a:r>
          </a:p>
          <a:p>
            <a:r>
              <a:rPr lang="cs-CZ" sz="2800" dirty="0">
                <a:sym typeface="Wingdings" pitchFamily="2" charset="2"/>
              </a:rPr>
              <a:t>aditivní míchání </a:t>
            </a:r>
            <a:r>
              <a:rPr lang="cs-CZ" sz="2800" dirty="0" smtClean="0">
                <a:sym typeface="Wingdings" pitchFamily="2" charset="2"/>
              </a:rPr>
              <a:t>barev</a:t>
            </a:r>
          </a:p>
          <a:p>
            <a:r>
              <a:rPr lang="cs-CZ" sz="2800" dirty="0" smtClean="0">
                <a:sym typeface="Wingdings" pitchFamily="2" charset="2"/>
              </a:rPr>
              <a:t>Monitory, projektory  a displeje</a:t>
            </a:r>
            <a:endParaRPr lang="cs-CZ" sz="2800" dirty="0">
              <a:sym typeface="Wingdings" pitchFamily="2" charset="2"/>
            </a:endParaRPr>
          </a:p>
          <a:p>
            <a:endParaRPr lang="cs-CZ" sz="3200" b="1" dirty="0" smtClean="0">
              <a:solidFill>
                <a:srgbClr val="0070C0"/>
              </a:solidFill>
            </a:endParaRPr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615128" y="1435741"/>
            <a:ext cx="4038600" cy="1561211"/>
          </a:xfrm>
        </p:spPr>
        <p:txBody>
          <a:bodyPr>
            <a:normAutofit fontScale="77500" lnSpcReduction="20000"/>
          </a:bodyPr>
          <a:lstStyle/>
          <a:p>
            <a:pPr marL="64008" indent="0" algn="ctr">
              <a:buNone/>
            </a:pPr>
            <a:r>
              <a:rPr lang="cs-CZ" sz="3200" b="1" dirty="0" smtClean="0">
                <a:solidFill>
                  <a:srgbClr val="00B0F0"/>
                </a:solidFill>
              </a:rPr>
              <a:t>C</a:t>
            </a:r>
            <a:r>
              <a:rPr lang="cs-CZ" sz="32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cs-CZ" sz="3200" b="1" dirty="0" smtClean="0">
                <a:solidFill>
                  <a:srgbClr val="FFFF00"/>
                </a:solidFill>
              </a:rPr>
              <a:t>Y</a:t>
            </a:r>
            <a:r>
              <a:rPr lang="cs-CZ" sz="3200" b="1" dirty="0" smtClean="0">
                <a:solidFill>
                  <a:schemeClr val="bg1"/>
                </a:solidFill>
              </a:rPr>
              <a:t>K</a:t>
            </a:r>
            <a:endParaRPr lang="cs-CZ" sz="3200" b="1" dirty="0">
              <a:solidFill>
                <a:schemeClr val="bg1"/>
              </a:solidFill>
            </a:endParaRPr>
          </a:p>
          <a:p>
            <a:r>
              <a:rPr lang="cs-CZ" sz="3200" dirty="0">
                <a:sym typeface="Wingdings" pitchFamily="2" charset="2"/>
              </a:rPr>
              <a:t>subtraktivní míchání </a:t>
            </a:r>
            <a:r>
              <a:rPr lang="cs-CZ" sz="3200" dirty="0" smtClean="0">
                <a:sym typeface="Wingdings" pitchFamily="2" charset="2"/>
              </a:rPr>
              <a:t>barev</a:t>
            </a:r>
          </a:p>
          <a:p>
            <a:r>
              <a:rPr lang="cs-CZ" sz="3200" dirty="0" smtClean="0">
                <a:sym typeface="Wingdings" pitchFamily="2" charset="2"/>
              </a:rPr>
              <a:t>tiskárny</a:t>
            </a:r>
            <a:endParaRPr lang="cs-CZ" sz="3200" dirty="0"/>
          </a:p>
          <a:p>
            <a:pPr marL="64008" indent="0">
              <a:buNone/>
            </a:pPr>
            <a:endParaRPr lang="cs-CZ" sz="3200" b="1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5976664" cy="36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5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-36512" y="267494"/>
            <a:ext cx="8229600" cy="1399032"/>
          </a:xfrm>
        </p:spPr>
        <p:txBody>
          <a:bodyPr/>
          <a:lstStyle/>
          <a:p>
            <a:r>
              <a:rPr lang="cs-CZ" dirty="0" smtClean="0"/>
              <a:t>Barevné modely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572000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cs-CZ" sz="3200" b="1" dirty="0" smtClean="0">
                <a:solidFill>
                  <a:srgbClr val="FFFF00"/>
                </a:solidFill>
              </a:rPr>
              <a:t>G</a:t>
            </a:r>
            <a:r>
              <a:rPr lang="cs-CZ" sz="3200" b="1" dirty="0" smtClean="0">
                <a:solidFill>
                  <a:srgbClr val="FF0000"/>
                </a:solidFill>
              </a:rPr>
              <a:t>A</a:t>
            </a:r>
            <a:r>
              <a:rPr lang="cs-CZ" sz="3200" b="1" dirty="0" smtClean="0">
                <a:solidFill>
                  <a:srgbClr val="00CC00"/>
                </a:solidFill>
              </a:rPr>
              <a:t>M</a:t>
            </a:r>
            <a:r>
              <a:rPr lang="cs-CZ" sz="3200" b="1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cs-CZ" sz="3200" b="1" dirty="0" smtClean="0">
                <a:solidFill>
                  <a:schemeClr val="bg1"/>
                </a:solidFill>
              </a:rPr>
              <a:t>T</a:t>
            </a:r>
          </a:p>
          <a:p>
            <a:r>
              <a:rPr lang="cs-CZ" sz="2400" dirty="0" smtClean="0"/>
              <a:t>dosažitelná </a:t>
            </a:r>
            <a:r>
              <a:rPr lang="cs-CZ" sz="2400" dirty="0"/>
              <a:t>oblast barev v určitém barevném prostoru</a:t>
            </a:r>
          </a:p>
          <a:p>
            <a:r>
              <a:rPr lang="cs-CZ" sz="2400" dirty="0"/>
              <a:t>barvy mimo tuto oblast lze v daném barevném prostoru zobrazit jen přibližně</a:t>
            </a:r>
          </a:p>
          <a:p>
            <a:r>
              <a:rPr lang="cs-CZ" sz="2400" dirty="0"/>
              <a:t>k jejich přibližnému zobrazení </a:t>
            </a:r>
            <a:r>
              <a:rPr lang="cs-CZ" sz="2400" dirty="0" smtClean="0"/>
              <a:t>se			 používají </a:t>
            </a:r>
            <a:r>
              <a:rPr lang="cs-CZ" sz="2400" dirty="0"/>
              <a:t>různé zobrazovací záměny</a:t>
            </a:r>
          </a:p>
          <a:p>
            <a:r>
              <a:rPr lang="cs-CZ" sz="2400" dirty="0"/>
              <a:t>popisuje, jaké barvy je dané </a:t>
            </a:r>
            <a:r>
              <a:rPr lang="cs-CZ" sz="2400" dirty="0" smtClean="0"/>
              <a:t>		zařízení  schopné </a:t>
            </a:r>
            <a:r>
              <a:rPr lang="cs-CZ" sz="2400" dirty="0"/>
              <a:t>zobrazit, příp. zaznamenat</a:t>
            </a:r>
          </a:p>
          <a:p>
            <a:endParaRPr lang="cs-CZ" sz="28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126" y="3501008"/>
            <a:ext cx="2382241" cy="238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83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Barevné modely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cs-CZ" sz="3200" b="1" dirty="0">
                <a:solidFill>
                  <a:srgbClr val="00CC00"/>
                </a:solidFill>
              </a:rPr>
              <a:t>H</a:t>
            </a:r>
            <a:r>
              <a:rPr lang="cs-CZ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cs-CZ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</a:p>
          <a:p>
            <a:r>
              <a:rPr lang="cs-CZ" sz="2200" dirty="0" err="1"/>
              <a:t>Hue</a:t>
            </a:r>
            <a:r>
              <a:rPr lang="cs-CZ" sz="2200" dirty="0"/>
              <a:t>, </a:t>
            </a:r>
            <a:r>
              <a:rPr lang="cs-CZ" sz="2200" dirty="0" err="1"/>
              <a:t>Saturation</a:t>
            </a:r>
            <a:r>
              <a:rPr lang="cs-CZ" sz="2200" dirty="0"/>
              <a:t>, </a:t>
            </a:r>
            <a:r>
              <a:rPr lang="cs-CZ" sz="2200" dirty="0" err="1"/>
              <a:t>Value</a:t>
            </a:r>
            <a:endParaRPr lang="cs-CZ" sz="2200" dirty="0"/>
          </a:p>
          <a:p>
            <a:r>
              <a:rPr lang="cs-CZ" sz="2200" dirty="0"/>
              <a:t>nejvíce odpovídá lidskému vnímání barev</a:t>
            </a:r>
          </a:p>
          <a:p>
            <a:r>
              <a:rPr lang="cs-CZ" sz="2200" dirty="0" err="1"/>
              <a:t>Hue</a:t>
            </a:r>
            <a:r>
              <a:rPr lang="cs-CZ" sz="2200" dirty="0"/>
              <a:t> – Odstín</a:t>
            </a:r>
          </a:p>
          <a:p>
            <a:r>
              <a:rPr lang="cs-CZ" sz="2200" dirty="0" err="1"/>
              <a:t>Saturation</a:t>
            </a:r>
            <a:r>
              <a:rPr lang="cs-CZ" sz="2200" dirty="0"/>
              <a:t> – Sytost</a:t>
            </a:r>
          </a:p>
          <a:p>
            <a:r>
              <a:rPr lang="cs-CZ" sz="2200" dirty="0" err="1"/>
              <a:t>Value</a:t>
            </a:r>
            <a:r>
              <a:rPr lang="cs-CZ" sz="2200" dirty="0"/>
              <a:t> – </a:t>
            </a:r>
            <a:r>
              <a:rPr lang="cs-CZ" sz="2200" dirty="0" smtClean="0"/>
              <a:t>hodnota jasu	</a:t>
            </a:r>
            <a:br>
              <a:rPr lang="cs-CZ" sz="2200" dirty="0" smtClean="0"/>
            </a:br>
            <a:r>
              <a:rPr lang="cs-CZ" sz="3200" dirty="0" smtClean="0"/>
              <a:t>		</a:t>
            </a:r>
            <a:endParaRPr lang="cs-CZ" sz="3200" dirty="0"/>
          </a:p>
          <a:p>
            <a:endParaRPr lang="cs-CZ" sz="3200" b="1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038600" cy="4525963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cs-CZ" sz="3200" b="1" dirty="0" smtClean="0"/>
              <a:t>H</a:t>
            </a:r>
            <a:r>
              <a:rPr lang="cs-CZ" sz="3200" b="1" dirty="0" smtClean="0">
                <a:solidFill>
                  <a:srgbClr val="00CC00"/>
                </a:solidFill>
              </a:rPr>
              <a:t>S</a:t>
            </a:r>
            <a:r>
              <a:rPr lang="cs-CZ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r>
              <a:rPr lang="cs-CZ" sz="2200" dirty="0" err="1" smtClean="0"/>
              <a:t>Hue</a:t>
            </a:r>
            <a:r>
              <a:rPr lang="cs-CZ" sz="2200" dirty="0"/>
              <a:t>, </a:t>
            </a:r>
            <a:r>
              <a:rPr lang="cs-CZ" sz="2200" dirty="0" err="1"/>
              <a:t>Saturation</a:t>
            </a:r>
            <a:r>
              <a:rPr lang="cs-CZ" sz="2200" dirty="0"/>
              <a:t>, </a:t>
            </a:r>
            <a:r>
              <a:rPr lang="cs-CZ" sz="2200" dirty="0" err="1" smtClean="0"/>
              <a:t>Lightnes</a:t>
            </a:r>
            <a:endParaRPr lang="cs-CZ" sz="2200" dirty="0"/>
          </a:p>
          <a:p>
            <a:r>
              <a:rPr lang="cs-CZ" sz="2200" dirty="0"/>
              <a:t>je velice podobný HSV</a:t>
            </a:r>
          </a:p>
          <a:p>
            <a:r>
              <a:rPr lang="cs-CZ" sz="2200" dirty="0"/>
              <a:t>zavedla ji firma </a:t>
            </a:r>
            <a:r>
              <a:rPr lang="cs-CZ" sz="2200" dirty="0" err="1"/>
              <a:t>Tektronix</a:t>
            </a:r>
            <a:r>
              <a:rPr lang="cs-CZ" sz="2200" dirty="0"/>
              <a:t> </a:t>
            </a:r>
            <a:r>
              <a:rPr lang="cs-CZ" sz="22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odstranili</a:t>
            </a:r>
            <a:r>
              <a:rPr lang="en-US" sz="2200" dirty="0">
                <a:sym typeface="Wingdings" pitchFamily="2" charset="2"/>
              </a:rPr>
              <a:t> n</a:t>
            </a:r>
            <a:r>
              <a:rPr lang="cs-CZ" sz="2200" dirty="0" err="1">
                <a:sym typeface="Wingdings" pitchFamily="2" charset="2"/>
              </a:rPr>
              <a:t>ěkteré</a:t>
            </a:r>
            <a:r>
              <a:rPr lang="cs-CZ" sz="2200" dirty="0">
                <a:sym typeface="Wingdings" pitchFamily="2" charset="2"/>
              </a:rPr>
              <a:t> nedostatky HSV</a:t>
            </a:r>
            <a:endParaRPr lang="cs-CZ" sz="2200" dirty="0"/>
          </a:p>
          <a:p>
            <a:pPr marL="64008" indent="0" algn="ctr">
              <a:buNone/>
            </a:pPr>
            <a:endParaRPr lang="cs-CZ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57299"/>
            <a:ext cx="2579101" cy="193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1956" y="4707840"/>
            <a:ext cx="2600807" cy="195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10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2818656" cy="4082827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.</a:t>
            </a:r>
            <a:r>
              <a:rPr lang="cs-CZ" dirty="0" err="1" smtClean="0"/>
              <a:t>sld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.</a:t>
            </a:r>
            <a:r>
              <a:rPr lang="cs-CZ" dirty="0" err="1" smtClean="0"/>
              <a:t>eps</a:t>
            </a:r>
            <a:r>
              <a:rPr lang="cs-CZ" dirty="0" smtClean="0"/>
              <a:t>   .</a:t>
            </a:r>
            <a:r>
              <a:rPr lang="cs-CZ" dirty="0" err="1" smtClean="0"/>
              <a:t>ps</a:t>
            </a:r>
            <a:endParaRPr lang="cs-CZ" dirty="0" smtClean="0"/>
          </a:p>
          <a:p>
            <a:r>
              <a:rPr lang="cs-CZ" dirty="0" smtClean="0"/>
              <a:t>.</a:t>
            </a:r>
            <a:r>
              <a:rPr lang="cs-CZ" dirty="0" err="1" smtClean="0"/>
              <a:t>pdf</a:t>
            </a:r>
            <a:endParaRPr lang="cs-CZ" dirty="0" smtClean="0"/>
          </a:p>
          <a:p>
            <a:r>
              <a:rPr lang="cs-CZ" dirty="0" smtClean="0"/>
              <a:t>.</a:t>
            </a:r>
            <a:r>
              <a:rPr lang="cs-CZ" dirty="0" err="1" smtClean="0"/>
              <a:t>ai</a:t>
            </a:r>
            <a:endParaRPr lang="cs-CZ" dirty="0" smtClean="0"/>
          </a:p>
          <a:p>
            <a:r>
              <a:rPr lang="cs-CZ" dirty="0" smtClean="0"/>
              <a:t>.</a:t>
            </a:r>
            <a:r>
              <a:rPr lang="cs-CZ" dirty="0" err="1" smtClean="0"/>
              <a:t>cdr</a:t>
            </a:r>
            <a:endParaRPr lang="cs-CZ" dirty="0" smtClean="0"/>
          </a:p>
          <a:p>
            <a:r>
              <a:rPr lang="cs-CZ" dirty="0" smtClean="0"/>
              <a:t>.</a:t>
            </a:r>
            <a:r>
              <a:rPr lang="cs-CZ" dirty="0" err="1" smtClean="0"/>
              <a:t>svg</a:t>
            </a:r>
            <a:endParaRPr lang="cs-CZ" dirty="0" smtClean="0"/>
          </a:p>
          <a:p>
            <a:r>
              <a:rPr lang="cs-CZ" dirty="0" smtClean="0"/>
              <a:t>.</a:t>
            </a:r>
            <a:r>
              <a:rPr lang="cs-CZ" dirty="0" err="1" smtClean="0"/>
              <a:t>zmf</a:t>
            </a:r>
            <a:endParaRPr lang="cs-CZ" dirty="0" smtClean="0"/>
          </a:p>
          <a:p>
            <a:r>
              <a:rPr lang="cs-CZ" dirty="0" smtClean="0"/>
              <a:t>.</a:t>
            </a:r>
            <a:r>
              <a:rPr lang="cs-CZ" dirty="0" err="1" smtClean="0"/>
              <a:t>wmf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2915816" y="1722437"/>
            <a:ext cx="5770984" cy="3650779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Základní formát podporuje pouze </a:t>
            </a:r>
            <a:r>
              <a:rPr lang="cs-CZ" dirty="0"/>
              <a:t>ú</a:t>
            </a:r>
            <a:r>
              <a:rPr lang="cs-CZ" dirty="0" smtClean="0"/>
              <a:t>sečky</a:t>
            </a:r>
          </a:p>
          <a:p>
            <a:r>
              <a:rPr lang="cs-CZ" dirty="0" err="1" smtClean="0"/>
              <a:t>PostScript</a:t>
            </a:r>
            <a:endParaRPr lang="cs-CZ" dirty="0" smtClean="0"/>
          </a:p>
          <a:p>
            <a:r>
              <a:rPr lang="cs-CZ" dirty="0" smtClean="0"/>
              <a:t>Portable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cs-CZ" dirty="0" err="1" smtClean="0"/>
              <a:t>Format</a:t>
            </a:r>
            <a:endParaRPr lang="cs-CZ" dirty="0" smtClean="0"/>
          </a:p>
          <a:p>
            <a:r>
              <a:rPr lang="cs-CZ" dirty="0" smtClean="0"/>
              <a:t>Adobe </a:t>
            </a:r>
            <a:r>
              <a:rPr lang="cs-CZ" dirty="0" err="1" smtClean="0"/>
              <a:t>Illustrator</a:t>
            </a:r>
            <a:r>
              <a:rPr lang="cs-CZ" dirty="0" smtClean="0"/>
              <a:t> </a:t>
            </a:r>
            <a:r>
              <a:rPr lang="cs-CZ" dirty="0" err="1" smtClean="0"/>
              <a:t>Artwork</a:t>
            </a:r>
            <a:endParaRPr lang="cs-CZ" dirty="0" smtClean="0"/>
          </a:p>
          <a:p>
            <a:r>
              <a:rPr lang="cs-CZ" dirty="0" smtClean="0"/>
              <a:t>Corel </a:t>
            </a:r>
            <a:r>
              <a:rPr lang="cs-CZ" dirty="0" err="1" smtClean="0"/>
              <a:t>Draw</a:t>
            </a:r>
            <a:endParaRPr lang="cs-CZ" dirty="0" smtClean="0"/>
          </a:p>
          <a:p>
            <a:r>
              <a:rPr lang="cs-CZ" dirty="0" err="1" smtClean="0"/>
              <a:t>Scalable</a:t>
            </a:r>
            <a:r>
              <a:rPr lang="cs-CZ" dirty="0" smtClean="0"/>
              <a:t> </a:t>
            </a:r>
            <a:r>
              <a:rPr lang="cs-CZ" dirty="0" err="1" smtClean="0"/>
              <a:t>Vector</a:t>
            </a:r>
            <a:r>
              <a:rPr lang="cs-CZ" dirty="0" smtClean="0"/>
              <a:t> </a:t>
            </a:r>
            <a:r>
              <a:rPr lang="cs-CZ" dirty="0" err="1" smtClean="0"/>
              <a:t>Graphics</a:t>
            </a:r>
            <a:endParaRPr lang="cs-CZ" dirty="0" smtClean="0"/>
          </a:p>
          <a:p>
            <a:r>
              <a:rPr lang="cs-CZ" dirty="0" err="1" smtClean="0"/>
              <a:t>Zoner</a:t>
            </a:r>
            <a:r>
              <a:rPr lang="cs-CZ" dirty="0" smtClean="0"/>
              <a:t> </a:t>
            </a:r>
            <a:r>
              <a:rPr lang="cs-CZ" dirty="0" err="1" smtClean="0"/>
              <a:t>Callisto</a:t>
            </a:r>
            <a:endParaRPr lang="cs-CZ" dirty="0" smtClean="0"/>
          </a:p>
          <a:p>
            <a:r>
              <a:rPr lang="cs-CZ" dirty="0" smtClean="0"/>
              <a:t>Windows </a:t>
            </a:r>
            <a:r>
              <a:rPr lang="cs-CZ" dirty="0" err="1" smtClean="0"/>
              <a:t>Metafile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611560" y="5517232"/>
            <a:ext cx="82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 smtClean="0"/>
              <a:t>(.</a:t>
            </a:r>
            <a:r>
              <a:rPr lang="cs-CZ" sz="2400" dirty="0" err="1" smtClean="0"/>
              <a:t>cgm</a:t>
            </a:r>
            <a:r>
              <a:rPr lang="cs-CZ" sz="2400" dirty="0" smtClean="0"/>
              <a:t>, .</a:t>
            </a:r>
            <a:r>
              <a:rPr lang="cs-CZ" sz="2400" dirty="0" err="1" smtClean="0"/>
              <a:t>emf</a:t>
            </a:r>
            <a:r>
              <a:rPr lang="cs-CZ" sz="2400" dirty="0" smtClean="0"/>
              <a:t>, .</a:t>
            </a:r>
            <a:r>
              <a:rPr lang="cs-CZ" sz="2400" dirty="0" err="1" smtClean="0"/>
              <a:t>dxf</a:t>
            </a:r>
            <a:r>
              <a:rPr lang="cs-CZ" sz="2400" dirty="0" smtClean="0"/>
              <a:t>, .</a:t>
            </a:r>
            <a:r>
              <a:rPr lang="cs-CZ" sz="2400" dirty="0" err="1" smtClean="0"/>
              <a:t>vrml</a:t>
            </a:r>
            <a:r>
              <a:rPr lang="cs-CZ" sz="2400" dirty="0" smtClean="0"/>
              <a:t>, .</a:t>
            </a:r>
            <a:r>
              <a:rPr lang="cs-CZ" sz="2400" dirty="0" err="1" smtClean="0"/>
              <a:t>nff</a:t>
            </a:r>
            <a:r>
              <a:rPr lang="cs-CZ" sz="2400" dirty="0" smtClean="0"/>
              <a:t>, .</a:t>
            </a:r>
            <a:r>
              <a:rPr lang="cs-CZ" sz="2400" dirty="0" err="1" smtClean="0"/>
              <a:t>off</a:t>
            </a:r>
            <a:r>
              <a:rPr lang="cs-CZ" sz="2400" dirty="0" smtClean="0"/>
              <a:t>, .</a:t>
            </a:r>
            <a:r>
              <a:rPr lang="cs-CZ" sz="2400" dirty="0" err="1" smtClean="0"/>
              <a:t>stl</a:t>
            </a:r>
            <a:r>
              <a:rPr lang="cs-CZ" sz="2400" dirty="0" smtClean="0"/>
              <a:t>)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572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lent">
  <a:themeElements>
    <a:clrScheme name="Talent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len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alen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339</TotalTime>
  <Words>290</Words>
  <Application>Microsoft Office PowerPoint</Application>
  <PresentationFormat>Předvádění na obrazovce (4:3)</PresentationFormat>
  <Paragraphs>90</Paragraphs>
  <Slides>12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Talent</vt:lpstr>
      <vt:lpstr>Vektorová grafika</vt:lpstr>
      <vt:lpstr>Vektorová grafika obecně</vt:lpstr>
      <vt:lpstr> Výhody × Nevýhody</vt:lpstr>
      <vt:lpstr>Prezentace aplikace PowerPoint</vt:lpstr>
      <vt:lpstr>Bézierova křivka</vt:lpstr>
      <vt:lpstr>Barevné modely</vt:lpstr>
      <vt:lpstr>Barevné modely</vt:lpstr>
      <vt:lpstr>Barevné modely</vt:lpstr>
      <vt:lpstr>Formáty</vt:lpstr>
      <vt:lpstr>Využití</vt:lpstr>
      <vt:lpstr>Software</vt:lpstr>
      <vt:lpstr>Děkujeme za pozornost.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Vektorová grafika</dc:title>
  <dc:creator>Petík</dc:creator>
  <cp:lastModifiedBy>Petík</cp:lastModifiedBy>
  <cp:revision>16</cp:revision>
  <dcterms:created xsi:type="dcterms:W3CDTF">2013-12-16T20:17:42Z</dcterms:created>
  <dcterms:modified xsi:type="dcterms:W3CDTF">2014-01-05T21:29:17Z</dcterms:modified>
</cp:coreProperties>
</file>