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1" r:id="rId6"/>
    <p:sldId id="271" r:id="rId7"/>
    <p:sldId id="262" r:id="rId8"/>
    <p:sldId id="260" r:id="rId9"/>
    <p:sldId id="263" r:id="rId10"/>
    <p:sldId id="264" r:id="rId11"/>
    <p:sldId id="265" r:id="rId12"/>
    <p:sldId id="267" r:id="rId13"/>
    <p:sldId id="268" r:id="rId14"/>
    <p:sldId id="269" r:id="rId15"/>
    <p:sldId id="272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318E-2349-4515-A63A-6224B79243BF}" type="datetimeFigureOut">
              <a:rPr lang="cs-CZ" smtClean="0"/>
              <a:pPr/>
              <a:t>13.01.2020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7351-592F-4377-ADF2-50DBB183F63C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4343719"/>
      </p:ext>
    </p:extLst>
  </p:cSld>
  <p:clrMapOvr>
    <a:masterClrMapping/>
  </p:clrMapOvr>
  <p:transition>
    <p:wheel spokes="3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318E-2349-4515-A63A-6224B79243BF}" type="datetimeFigureOut">
              <a:rPr lang="cs-CZ" smtClean="0"/>
              <a:pPr/>
              <a:t>13.01.2020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7351-592F-4377-ADF2-50DBB183F63C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3120157"/>
      </p:ext>
    </p:extLst>
  </p:cSld>
  <p:clrMapOvr>
    <a:masterClrMapping/>
  </p:clrMapOvr>
  <p:transition>
    <p:wheel spokes="3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318E-2349-4515-A63A-6224B79243BF}" type="datetimeFigureOut">
              <a:rPr lang="cs-CZ" smtClean="0"/>
              <a:pPr/>
              <a:t>13.01.2020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7351-592F-4377-ADF2-50DBB183F63C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4388102"/>
      </p:ext>
    </p:extLst>
  </p:cSld>
  <p:clrMapOvr>
    <a:masterClrMapping/>
  </p:clrMapOvr>
  <p:transition>
    <p:wheel spokes="3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318E-2349-4515-A63A-6224B79243BF}" type="datetimeFigureOut">
              <a:rPr lang="cs-CZ" smtClean="0"/>
              <a:pPr/>
              <a:t>13.01.2020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7351-592F-4377-ADF2-50DBB183F63C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111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318E-2349-4515-A63A-6224B79243BF}" type="datetimeFigureOut">
              <a:rPr lang="cs-CZ" smtClean="0"/>
              <a:pPr/>
              <a:t>13.01.2020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7351-592F-4377-ADF2-50DBB183F63C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808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318E-2349-4515-A63A-6224B79243BF}" type="datetimeFigureOut">
              <a:rPr lang="cs-CZ" smtClean="0"/>
              <a:pPr/>
              <a:t>13.01.2020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7351-592F-4377-ADF2-50DBB183F63C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8009886"/>
      </p:ext>
    </p:extLst>
  </p:cSld>
  <p:clrMapOvr>
    <a:masterClrMapping/>
  </p:clrMapOvr>
  <p:transition>
    <p:wheel spokes="3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318E-2349-4515-A63A-6224B79243BF}" type="datetimeFigureOut">
              <a:rPr lang="cs-CZ" smtClean="0"/>
              <a:pPr/>
              <a:t>13.01.2020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7351-592F-4377-ADF2-50DBB183F63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2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318E-2349-4515-A63A-6224B79243BF}" type="datetimeFigureOut">
              <a:rPr lang="cs-CZ" smtClean="0"/>
              <a:pPr/>
              <a:t>13.01.2020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7351-592F-4377-ADF2-50DBB183F63C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803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318E-2349-4515-A63A-6224B79243BF}" type="datetimeFigureOut">
              <a:rPr lang="cs-CZ" smtClean="0"/>
              <a:pPr/>
              <a:t>13.01.2020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7351-592F-4377-ADF2-50DBB183F63C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8998947"/>
      </p:ext>
    </p:extLst>
  </p:cSld>
  <p:clrMapOvr>
    <a:masterClrMapping/>
  </p:clrMapOvr>
  <p:transition>
    <p:wheel spokes="3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318E-2349-4515-A63A-6224B79243BF}" type="datetimeFigureOut">
              <a:rPr lang="cs-CZ" smtClean="0"/>
              <a:pPr/>
              <a:t>13.01.2020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7351-592F-4377-ADF2-50DBB183F63C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8380274"/>
      </p:ext>
    </p:extLst>
  </p:cSld>
  <p:clrMapOvr>
    <a:masterClrMapping/>
  </p:clrMapOvr>
  <p:transition>
    <p:wheel spokes="3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2B318E-2349-4515-A63A-6224B79243BF}" type="datetimeFigureOut">
              <a:rPr lang="cs-CZ" smtClean="0"/>
              <a:pPr/>
              <a:t>13.01.2020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7351-592F-4377-ADF2-50DBB183F63C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6686310"/>
      </p:ext>
    </p:extLst>
  </p:cSld>
  <p:clrMapOvr>
    <a:masterClrMapping/>
  </p:clrMapOvr>
  <p:transition>
    <p:wheel spokes="3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2B318E-2349-4515-A63A-6224B79243BF}" type="datetimeFigureOut">
              <a:rPr lang="cs-CZ" smtClean="0"/>
              <a:pPr/>
              <a:t>13.01.2020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77E7351-592F-4377-ADF2-50DBB183F63C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052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>
    <p:wheel spokes="3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lorenc.info/soubory/3MA481_pocitacova-grafika-teorie_xstez14.pdf" TargetMode="External"/><Relationship Id="rId3" Type="http://schemas.openxmlformats.org/officeDocument/2006/relationships/hyperlink" Target="https://data.sw.cz/sw/extranet/Corel/Corel%20Technical%20Suite%202019/CorelDRAW%20Technical%20Suite%202019%20screenshot2.jpg" TargetMode="External"/><Relationship Id="rId7" Type="http://schemas.openxmlformats.org/officeDocument/2006/relationships/hyperlink" Target="https://cs.wikipedia.org/wiki/Vektorov%C3%A1_grafika" TargetMode="External"/><Relationship Id="rId2" Type="http://schemas.openxmlformats.org/officeDocument/2006/relationships/hyperlink" Target="https://cs.wikipedia.org/wiki/Vektorov%C3%A1_grafika#/media/File:VectorGraphicsExample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adobe+illustrator+screen&amp;sxsrf=ACYBGNRXwWo55GN2XVCznvfwsOTtR3C9jw:1578931910932&amp;source=lnms&amp;tbm=isch&amp;sa=X&amp;ved=2ahUKEwjUxLPd-4DnAhUDEVAKHfdcAPEQ_AUoAXoECA4QAw&amp;biw=1920&amp;bih=969#imgrc=5SPTSLwr2x9QXM:" TargetMode="External"/><Relationship Id="rId5" Type="http://schemas.openxmlformats.org/officeDocument/2006/relationships/hyperlink" Target="https://blogs.solidworks.com/solidworksblog/wp-content/uploads/sites/2/2019/10/screenshot1.png" TargetMode="External"/><Relationship Id="rId4" Type="http://schemas.openxmlformats.org/officeDocument/2006/relationships/hyperlink" Target="https://raw.githubusercontent.com/hughsie/fedora-appstream/master/screenshots-extra/inkscape/a.png" TargetMode="External"/><Relationship Id="rId9" Type="http://schemas.openxmlformats.org/officeDocument/2006/relationships/hyperlink" Target="http://home.pf.jcu.cz/~pepe/gra/Studijni_materialy/02_vektorova-grafika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00150" y="2363323"/>
            <a:ext cx="6743700" cy="1692771"/>
          </a:xfrm>
        </p:spPr>
        <p:txBody>
          <a:bodyPr>
            <a:normAutofit/>
          </a:bodyPr>
          <a:lstStyle/>
          <a:p>
            <a:r>
              <a:rPr lang="cs-CZ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Vektorová grafika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073517" y="4365104"/>
            <a:ext cx="2996966" cy="758282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Michal Šedivý, Vít Janeček 4ITA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603122" y="548209"/>
            <a:ext cx="5937755" cy="1188720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Vektorová X bitmapová grafika</a:t>
            </a:r>
          </a:p>
        </p:txBody>
      </p:sp>
      <p:pic>
        <p:nvPicPr>
          <p:cNvPr id="2" name="Picture 2" descr="C:\Users\test\Desktop\VectorGraphicsExamp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1" y="2098986"/>
            <a:ext cx="3714776" cy="419033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Editory pro práci s vektorovou grafikou</a:t>
            </a: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473414" y="1753537"/>
            <a:ext cx="2728874" cy="857256"/>
          </a:xfrm>
        </p:spPr>
        <p:txBody>
          <a:bodyPr>
            <a:normAutofit/>
          </a:bodyPr>
          <a:lstStyle/>
          <a:p>
            <a:r>
              <a:rPr lang="cs-CZ" dirty="0"/>
              <a:t>Adobe </a:t>
            </a:r>
            <a:r>
              <a:rPr lang="cs-CZ" dirty="0" err="1"/>
              <a:t>Illustrator</a:t>
            </a:r>
            <a:endParaRPr lang="cs-CZ" dirty="0"/>
          </a:p>
        </p:txBody>
      </p:sp>
      <p:pic>
        <p:nvPicPr>
          <p:cNvPr id="5" name="Obrázek 4" descr="Obsah obrázku snímek obrazovky, monitor, počítač, obrazovka&#10;&#10;Popis byl vytvořen automaticky">
            <a:extLst>
              <a:ext uri="{FF2B5EF4-FFF2-40B4-BE49-F238E27FC236}">
                <a16:creationId xmlns:a16="http://schemas.microsoft.com/office/drawing/2014/main" id="{88DFFCF5-0AE1-4653-8228-F5979B960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6" y="2182165"/>
            <a:ext cx="7360513" cy="407895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Editory pro práci s vektorovou grafikou</a:t>
            </a: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7143768" y="2643182"/>
            <a:ext cx="1585866" cy="1000132"/>
          </a:xfrm>
        </p:spPr>
        <p:txBody>
          <a:bodyPr/>
          <a:lstStyle/>
          <a:p>
            <a:r>
              <a:rPr lang="cs-CZ" dirty="0" err="1"/>
              <a:t>CorelDraw</a:t>
            </a:r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05FB89-5888-4ECF-97AC-CFE01A8B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2420888"/>
            <a:ext cx="6748242" cy="379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Editory pro práci s vektorovou grafikou</a:t>
            </a: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285720" y="1714488"/>
            <a:ext cx="3500462" cy="690554"/>
          </a:xfrm>
        </p:spPr>
        <p:txBody>
          <a:bodyPr>
            <a:normAutofit/>
          </a:bodyPr>
          <a:lstStyle/>
          <a:p>
            <a:r>
              <a:rPr lang="cs-CZ" dirty="0" err="1"/>
              <a:t>Inkscape</a:t>
            </a:r>
            <a:endParaRPr lang="cs-CZ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66FF67-1C8B-40A5-A6DC-2864A206B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9" y="2059765"/>
            <a:ext cx="7672514" cy="431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214282" y="5714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Editory pro práci s vektorovou grafikou</a:t>
            </a: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785786" y="1700808"/>
            <a:ext cx="3786214" cy="690554"/>
          </a:xfrm>
        </p:spPr>
        <p:txBody>
          <a:bodyPr>
            <a:normAutofit/>
          </a:bodyPr>
          <a:lstStyle/>
          <a:p>
            <a:r>
              <a:rPr lang="cs-CZ" dirty="0" err="1"/>
              <a:t>Solidworks</a:t>
            </a:r>
            <a:endParaRPr lang="cs-CZ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046A3E-1BB0-4D2E-B0C9-C1EC5A6D9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16" y="2204864"/>
            <a:ext cx="7452320" cy="419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E75CCF-6B3E-4032-A9F3-26BFAD72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2708920"/>
            <a:ext cx="5937755" cy="1188720"/>
          </a:xfrm>
        </p:spPr>
        <p:txBody>
          <a:bodyPr/>
          <a:lstStyle/>
          <a:p>
            <a:r>
              <a:rPr lang="cs-CZ" dirty="0"/>
              <a:t>DĚKUJEME ZA POZORNOST!</a:t>
            </a:r>
          </a:p>
        </p:txBody>
      </p:sp>
    </p:spTree>
    <p:extLst>
      <p:ext uri="{BB962C8B-B14F-4D97-AF65-F5344CB8AC3E}">
        <p14:creationId xmlns:p14="http://schemas.microsoft.com/office/powerpoint/2010/main" val="2747567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42910" y="571480"/>
            <a:ext cx="2056882" cy="785818"/>
          </a:xfrm>
        </p:spPr>
        <p:txBody>
          <a:bodyPr>
            <a:normAutofit/>
          </a:bodyPr>
          <a:lstStyle/>
          <a:p>
            <a:r>
              <a:rPr lang="cs-CZ" sz="2800" dirty="0"/>
              <a:t>Zdroje:</a:t>
            </a: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285720" y="1524000"/>
            <a:ext cx="8643998" cy="4572000"/>
          </a:xfrm>
        </p:spPr>
        <p:txBody>
          <a:bodyPr>
            <a:normAutofit/>
          </a:bodyPr>
          <a:lstStyle/>
          <a:p>
            <a:r>
              <a:rPr lang="cs-CZ" sz="1200" dirty="0">
                <a:hlinkClick r:id="rId2"/>
              </a:rPr>
              <a:t>https://cs.wikipedia.org/wiki/Vektorov%C3%A1_grafika#/media/File:VectorGraphicsExample.jpg</a:t>
            </a:r>
            <a:endParaRPr lang="cs-CZ" sz="1200" dirty="0"/>
          </a:p>
          <a:p>
            <a:r>
              <a:rPr lang="cs-CZ" sz="1200" dirty="0">
                <a:hlinkClick r:id="rId3"/>
              </a:rPr>
              <a:t>https://data.sw.cz/sw/extranet/Corel/Corel%20Technical%20Suite%202019/CorelDRAW%20Technical%20Suite%202019%20screenshot2.jpg</a:t>
            </a:r>
            <a:endParaRPr lang="cs-CZ" sz="1200" dirty="0"/>
          </a:p>
          <a:p>
            <a:r>
              <a:rPr lang="cs-CZ" sz="1200" dirty="0">
                <a:hlinkClick r:id="rId4"/>
              </a:rPr>
              <a:t>https://raw.githubusercontent.com/hughsie/fedora-appstream/master/screenshots-extra/inkscape/a.png</a:t>
            </a:r>
            <a:endParaRPr lang="cs-CZ" sz="1200" dirty="0"/>
          </a:p>
          <a:p>
            <a:r>
              <a:rPr lang="cs-CZ" sz="1200" dirty="0">
                <a:hlinkClick r:id="rId5"/>
              </a:rPr>
              <a:t>https://blogs.solidworks.com/solidworksblog/wp-content/uploads/sites/2/2019/10/screenshot1.png</a:t>
            </a:r>
            <a:endParaRPr lang="cs-CZ" sz="1200" dirty="0"/>
          </a:p>
          <a:p>
            <a:r>
              <a:rPr lang="cs-CZ" sz="1200" dirty="0">
                <a:hlinkClick r:id="rId6"/>
              </a:rPr>
              <a:t>https://www.google.com/search?q=adobe+illustrator+screen&amp;sxsrf=ACYBGNRXwWo55GN2XVCznvfwsOTtR3C9jw:1578931910932&amp;source=lnms&amp;tbm=isch&amp;sa=X&amp;ved=2ahUKEwjUxLPd-4DnAhUDEVAKHfdcAPEQ_AUoAXoECA4QAw&amp;biw=1920&amp;bih=969#imgrc=5SPTSLwr2x9QXM:</a:t>
            </a:r>
            <a:endParaRPr lang="cs-CZ" sz="1200" dirty="0"/>
          </a:p>
          <a:p>
            <a:r>
              <a:rPr lang="cs-CZ" sz="1200" dirty="0">
                <a:hlinkClick r:id="rId7"/>
              </a:rPr>
              <a:t>https://cs.wikipedia.org/wiki/Vektorov%C3%A1_grafika</a:t>
            </a:r>
            <a:endParaRPr lang="cs-CZ" sz="1200" dirty="0"/>
          </a:p>
          <a:p>
            <a:r>
              <a:rPr lang="cs-CZ" sz="1200" dirty="0">
                <a:hlinkClick r:id="rId8"/>
              </a:rPr>
              <a:t>https://lorenc.info/soubory/3MA481_pocitacova-grafika-teorie_xstez14.pdf</a:t>
            </a:r>
            <a:endParaRPr lang="cs-CZ" sz="1200" dirty="0"/>
          </a:p>
          <a:p>
            <a:r>
              <a:rPr lang="cs-CZ" sz="1200" dirty="0">
                <a:hlinkClick r:id="rId9"/>
              </a:rPr>
              <a:t>http://home.pf.jcu.cz/~pepe/gra/Studijni_materialy/02_vektorova-grafika.pdf</a:t>
            </a:r>
            <a:endParaRPr lang="cs-CZ" sz="120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cs-C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Úvod</a:t>
            </a:r>
            <a:endParaRPr lang="cs-CZ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404040"/>
                </a:solidFill>
              </a:rPr>
              <a:t>Je jeden ze dvou základních způsobů </a:t>
            </a:r>
          </a:p>
          <a:p>
            <a:endParaRPr lang="cs-CZ" dirty="0">
              <a:solidFill>
                <a:srgbClr val="404040"/>
              </a:solidFill>
            </a:endParaRPr>
          </a:p>
          <a:p>
            <a:r>
              <a:rPr lang="cs-CZ" dirty="0">
                <a:solidFill>
                  <a:srgbClr val="404040"/>
                </a:solidFill>
              </a:rPr>
              <a:t>Vektorový obrázek je složen ze základních, přesně definovaných útvarů</a:t>
            </a:r>
          </a:p>
          <a:p>
            <a:endParaRPr lang="cs-CZ" dirty="0">
              <a:solidFill>
                <a:srgbClr val="404040"/>
              </a:solidFill>
            </a:endParaRPr>
          </a:p>
          <a:p>
            <a:endParaRPr lang="cs-CZ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Něco z teorie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Vektorová grafika je první ze dvou známých druhů grafik</a:t>
            </a:r>
          </a:p>
          <a:p>
            <a:endParaRPr lang="cs-CZ" dirty="0"/>
          </a:p>
          <a:p>
            <a:r>
              <a:rPr lang="cs-CZ" dirty="0"/>
              <a:t>Vektorová grafika je méně známa než bitmapová</a:t>
            </a:r>
          </a:p>
          <a:p>
            <a:endParaRPr lang="cs-CZ" dirty="0"/>
          </a:p>
          <a:p>
            <a:r>
              <a:rPr lang="cs-CZ" dirty="0"/>
              <a:t> Vektorová grafika se používá na mnoha webových stránkách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71472" y="1500174"/>
            <a:ext cx="8229600" cy="4325112"/>
          </a:xfrm>
        </p:spPr>
        <p:txBody>
          <a:bodyPr/>
          <a:lstStyle/>
          <a:p>
            <a:endParaRPr lang="cs-CZ" dirty="0"/>
          </a:p>
          <a:p>
            <a:endParaRPr lang="cs-CZ" dirty="0"/>
          </a:p>
          <a:p>
            <a:r>
              <a:rPr lang="pl-PL" dirty="0"/>
              <a:t>Obraz je reprezentován pomocí geometrických objektů</a:t>
            </a:r>
          </a:p>
          <a:p>
            <a:endParaRPr lang="pl-PL" dirty="0"/>
          </a:p>
          <a:p>
            <a:r>
              <a:rPr lang="cs-CZ" dirty="0"/>
              <a:t>Vektorový obrázek zpravidla bývá seskupen z mnoha menších a jednodušších objektů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Je založena na matematických výpočtech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Vektorová grafika a její využití v praxi</a:t>
            </a: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404040"/>
                </a:solidFill>
              </a:rPr>
              <a:t>Nejvíce se vektorová grafika využívá při tvorbě log, diagramů, jednoduchých ilustrací, rovněž animací a pro počítačovou sazbu</a:t>
            </a:r>
          </a:p>
          <a:p>
            <a:endParaRPr lang="cs-CZ">
              <a:solidFill>
                <a:srgbClr val="404040"/>
              </a:solidFill>
            </a:endParaRPr>
          </a:p>
          <a:p>
            <a:r>
              <a:rPr lang="cs-CZ">
                <a:solidFill>
                  <a:srgbClr val="404040"/>
                </a:solidFill>
              </a:rPr>
              <a:t>Pro práci s ní se používají zvláštní vektorové editory</a:t>
            </a:r>
          </a:p>
          <a:p>
            <a:endParaRPr lang="cs-CZ">
              <a:solidFill>
                <a:srgbClr val="404040"/>
              </a:solidFill>
            </a:endParaRPr>
          </a:p>
          <a:p>
            <a:r>
              <a:rPr lang="cs-CZ">
                <a:solidFill>
                  <a:srgbClr val="404040"/>
                </a:solidFill>
              </a:rPr>
              <a:t>Mezi ně patří například: Adobe Illustrator, CorelDRAW, Inkscape, SolidWorks….</a:t>
            </a:r>
          </a:p>
          <a:p>
            <a:endParaRPr lang="cs-CZ">
              <a:solidFill>
                <a:srgbClr val="40404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Vektorová grafika a její využití v praxi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404040"/>
                </a:solidFill>
              </a:rPr>
              <a:t>Kreslicími nástroji získáte vektorový objekt, který je plně citovatelný bez ztráty kvality po celou dobu práce s objektem.</a:t>
            </a:r>
          </a:p>
          <a:p>
            <a:endParaRPr lang="cs-CZ">
              <a:solidFill>
                <a:srgbClr val="404040"/>
              </a:solidFill>
            </a:endParaRPr>
          </a:p>
          <a:p>
            <a:r>
              <a:rPr lang="cs-CZ">
                <a:solidFill>
                  <a:srgbClr val="404040"/>
                </a:solidFill>
              </a:rPr>
              <a:t>Změna tvaru objektu se provádí pouze změnou obrysu</a:t>
            </a:r>
          </a:p>
          <a:p>
            <a:endParaRPr lang="cs-CZ">
              <a:solidFill>
                <a:srgbClr val="404040"/>
              </a:solidFill>
            </a:endParaRPr>
          </a:p>
          <a:p>
            <a:r>
              <a:rPr lang="cs-CZ">
                <a:solidFill>
                  <a:srgbClr val="404040"/>
                </a:solidFill>
              </a:rPr>
              <a:t>Ohraničení ani výplň nejsou u objektů povinné.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Formáty vektorové grafiky</a:t>
            </a: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/>
          </a:p>
          <a:p>
            <a:r>
              <a:rPr lang="cs-CZ" dirty="0"/>
              <a:t>Vektorová grafika je díky svému matematickému zápisu objektů bezztrátová. </a:t>
            </a:r>
          </a:p>
          <a:p>
            <a:endParaRPr lang="cs-CZ" dirty="0"/>
          </a:p>
          <a:p>
            <a:r>
              <a:rPr lang="cs-CZ" dirty="0"/>
              <a:t>Vzhledem k tomu, že data ukládá v matematickém zápisu, dochází též k úspoře místa.</a:t>
            </a:r>
          </a:p>
          <a:p>
            <a:endParaRPr lang="cs-CZ" dirty="0"/>
          </a:p>
          <a:p>
            <a:r>
              <a:rPr lang="cs-CZ" dirty="0"/>
              <a:t>Nejpoužívanější formáty:  SVG,CDR,WMF</a:t>
            </a:r>
          </a:p>
          <a:p>
            <a:endParaRPr lang="cs-CZ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066800"/>
          </a:xfrm>
        </p:spPr>
        <p:txBody>
          <a:bodyPr/>
          <a:lstStyle/>
          <a:p>
            <a:pPr algn="ctr"/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Výhody vektorové grafiky</a:t>
            </a: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Je možné libovolné zmenšování nebo zvětšování obrázku bez ztráty kvality</a:t>
            </a:r>
          </a:p>
          <a:p>
            <a:endParaRPr lang="pl-PL" dirty="0"/>
          </a:p>
          <a:p>
            <a:r>
              <a:rPr lang="cs-CZ" dirty="0"/>
              <a:t>Je možné pracovat s každým objektem v obrázku odděleně</a:t>
            </a:r>
            <a:endParaRPr lang="pl-PL" dirty="0"/>
          </a:p>
          <a:p>
            <a:endParaRPr lang="cs-CZ" dirty="0"/>
          </a:p>
          <a:p>
            <a:r>
              <a:rPr lang="cs-CZ" dirty="0"/>
              <a:t>Výsledná paměťová náročnost obrázku je obvykle mnohem menší než u rastrové grafiky</a:t>
            </a:r>
          </a:p>
          <a:p>
            <a:endParaRPr lang="cs-CZ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Nevýhody vektorové grafiky</a:t>
            </a: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cs-CZ" dirty="0"/>
          </a:p>
          <a:p>
            <a:r>
              <a:rPr lang="cs-CZ" dirty="0"/>
              <a:t>Pro většinu zobrazovacích zařízení je nutno ji převést na rastrový obrázek</a:t>
            </a:r>
          </a:p>
          <a:p>
            <a:endParaRPr lang="cs-CZ" dirty="0"/>
          </a:p>
          <a:p>
            <a:r>
              <a:rPr lang="cs-CZ" dirty="0"/>
              <a:t>Neexistuje jednotný formát -&gt; problémy s otvíráním a přenosem souborů</a:t>
            </a:r>
          </a:p>
          <a:p>
            <a:endParaRPr lang="cs-CZ" dirty="0"/>
          </a:p>
          <a:p>
            <a:r>
              <a:rPr lang="cs-CZ" dirty="0"/>
              <a:t>Složitější pořízení obrázku, v rastrové grafice lze obrázek snadno pořídit pomocí fotografie</a:t>
            </a:r>
          </a:p>
          <a:p>
            <a:pPr>
              <a:buNone/>
            </a:pPr>
            <a:endParaRPr lang="cs-CZ" dirty="0"/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TM04033921[[fn=Damašek]]</Template>
  <TotalTime>21</TotalTime>
  <Words>523</Words>
  <Application>Microsoft Office PowerPoint</Application>
  <PresentationFormat>Předvádění na obrazovce 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Balík</vt:lpstr>
      <vt:lpstr>Vektorová grafika</vt:lpstr>
      <vt:lpstr>Úvod</vt:lpstr>
      <vt:lpstr>Něco z teorie</vt:lpstr>
      <vt:lpstr>Prezentace aplikace PowerPoint</vt:lpstr>
      <vt:lpstr>Vektorová grafika a její využití v praxi</vt:lpstr>
      <vt:lpstr>Vektorová grafika a její využití v praxi</vt:lpstr>
      <vt:lpstr>Formáty vektorové grafiky</vt:lpstr>
      <vt:lpstr>Výhody vektorové grafiky</vt:lpstr>
      <vt:lpstr>Nevýhody vektorové grafiky</vt:lpstr>
      <vt:lpstr>Vektorová X bitmapová grafika</vt:lpstr>
      <vt:lpstr>Editory pro práci s vektorovou grafikou</vt:lpstr>
      <vt:lpstr>Editory pro práci s vektorovou grafikou</vt:lpstr>
      <vt:lpstr>Editory pro práci s vektorovou grafikou</vt:lpstr>
      <vt:lpstr>Editory pro práci s vektorovou grafikou</vt:lpstr>
      <vt:lpstr>DĚKUJEME ZA POZORNOST!</vt:lpstr>
      <vt:lpstr>Zdroje: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Vektorová grafika</dc:title>
  <dc:creator>Michal Šedivý</dc:creator>
  <cp:lastModifiedBy>Michal Šedivý</cp:lastModifiedBy>
  <cp:revision>9</cp:revision>
  <dcterms:created xsi:type="dcterms:W3CDTF">2020-01-13T15:53:44Z</dcterms:created>
  <dcterms:modified xsi:type="dcterms:W3CDTF">2020-01-13T16:15:08Z</dcterms:modified>
</cp:coreProperties>
</file>