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lný tvar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lný tvar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Volný tvar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3A1359-E0EA-487B-9A42-2729A5C697C4}" type="datetimeFigureOut">
              <a:rPr lang="cs-CZ" smtClean="0"/>
              <a:t>26.11.2013</a:t>
            </a:fld>
            <a:endParaRPr lang="cs-CZ" dirty="0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A444D01-8DBE-43E9-AD5B-4F90A6C9758D}" type="slidenum">
              <a:rPr lang="cs-CZ" smtClean="0"/>
              <a:t>‹#›</a:t>
            </a:fld>
            <a:endParaRPr lang="cs-CZ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Vektorová grafika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Maturitní okruh APV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268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Editory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 Adobe </a:t>
            </a:r>
            <a:r>
              <a:rPr lang="it-IT" dirty="0" smtClean="0"/>
              <a:t>Illustrator</a:t>
            </a:r>
            <a:endParaRPr lang="cs-CZ" dirty="0" smtClean="0"/>
          </a:p>
          <a:p>
            <a:r>
              <a:rPr lang="it-IT" dirty="0" smtClean="0"/>
              <a:t>CorelDraw</a:t>
            </a:r>
            <a:endParaRPr lang="cs-CZ" dirty="0" smtClean="0"/>
          </a:p>
          <a:p>
            <a:r>
              <a:rPr lang="it-IT" dirty="0" smtClean="0"/>
              <a:t>Inkscape,</a:t>
            </a:r>
            <a:endParaRPr lang="cs-CZ" dirty="0" smtClean="0"/>
          </a:p>
          <a:p>
            <a:r>
              <a:rPr lang="it-IT" dirty="0" smtClean="0"/>
              <a:t>Sodipodi</a:t>
            </a:r>
            <a:endParaRPr lang="cs-CZ" dirty="0" smtClean="0"/>
          </a:p>
          <a:p>
            <a:r>
              <a:rPr lang="it-IT" dirty="0" smtClean="0"/>
              <a:t>Zoner Callisto</a:t>
            </a:r>
            <a:endParaRPr lang="cs-CZ" dirty="0" smtClean="0"/>
          </a:p>
          <a:p>
            <a:r>
              <a:rPr lang="cs-CZ" dirty="0" smtClean="0"/>
              <a:t>(Adobe Photoshop)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099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Formáty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.eps, .ps – PostScript</a:t>
            </a:r>
          </a:p>
          <a:p>
            <a:r>
              <a:rPr lang="cs-CZ" dirty="0"/>
              <a:t>.pdf – Portable Document Format</a:t>
            </a:r>
          </a:p>
          <a:p>
            <a:r>
              <a:rPr lang="cs-CZ" dirty="0"/>
              <a:t>.ai – Adobe Illustrator Artwork</a:t>
            </a:r>
          </a:p>
          <a:p>
            <a:r>
              <a:rPr lang="cs-CZ" dirty="0"/>
              <a:t>.cdr – Corel Draw</a:t>
            </a:r>
          </a:p>
          <a:p>
            <a:r>
              <a:rPr lang="cs-CZ" dirty="0"/>
              <a:t>.svg – Scalable Vector Graphics</a:t>
            </a:r>
          </a:p>
          <a:p>
            <a:r>
              <a:rPr lang="cs-CZ" dirty="0"/>
              <a:t>.zmf – Zoner Callisto</a:t>
            </a:r>
          </a:p>
        </p:txBody>
      </p:sp>
    </p:spTree>
    <p:extLst>
      <p:ext uri="{BB962C8B-B14F-4D97-AF65-F5344CB8AC3E}">
        <p14:creationId xmlns:p14="http://schemas.microsoft.com/office/powerpoint/2010/main" val="423118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 co jde?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to </a:t>
            </a:r>
            <a:r>
              <a:rPr lang="cs-CZ" dirty="0"/>
              <a:t>jeden ze dvou základních způsobů reprezentace obrazových informací v počítačové grafice</a:t>
            </a:r>
            <a:r>
              <a:rPr lang="cs-CZ" dirty="0" smtClean="0"/>
              <a:t>.</a:t>
            </a:r>
          </a:p>
          <a:p>
            <a:r>
              <a:rPr lang="cs-CZ" dirty="0" smtClean="0"/>
              <a:t>Na rozdíl od rastrové grafiky je celý obrázek zaznamenán pomocí geometrických útvarů jako jsou body, mnohoúhelníky, kružnice a zejména </a:t>
            </a:r>
            <a:r>
              <a:rPr lang="cs-CZ" b="1" dirty="0" smtClean="0"/>
              <a:t>křivky</a:t>
            </a:r>
            <a:r>
              <a:rPr lang="cs-CZ" dirty="0"/>
              <a:t>.</a:t>
            </a:r>
            <a:endParaRPr lang="cs-CZ" b="1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86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 co jde?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Teoretickým základem vektorové grafiky je analytická geometrie</a:t>
            </a:r>
            <a:r>
              <a:rPr lang="cs-CZ" dirty="0" smtClean="0"/>
              <a:t>.</a:t>
            </a:r>
          </a:p>
          <a:p>
            <a:r>
              <a:rPr lang="cs-CZ" dirty="0" smtClean="0"/>
              <a:t>Vše co je reprezentováno na obrázku je uloženo ve formě matematických vzorců odpovídajících konkrétním křivkám.</a:t>
            </a:r>
          </a:p>
          <a:p>
            <a:r>
              <a:rPr lang="cs-CZ" dirty="0" smtClean="0"/>
              <a:t>Tyto útvary jsou ještě rozšířeny o informaci o jejich barvě eventuálně barevném přechodu.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729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Bézierova křivka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62088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Francouzský matematik Pierre Bézier vyvinul metodu, díky které je schopen popsat pomocí čtyř bodů libovolný úsek křivky</a:t>
            </a:r>
            <a:r>
              <a:rPr lang="cs-CZ" dirty="0" smtClean="0"/>
              <a:t>.</a:t>
            </a:r>
          </a:p>
          <a:p>
            <a:r>
              <a:rPr lang="cs-CZ" dirty="0" smtClean="0"/>
              <a:t> </a:t>
            </a:r>
            <a:r>
              <a:rPr lang="cs-CZ" dirty="0"/>
              <a:t>Křivka je popsána pomocí dvou krajních bodů (tzv. kotevní body) a dvou bodů, které určují tvar křivky (tzv. kontrolní body). </a:t>
            </a:r>
            <a:endParaRPr lang="cs-CZ" dirty="0" smtClean="0"/>
          </a:p>
        </p:txBody>
      </p:sp>
      <p:pic>
        <p:nvPicPr>
          <p:cNvPr id="1026" name="Picture 2" descr="C:\Users\Jelinet\Desktop\427px-Bezierova_krivk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44106"/>
            <a:ext cx="40671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65" y="4534618"/>
            <a:ext cx="33242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52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Výhody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 v ní možné libovolné zmenšování nebo zvětšování obrázku beze ztráty kvality (viz ukázka v úvodu článku).</a:t>
            </a:r>
          </a:p>
          <a:p>
            <a:r>
              <a:rPr lang="cs-CZ" dirty="0"/>
              <a:t>Je možné pracovat s každým objektem v obrázku odděleně.</a:t>
            </a:r>
          </a:p>
          <a:p>
            <a:r>
              <a:rPr lang="cs-CZ" dirty="0"/>
              <a:t>Výsledná paměťová náročnost obrázku je u jednolitých barevných obrázků menší, než při použití rastrového zápisu </a:t>
            </a:r>
          </a:p>
        </p:txBody>
      </p:sp>
    </p:spTree>
    <p:extLst>
      <p:ext uri="{BB962C8B-B14F-4D97-AF65-F5344CB8AC3E}">
        <p14:creationId xmlns:p14="http://schemas.microsoft.com/office/powerpoint/2010/main" val="239744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Nevýhody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Oproti rastrové grafice zpravidla složitější pořízení obrázku. V rastrové grafice lze obrázek snadno pořídit pomocí fotoaparátu nebo skeneru.</a:t>
            </a:r>
          </a:p>
          <a:p>
            <a:r>
              <a:rPr lang="cs-CZ" dirty="0"/>
              <a:t>Překročí-li složitost grafického objektu určitou mez, začne být vektorová grafika náročnější na operační paměť a procesor než grafika bitmapová.</a:t>
            </a:r>
          </a:p>
          <a:p>
            <a:r>
              <a:rPr lang="cs-CZ" dirty="0"/>
              <a:t>Nehodí se na zápis složitých barevných ploch - například fotografie</a:t>
            </a:r>
          </a:p>
        </p:txBody>
      </p:sp>
    </p:spTree>
    <p:extLst>
      <p:ext uri="{BB962C8B-B14F-4D97-AF65-F5344CB8AC3E}">
        <p14:creationId xmlns:p14="http://schemas.microsoft.com/office/powerpoint/2010/main" val="36564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</a:t>
            </a:r>
            <a:endParaRPr lang="cs-CZ" dirty="0"/>
          </a:p>
        </p:txBody>
      </p:sp>
      <p:pic>
        <p:nvPicPr>
          <p:cNvPr id="2050" name="Picture 2" descr="C:\Users\Jelinet\Desktop\rozdil-vektor-rastr-ful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3384376" cy="20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elinet\Desktop\tlacitko_knofl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42" y="1340768"/>
            <a:ext cx="2016224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Jelinet\Desktop\vektorova-grafika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83724"/>
            <a:ext cx="4780486" cy="215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16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</a:t>
            </a:r>
            <a:endParaRPr lang="cs-CZ" dirty="0"/>
          </a:p>
        </p:txBody>
      </p:sp>
      <p:pic>
        <p:nvPicPr>
          <p:cNvPr id="3075" name="Picture 3" descr="C:\Users\Jelinet\Desktop\inscape---vektorova-grafika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5832648" cy="438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7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 </a:t>
            </a:r>
            <a:r>
              <a:rPr lang="cs-CZ" dirty="0"/>
              <a:t>počítačovou </a:t>
            </a:r>
            <a:r>
              <a:rPr lang="cs-CZ" dirty="0" smtClean="0"/>
              <a:t>sazbu (fonty)</a:t>
            </a:r>
          </a:p>
          <a:p>
            <a:r>
              <a:rPr lang="cs-CZ" dirty="0" smtClean="0"/>
              <a:t>Ilustrace</a:t>
            </a:r>
          </a:p>
          <a:p>
            <a:r>
              <a:rPr lang="cs-CZ" dirty="0" smtClean="0"/>
              <a:t>Loga</a:t>
            </a:r>
          </a:p>
          <a:p>
            <a:r>
              <a:rPr lang="cs-CZ" dirty="0"/>
              <a:t>D</a:t>
            </a:r>
            <a:r>
              <a:rPr lang="cs-CZ" dirty="0" smtClean="0"/>
              <a:t>iagramy</a:t>
            </a:r>
          </a:p>
          <a:p>
            <a:r>
              <a:rPr lang="cs-CZ" dirty="0"/>
              <a:t>P</a:t>
            </a:r>
            <a:r>
              <a:rPr lang="cs-CZ" dirty="0" smtClean="0"/>
              <a:t>očítačové animace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900978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ký">
  <a:themeElements>
    <a:clrScheme name="Špendlík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</TotalTime>
  <Words>299</Words>
  <Application>Microsoft Office PowerPoint</Application>
  <PresentationFormat>Předvádění na obrazovce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Technický</vt:lpstr>
      <vt:lpstr>Vektorová grafika</vt:lpstr>
      <vt:lpstr>O co jde?</vt:lpstr>
      <vt:lpstr>O co jde?</vt:lpstr>
      <vt:lpstr>Bézierova křivka</vt:lpstr>
      <vt:lpstr>Výhody</vt:lpstr>
      <vt:lpstr>Nevýhody</vt:lpstr>
      <vt:lpstr>Příklady</vt:lpstr>
      <vt:lpstr>Příklady</vt:lpstr>
      <vt:lpstr>Využití</vt:lpstr>
      <vt:lpstr>Editory</vt:lpstr>
      <vt:lpstr>Formáty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Vektorová grafika</dc:title>
  <dc:creator>Jelinet</dc:creator>
  <cp:lastModifiedBy>Jelinet</cp:lastModifiedBy>
  <cp:revision>5</cp:revision>
  <dcterms:created xsi:type="dcterms:W3CDTF">2013-11-26T16:08:51Z</dcterms:created>
  <dcterms:modified xsi:type="dcterms:W3CDTF">2013-11-26T17:01:09Z</dcterms:modified>
</cp:coreProperties>
</file>