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2" r:id="rId3"/>
    <p:sldId id="285" r:id="rId4"/>
    <p:sldId id="257" r:id="rId5"/>
    <p:sldId id="258" r:id="rId6"/>
    <p:sldId id="259" r:id="rId7"/>
    <p:sldId id="260" r:id="rId8"/>
    <p:sldId id="281" r:id="rId9"/>
    <p:sldId id="282" r:id="rId10"/>
    <p:sldId id="283" r:id="rId11"/>
    <p:sldId id="284" r:id="rId12"/>
    <p:sldId id="261" r:id="rId13"/>
    <p:sldId id="263" r:id="rId14"/>
    <p:sldId id="279" r:id="rId15"/>
    <p:sldId id="278" r:id="rId16"/>
    <p:sldId id="280" r:id="rId17"/>
    <p:sldId id="287" r:id="rId18"/>
    <p:sldId id="286" r:id="rId19"/>
    <p:sldId id="264" r:id="rId20"/>
    <p:sldId id="265" r:id="rId21"/>
    <p:sldId id="266" r:id="rId22"/>
    <p:sldId id="273" r:id="rId23"/>
    <p:sldId id="272" r:id="rId24"/>
    <p:sldId id="271" r:id="rId25"/>
    <p:sldId id="274" r:id="rId26"/>
    <p:sldId id="277" r:id="rId27"/>
    <p:sldId id="275" r:id="rId28"/>
    <p:sldId id="276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C42E-9822-4AC4-A540-030B9D51688D}" type="datetimeFigureOut">
              <a:rPr lang="cs-CZ" smtClean="0"/>
              <a:t>20.1.2014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8D40F-978E-432B-A227-C2ED32860C46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8D40F-978E-432B-A227-C2ED32860C46}" type="slidenum">
              <a:rPr lang="cs-CZ" smtClean="0"/>
              <a:t>26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42EAA7-406F-4DC1-B4FB-0C9C80DF206A}" type="datetimeFigureOut">
              <a:rPr lang="cs-CZ" smtClean="0"/>
              <a:pPr/>
              <a:t>20.1.2014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D66E40-F94D-4A16-A547-BAEA30621736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25000">
              <a:schemeClr val="accent2">
                <a:lumMod val="75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David </a:t>
            </a:r>
            <a:r>
              <a:rPr lang="en-GB" sz="1800" dirty="0" err="1" smtClean="0"/>
              <a:t>Novák</a:t>
            </a:r>
            <a:endParaRPr lang="en-GB" sz="1800" dirty="0" smtClean="0"/>
          </a:p>
          <a:p>
            <a:r>
              <a:rPr lang="en-GB" sz="1800" dirty="0" err="1" smtClean="0"/>
              <a:t>Vojtěch</a:t>
            </a:r>
            <a:r>
              <a:rPr lang="en-GB" sz="1800" dirty="0" smtClean="0"/>
              <a:t> </a:t>
            </a:r>
            <a:r>
              <a:rPr lang="en-GB" sz="1800" dirty="0" err="1" smtClean="0"/>
              <a:t>Doležal</a:t>
            </a:r>
            <a:endParaRPr lang="cs-CZ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H.264/MPEG-4 AVC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 </a:t>
            </a:r>
            <a:r>
              <a:rPr lang="en-GB" dirty="0" err="1" smtClean="0"/>
              <a:t>roce</a:t>
            </a:r>
            <a:r>
              <a:rPr lang="en-GB" dirty="0" smtClean="0"/>
              <a:t> 2003 </a:t>
            </a:r>
            <a:r>
              <a:rPr lang="en-GB" sz="2400" dirty="0" smtClean="0"/>
              <a:t>(</a:t>
            </a:r>
            <a:r>
              <a:rPr lang="en-GB" sz="2400" dirty="0" err="1" smtClean="0"/>
              <a:t>Poslední</a:t>
            </a:r>
            <a:r>
              <a:rPr lang="en-GB" sz="2400" dirty="0" smtClean="0"/>
              <a:t> </a:t>
            </a:r>
            <a:r>
              <a:rPr lang="en-GB" sz="2400" dirty="0" err="1" smtClean="0"/>
              <a:t>verze</a:t>
            </a:r>
            <a:r>
              <a:rPr lang="en-GB" sz="2400" dirty="0" smtClean="0"/>
              <a:t> 2007 s </a:t>
            </a:r>
            <a:r>
              <a:rPr lang="en-GB" sz="2400" dirty="0" err="1" smtClean="0"/>
              <a:t>dodatkem</a:t>
            </a:r>
            <a:r>
              <a:rPr lang="en-GB" sz="2400" dirty="0" smtClean="0"/>
              <a:t>  v </a:t>
            </a:r>
            <a:r>
              <a:rPr lang="en-GB" sz="2400" dirty="0" err="1" smtClean="0"/>
              <a:t>roce</a:t>
            </a:r>
            <a:r>
              <a:rPr lang="en-GB" sz="2400" dirty="0" smtClean="0"/>
              <a:t> 2009)</a:t>
            </a:r>
            <a:endParaRPr lang="en-GB" dirty="0" smtClean="0"/>
          </a:p>
          <a:p>
            <a:r>
              <a:rPr lang="en-GB" dirty="0" smtClean="0"/>
              <a:t>Standard </a:t>
            </a:r>
            <a:r>
              <a:rPr lang="en-GB" dirty="0" err="1" smtClean="0"/>
              <a:t>schválen</a:t>
            </a:r>
            <a:r>
              <a:rPr lang="en-GB" dirty="0" smtClean="0"/>
              <a:t> pro </a:t>
            </a:r>
            <a:r>
              <a:rPr lang="en-GB" dirty="0" err="1" smtClean="0"/>
              <a:t>Blu</a:t>
            </a:r>
            <a:r>
              <a:rPr lang="en-GB" dirty="0" smtClean="0"/>
              <a:t>-Ray</a:t>
            </a:r>
          </a:p>
          <a:p>
            <a:r>
              <a:rPr lang="en-GB" dirty="0" err="1" smtClean="0"/>
              <a:t>Podpora</a:t>
            </a:r>
            <a:r>
              <a:rPr lang="en-GB" dirty="0" smtClean="0"/>
              <a:t> 3D </a:t>
            </a:r>
            <a:r>
              <a:rPr lang="en-GB" dirty="0" err="1" smtClean="0"/>
              <a:t>zobrazení</a:t>
            </a:r>
            <a:endParaRPr lang="en-GB" dirty="0" smtClean="0"/>
          </a:p>
          <a:p>
            <a:r>
              <a:rPr lang="en-GB" dirty="0" err="1" smtClean="0"/>
              <a:t>Dnes</a:t>
            </a:r>
            <a:r>
              <a:rPr lang="en-GB" dirty="0" smtClean="0"/>
              <a:t> </a:t>
            </a:r>
            <a:r>
              <a:rPr lang="en-GB" dirty="0" err="1" smtClean="0"/>
              <a:t>nejrozšířenější</a:t>
            </a:r>
            <a:r>
              <a:rPr lang="en-GB" dirty="0" smtClean="0"/>
              <a:t> </a:t>
            </a:r>
            <a:r>
              <a:rPr lang="en-GB" dirty="0" err="1" smtClean="0"/>
              <a:t>formát</a:t>
            </a:r>
            <a:r>
              <a:rPr lang="en-GB" dirty="0" smtClean="0"/>
              <a:t> </a:t>
            </a:r>
            <a:r>
              <a:rPr lang="en-GB" dirty="0" err="1" smtClean="0"/>
              <a:t>videa</a:t>
            </a:r>
            <a:endParaRPr lang="en-GB" dirty="0" smtClean="0"/>
          </a:p>
          <a:p>
            <a:r>
              <a:rPr lang="en-GB" dirty="0" err="1" smtClean="0"/>
              <a:t>Používá</a:t>
            </a:r>
            <a:r>
              <a:rPr lang="en-GB" dirty="0" smtClean="0"/>
              <a:t> YouTube, </a:t>
            </a:r>
            <a:r>
              <a:rPr lang="en-GB" dirty="0" err="1" smtClean="0"/>
              <a:t>Vimeo</a:t>
            </a:r>
            <a:r>
              <a:rPr lang="en-GB" dirty="0" smtClean="0"/>
              <a:t>, iTunes, Adobe Flash Player, MS Silverlight a </a:t>
            </a:r>
            <a:r>
              <a:rPr lang="en-GB" dirty="0" err="1" smtClean="0"/>
              <a:t>další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ISO/IEC </a:t>
            </a:r>
            <a:r>
              <a:rPr lang="en-GB" b="1" dirty="0" smtClean="0"/>
              <a:t>14496-10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HEVC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První</a:t>
            </a:r>
            <a:r>
              <a:rPr lang="en-GB" dirty="0" smtClean="0"/>
              <a:t> </a:t>
            </a:r>
            <a:r>
              <a:rPr lang="en-GB" dirty="0" err="1" smtClean="0"/>
              <a:t>verze</a:t>
            </a:r>
            <a:r>
              <a:rPr lang="en-GB" dirty="0" smtClean="0"/>
              <a:t> v </a:t>
            </a:r>
            <a:r>
              <a:rPr lang="en-GB" dirty="0" err="1" smtClean="0"/>
              <a:t>roce</a:t>
            </a:r>
            <a:r>
              <a:rPr lang="en-GB" dirty="0" smtClean="0"/>
              <a:t> 2013</a:t>
            </a:r>
          </a:p>
          <a:p>
            <a:r>
              <a:rPr lang="en-GB" dirty="0" err="1" smtClean="0"/>
              <a:t>Stále</a:t>
            </a:r>
            <a:r>
              <a:rPr lang="en-GB" dirty="0" smtClean="0"/>
              <a:t> </a:t>
            </a:r>
            <a:r>
              <a:rPr lang="en-GB" dirty="0" err="1" smtClean="0"/>
              <a:t>vyvíjen</a:t>
            </a:r>
            <a:endParaRPr lang="en-GB" dirty="0" smtClean="0"/>
          </a:p>
          <a:p>
            <a:r>
              <a:rPr lang="en-GB" dirty="0" err="1" smtClean="0"/>
              <a:t>Podpora</a:t>
            </a:r>
            <a:r>
              <a:rPr lang="en-GB" dirty="0" smtClean="0"/>
              <a:t> 8K UHD (8192 x 4320) </a:t>
            </a:r>
            <a:r>
              <a:rPr lang="en-GB" dirty="0" err="1" smtClean="0"/>
              <a:t>rozlišení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ISO/IEC </a:t>
            </a:r>
            <a:r>
              <a:rPr lang="en-GB" b="1" dirty="0" smtClean="0"/>
              <a:t>23008-2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DivX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Od firmy </a:t>
            </a:r>
            <a:r>
              <a:rPr lang="cs-CZ" dirty="0" err="1" smtClean="0"/>
              <a:t>DivX</a:t>
            </a:r>
            <a:endParaRPr lang="en-GB" dirty="0" smtClean="0"/>
          </a:p>
          <a:p>
            <a:r>
              <a:rPr lang="en-GB" dirty="0" err="1" smtClean="0"/>
              <a:t>Základ</a:t>
            </a:r>
            <a:r>
              <a:rPr lang="en-GB" dirty="0" smtClean="0"/>
              <a:t> </a:t>
            </a:r>
            <a:r>
              <a:rPr lang="en-GB" dirty="0" err="1" smtClean="0"/>
              <a:t>převzat</a:t>
            </a:r>
            <a:r>
              <a:rPr lang="en-GB" dirty="0" smtClean="0"/>
              <a:t> z AVI</a:t>
            </a:r>
            <a:endParaRPr lang="cs-CZ" dirty="0" smtClean="0"/>
          </a:p>
          <a:p>
            <a:r>
              <a:rPr lang="en-GB" dirty="0" err="1" smtClean="0"/>
              <a:t>Relativné</a:t>
            </a:r>
            <a:r>
              <a:rPr lang="en-GB" dirty="0" smtClean="0"/>
              <a:t> </a:t>
            </a:r>
            <a:r>
              <a:rPr lang="en-GB" dirty="0" err="1" smtClean="0"/>
              <a:t>d</a:t>
            </a:r>
            <a:r>
              <a:rPr lang="en-GB" dirty="0" err="1" smtClean="0"/>
              <a:t>obrá</a:t>
            </a:r>
            <a:r>
              <a:rPr lang="cs-CZ" dirty="0" smtClean="0"/>
              <a:t> komprese</a:t>
            </a:r>
            <a:r>
              <a:rPr lang="en-GB" dirty="0" smtClean="0"/>
              <a:t> </a:t>
            </a:r>
            <a:r>
              <a:rPr lang="en-GB" dirty="0" err="1" smtClean="0"/>
              <a:t>bez</a:t>
            </a:r>
            <a:r>
              <a:rPr lang="en-GB" dirty="0" smtClean="0"/>
              <a:t> </a:t>
            </a:r>
            <a:r>
              <a:rPr lang="en-GB" dirty="0" err="1" smtClean="0"/>
              <a:t>ztráty</a:t>
            </a:r>
            <a:r>
              <a:rPr lang="en-GB" dirty="0" smtClean="0"/>
              <a:t> </a:t>
            </a:r>
            <a:r>
              <a:rPr lang="en-GB" dirty="0" err="1" smtClean="0"/>
              <a:t>kvality</a:t>
            </a:r>
            <a:r>
              <a:rPr lang="en-GB" dirty="0" smtClean="0"/>
              <a:t> </a:t>
            </a:r>
            <a:r>
              <a:rPr lang="en-GB" dirty="0" err="1" smtClean="0"/>
              <a:t>obrazu</a:t>
            </a:r>
            <a:endParaRPr lang="cs-CZ" dirty="0" smtClean="0"/>
          </a:p>
          <a:p>
            <a:pPr lvl="1"/>
            <a:r>
              <a:rPr lang="cs-CZ" dirty="0" err="1" smtClean="0"/>
              <a:t>např</a:t>
            </a:r>
            <a:r>
              <a:rPr lang="cs-CZ" dirty="0" smtClean="0"/>
              <a:t>  4,5 GB film zkomprimuje až na 700 MB</a:t>
            </a:r>
          </a:p>
          <a:p>
            <a:r>
              <a:rPr lang="cs-CZ" dirty="0" smtClean="0"/>
              <a:t>MPEG-4</a:t>
            </a:r>
            <a:r>
              <a:rPr lang="en-GB" dirty="0" smtClean="0"/>
              <a:t> Advanced Simple Profile</a:t>
            </a:r>
          </a:p>
          <a:p>
            <a:r>
              <a:rPr lang="en-GB" dirty="0" err="1" smtClean="0"/>
              <a:t>Až</a:t>
            </a:r>
            <a:r>
              <a:rPr lang="en-GB" dirty="0" smtClean="0"/>
              <a:t> 1920x1080, 30fps</a:t>
            </a:r>
            <a:endParaRPr lang="cs-CZ" dirty="0" smtClean="0"/>
          </a:p>
          <a:p>
            <a:r>
              <a:rPr lang="cs-CZ" dirty="0" smtClean="0"/>
              <a:t>Zpoplatněný</a:t>
            </a:r>
          </a:p>
        </p:txBody>
      </p:sp>
      <p:pic>
        <p:nvPicPr>
          <p:cNvPr id="4" name="Picture 3" descr="divx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340768"/>
            <a:ext cx="1428750" cy="333375"/>
          </a:xfrm>
          <a:prstGeom prst="rect">
            <a:avLst/>
          </a:prstGeom>
        </p:spPr>
      </p:pic>
      <p:pic>
        <p:nvPicPr>
          <p:cNvPr id="5" name="Picture 4" descr="div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8594" y="1071071"/>
            <a:ext cx="4139952" cy="53819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Xvid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4389120"/>
          </a:xfrm>
        </p:spPr>
        <p:txBody>
          <a:bodyPr/>
          <a:lstStyle/>
          <a:p>
            <a:r>
              <a:rPr lang="cs-CZ" dirty="0" smtClean="0"/>
              <a:t>Open </a:t>
            </a:r>
            <a:r>
              <a:rPr lang="cs-CZ" dirty="0" err="1" smtClean="0"/>
              <a:t>Source</a:t>
            </a:r>
            <a:endParaRPr lang="en-GB" dirty="0" smtClean="0"/>
          </a:p>
          <a:p>
            <a:r>
              <a:rPr lang="en-GB" dirty="0" err="1" smtClean="0"/>
              <a:t>Konkurence</a:t>
            </a:r>
            <a:r>
              <a:rPr lang="en-GB" dirty="0" smtClean="0"/>
              <a:t> </a:t>
            </a:r>
            <a:r>
              <a:rPr lang="en-GB" dirty="0" err="1" smtClean="0"/>
              <a:t>DivX</a:t>
            </a:r>
            <a:endParaRPr lang="cs-CZ" dirty="0" smtClean="0"/>
          </a:p>
          <a:p>
            <a:r>
              <a:rPr lang="cs-CZ" dirty="0" smtClean="0"/>
              <a:t>MPEG-4</a:t>
            </a:r>
            <a:r>
              <a:rPr lang="en-GB" dirty="0" smtClean="0"/>
              <a:t> Advanced Simple Profile</a:t>
            </a:r>
            <a:endParaRPr lang="cs-CZ" dirty="0"/>
          </a:p>
        </p:txBody>
      </p:sp>
      <p:pic>
        <p:nvPicPr>
          <p:cNvPr id="4" name="Picture 3" descr="xvid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340768"/>
            <a:ext cx="1428750" cy="495300"/>
          </a:xfrm>
          <a:prstGeom prst="rect">
            <a:avLst/>
          </a:prstGeom>
        </p:spPr>
      </p:pic>
      <p:pic>
        <p:nvPicPr>
          <p:cNvPr id="5" name="Picture 4" descr="xv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052736"/>
            <a:ext cx="3333334" cy="504761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QuickTime	 (QuickTime Pro)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6618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Apple Inc.</a:t>
            </a:r>
          </a:p>
          <a:p>
            <a:r>
              <a:rPr lang="en-GB" dirty="0" err="1" smtClean="0"/>
              <a:t>Součást</a:t>
            </a:r>
            <a:r>
              <a:rPr lang="en-GB" dirty="0" smtClean="0"/>
              <a:t> OS X</a:t>
            </a:r>
          </a:p>
          <a:p>
            <a:r>
              <a:rPr lang="en-GB" dirty="0" err="1" smtClean="0"/>
              <a:t>Multimediální</a:t>
            </a:r>
            <a:r>
              <a:rPr lang="en-GB" dirty="0" smtClean="0"/>
              <a:t> </a:t>
            </a:r>
            <a:r>
              <a:rPr lang="en-GB" dirty="0" err="1" smtClean="0"/>
              <a:t>rozhraní</a:t>
            </a:r>
            <a:endParaRPr lang="en-GB" dirty="0" smtClean="0"/>
          </a:p>
          <a:p>
            <a:pPr lvl="1"/>
            <a:r>
              <a:rPr lang="en-GB" dirty="0" smtClean="0"/>
              <a:t>QuickTime Movie</a:t>
            </a:r>
          </a:p>
          <a:p>
            <a:pPr lvl="1"/>
            <a:r>
              <a:rPr lang="en-GB" dirty="0" smtClean="0"/>
              <a:t>MPEG-4 Video</a:t>
            </a:r>
          </a:p>
          <a:p>
            <a:pPr lvl="1"/>
            <a:r>
              <a:rPr lang="en-GB" dirty="0" smtClean="0"/>
              <a:t>H.264/MPEG-4 AVC,</a:t>
            </a:r>
          </a:p>
          <a:p>
            <a:pPr lvl="1"/>
            <a:r>
              <a:rPr lang="en-GB" dirty="0" smtClean="0"/>
              <a:t>H.263, H.262/MPEG-2 Video</a:t>
            </a:r>
          </a:p>
          <a:p>
            <a:pPr lvl="1"/>
            <a:r>
              <a:rPr lang="en-GB" dirty="0" smtClean="0"/>
              <a:t>AVI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řada</a:t>
            </a:r>
            <a:r>
              <a:rPr lang="en-GB" dirty="0" smtClean="0"/>
              <a:t> </a:t>
            </a:r>
            <a:r>
              <a:rPr lang="en-GB" dirty="0" err="1" smtClean="0"/>
              <a:t>dalších</a:t>
            </a:r>
            <a:endParaRPr lang="en-GB" dirty="0" smtClean="0"/>
          </a:p>
          <a:p>
            <a:r>
              <a:rPr lang="en-GB" dirty="0" smtClean="0"/>
              <a:t>QuickTime X</a:t>
            </a:r>
          </a:p>
        </p:txBody>
      </p:sp>
      <p:pic>
        <p:nvPicPr>
          <p:cNvPr id="5" name="Picture 4" descr="Quicktime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196752"/>
            <a:ext cx="609600" cy="609600"/>
          </a:xfrm>
          <a:prstGeom prst="rect">
            <a:avLst/>
          </a:prstGeom>
        </p:spPr>
      </p:pic>
      <p:pic>
        <p:nvPicPr>
          <p:cNvPr id="6" name="Picture 5" descr="Quickti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348880"/>
            <a:ext cx="4383159" cy="3608801"/>
          </a:xfrm>
          <a:prstGeom prst="rect">
            <a:avLst/>
          </a:prstGeom>
        </p:spPr>
      </p:pic>
      <p:pic>
        <p:nvPicPr>
          <p:cNvPr id="7" name="Picture 6" descr="QuickTimeXco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5661248"/>
            <a:ext cx="812985" cy="8129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x264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H.264/MPEG-4 AVC standard</a:t>
            </a:r>
          </a:p>
          <a:p>
            <a:r>
              <a:rPr lang="en-GB" dirty="0" err="1" smtClean="0"/>
              <a:t>Příkazová</a:t>
            </a:r>
            <a:r>
              <a:rPr lang="en-GB" dirty="0" smtClean="0"/>
              <a:t> </a:t>
            </a:r>
            <a:r>
              <a:rPr lang="en-GB" dirty="0" err="1" smtClean="0"/>
              <a:t>řádka</a:t>
            </a:r>
            <a:endParaRPr lang="en-GB" dirty="0" smtClean="0"/>
          </a:p>
          <a:p>
            <a:r>
              <a:rPr lang="en-GB" dirty="0" err="1" smtClean="0"/>
              <a:t>Staxrip</a:t>
            </a:r>
            <a:r>
              <a:rPr lang="en-GB" dirty="0" smtClean="0"/>
              <a:t>, </a:t>
            </a:r>
            <a:r>
              <a:rPr lang="en-GB" dirty="0" err="1" smtClean="0"/>
              <a:t>MeGUI</a:t>
            </a:r>
            <a:endParaRPr lang="en-GB" dirty="0" smtClean="0"/>
          </a:p>
          <a:p>
            <a:endParaRPr lang="cs-CZ" dirty="0"/>
          </a:p>
        </p:txBody>
      </p:sp>
      <p:pic>
        <p:nvPicPr>
          <p:cNvPr id="5" name="Picture 4" descr="x264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24744"/>
            <a:ext cx="2381250" cy="695325"/>
          </a:xfrm>
          <a:prstGeom prst="rect">
            <a:avLst/>
          </a:prstGeom>
        </p:spPr>
      </p:pic>
      <p:pic>
        <p:nvPicPr>
          <p:cNvPr id="6" name="Picture 5" descr="staxri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924944"/>
            <a:ext cx="5616624" cy="376222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x265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2013 – </a:t>
            </a:r>
            <a:r>
              <a:rPr lang="en-GB" dirty="0" err="1" smtClean="0"/>
              <a:t>preAlpha</a:t>
            </a:r>
            <a:r>
              <a:rPr lang="en-GB" dirty="0" smtClean="0"/>
              <a:t> </a:t>
            </a:r>
            <a:r>
              <a:rPr lang="en-GB" dirty="0" err="1" smtClean="0"/>
              <a:t>zdrojový</a:t>
            </a:r>
            <a:r>
              <a:rPr lang="en-GB" dirty="0" smtClean="0"/>
              <a:t> </a:t>
            </a:r>
            <a:r>
              <a:rPr lang="en-GB" dirty="0" err="1" smtClean="0"/>
              <a:t>kód</a:t>
            </a:r>
            <a:endParaRPr lang="en-GB" dirty="0" smtClean="0"/>
          </a:p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HEVC/H.265 standard</a:t>
            </a:r>
          </a:p>
          <a:p>
            <a:endParaRPr lang="en-GB" dirty="0" smtClean="0"/>
          </a:p>
        </p:txBody>
      </p:sp>
      <p:pic>
        <p:nvPicPr>
          <p:cNvPr id="4" name="Picture 3" descr="x265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836712"/>
            <a:ext cx="2285714" cy="11555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Kvalita</a:t>
            </a:r>
            <a:r>
              <a:rPr lang="en-GB" dirty="0" smtClean="0"/>
              <a:t> (720 x 576, </a:t>
            </a:r>
            <a:r>
              <a:rPr lang="en-GB" dirty="0" err="1" smtClean="0"/>
              <a:t>zdroj</a:t>
            </a:r>
            <a:r>
              <a:rPr lang="en-GB" dirty="0" smtClean="0"/>
              <a:t> DVD)</a:t>
            </a:r>
            <a:endParaRPr lang="cs-CZ" dirty="0"/>
          </a:p>
        </p:txBody>
      </p:sp>
      <p:pic>
        <p:nvPicPr>
          <p:cNvPr id="4" name="Content Placeholder 3" descr="quality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18000"/>
            <a:ext cx="9172801" cy="5040000"/>
          </a:xfr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Kvalita</a:t>
            </a:r>
            <a:r>
              <a:rPr lang="en-GB" dirty="0" smtClean="0"/>
              <a:t> (720 x 576, </a:t>
            </a:r>
            <a:r>
              <a:rPr lang="en-GB" dirty="0" err="1" smtClean="0"/>
              <a:t>zdroj</a:t>
            </a:r>
            <a:r>
              <a:rPr lang="en-GB" dirty="0" smtClean="0"/>
              <a:t> DVD)</a:t>
            </a:r>
            <a:endParaRPr lang="cs-CZ" dirty="0"/>
          </a:p>
        </p:txBody>
      </p:sp>
      <p:pic>
        <p:nvPicPr>
          <p:cNvPr id="4" name="Content Placeholder 3" descr="qual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4830"/>
            <a:ext cx="9192940" cy="5040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r>
              <a:rPr lang="en-GB" dirty="0" smtClean="0"/>
              <a:t> - </a:t>
            </a:r>
            <a:r>
              <a:rPr lang="en-GB" dirty="0" err="1" smtClean="0"/>
              <a:t>Kontejnery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</a:t>
            </a:r>
            <a:r>
              <a:rPr lang="cs-CZ" dirty="0" err="1" smtClean="0"/>
              <a:t>vi</a:t>
            </a:r>
            <a:endParaRPr lang="cs-CZ" dirty="0" smtClean="0"/>
          </a:p>
          <a:p>
            <a:r>
              <a:rPr lang="cs-CZ" dirty="0" err="1" smtClean="0"/>
              <a:t>Mkv</a:t>
            </a:r>
            <a:r>
              <a:rPr lang="en-GB" dirty="0" smtClean="0"/>
              <a:t> (</a:t>
            </a:r>
            <a:r>
              <a:rPr lang="en-GB" dirty="0" err="1" smtClean="0"/>
              <a:t>Matroska</a:t>
            </a:r>
            <a:r>
              <a:rPr lang="en-GB" dirty="0" smtClean="0"/>
              <a:t>)</a:t>
            </a:r>
            <a:endParaRPr lang="cs-CZ" dirty="0" smtClean="0"/>
          </a:p>
          <a:p>
            <a:r>
              <a:rPr lang="en-GB" dirty="0" err="1" smtClean="0"/>
              <a:t>M</a:t>
            </a:r>
            <a:r>
              <a:rPr lang="cs-CZ" dirty="0" err="1" smtClean="0"/>
              <a:t>ov</a:t>
            </a:r>
            <a:endParaRPr lang="cs-CZ" dirty="0" smtClean="0"/>
          </a:p>
          <a:p>
            <a:r>
              <a:rPr lang="cs-CZ" dirty="0" smtClean="0"/>
              <a:t>Mp4</a:t>
            </a:r>
            <a:endParaRPr lang="en-GB" dirty="0" smtClean="0"/>
          </a:p>
          <a:p>
            <a:r>
              <a:rPr lang="en-GB" dirty="0" err="1" smtClean="0"/>
              <a:t>Wmv</a:t>
            </a:r>
            <a:endParaRPr lang="en-GB" dirty="0" smtClean="0"/>
          </a:p>
          <a:p>
            <a:r>
              <a:rPr lang="en-GB" dirty="0" err="1" smtClean="0"/>
              <a:t>Ogg</a:t>
            </a:r>
            <a:endParaRPr lang="en-GB" dirty="0" smtClean="0"/>
          </a:p>
          <a:p>
            <a:r>
              <a:rPr lang="en-GB" dirty="0" smtClean="0"/>
              <a:t>RM (</a:t>
            </a:r>
            <a:r>
              <a:rPr lang="en-GB" dirty="0" err="1" smtClean="0"/>
              <a:t>RealMedia</a:t>
            </a:r>
            <a:r>
              <a:rPr lang="en-GB" dirty="0" smtClean="0"/>
              <a:t>)</a:t>
            </a:r>
          </a:p>
          <a:p>
            <a:r>
              <a:rPr lang="en-GB" dirty="0" smtClean="0"/>
              <a:t>VOB (DVD)</a:t>
            </a:r>
          </a:p>
          <a:p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Kamery</a:t>
            </a:r>
            <a:endParaRPr lang="en-GB" dirty="0" smtClean="0"/>
          </a:p>
          <a:p>
            <a:r>
              <a:rPr lang="cs-CZ" dirty="0" smtClean="0"/>
              <a:t>Formát </a:t>
            </a:r>
            <a:r>
              <a:rPr lang="cs-CZ" dirty="0" smtClean="0"/>
              <a:t>obrazu</a:t>
            </a:r>
          </a:p>
          <a:p>
            <a:r>
              <a:rPr lang="cs-CZ" dirty="0" smtClean="0"/>
              <a:t>Norma videa</a:t>
            </a:r>
          </a:p>
          <a:p>
            <a:r>
              <a:rPr lang="cs-CZ" dirty="0" smtClean="0"/>
              <a:t>Kvalita </a:t>
            </a:r>
            <a:r>
              <a:rPr lang="cs-CZ" dirty="0" smtClean="0"/>
              <a:t>obrazu</a:t>
            </a:r>
            <a:endParaRPr lang="en-GB" dirty="0" smtClean="0"/>
          </a:p>
          <a:p>
            <a:r>
              <a:rPr lang="en-GB" dirty="0" err="1" smtClean="0"/>
              <a:t>Kodeky</a:t>
            </a:r>
            <a:endParaRPr lang="en-GB" dirty="0" smtClean="0"/>
          </a:p>
          <a:p>
            <a:r>
              <a:rPr lang="en-GB" dirty="0" err="1" smtClean="0"/>
              <a:t>Kontejnery</a:t>
            </a:r>
            <a:endParaRPr lang="cs-CZ" dirty="0" smtClean="0"/>
          </a:p>
          <a:p>
            <a:r>
              <a:rPr lang="en-GB" dirty="0" err="1" smtClean="0"/>
              <a:t>Média</a:t>
            </a:r>
            <a:endParaRPr lang="en-GB" dirty="0" smtClean="0"/>
          </a:p>
          <a:p>
            <a:r>
              <a:rPr lang="en-GB" dirty="0" err="1" smtClean="0"/>
              <a:t>Střih</a:t>
            </a:r>
            <a:r>
              <a:rPr lang="en-GB" dirty="0" smtClean="0"/>
              <a:t> </a:t>
            </a:r>
            <a:r>
              <a:rPr lang="en-GB" dirty="0" err="1" smtClean="0"/>
              <a:t>videa</a:t>
            </a:r>
            <a:endParaRPr lang="en-GB" dirty="0" smtClean="0"/>
          </a:p>
          <a:p>
            <a:r>
              <a:rPr lang="en-GB" dirty="0" smtClean="0"/>
              <a:t>SW pro </a:t>
            </a:r>
            <a:r>
              <a:rPr lang="en-GB" dirty="0" err="1" smtClean="0"/>
              <a:t>úpravu</a:t>
            </a:r>
            <a:r>
              <a:rPr lang="en-GB" dirty="0" smtClean="0"/>
              <a:t> </a:t>
            </a:r>
            <a:r>
              <a:rPr lang="en-GB" dirty="0" err="1" smtClean="0"/>
              <a:t>videa</a:t>
            </a:r>
            <a:endParaRPr lang="en-GB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cs-CZ" dirty="0" err="1" smtClean="0"/>
              <a:t>avi</a:t>
            </a:r>
            <a:endParaRPr lang="cs-CZ" dirty="0" smtClean="0"/>
          </a:p>
          <a:p>
            <a:pPr lvl="1"/>
            <a:r>
              <a:rPr lang="cs-CZ" dirty="0" smtClean="0"/>
              <a:t>Od </a:t>
            </a:r>
            <a:r>
              <a:rPr lang="cs-CZ" dirty="0" err="1" smtClean="0"/>
              <a:t>Microsoftu</a:t>
            </a:r>
            <a:endParaRPr lang="cs-CZ" dirty="0" smtClean="0"/>
          </a:p>
          <a:p>
            <a:pPr lvl="1"/>
            <a:r>
              <a:rPr lang="cs-CZ" dirty="0" smtClean="0"/>
              <a:t>Max. 4 </a:t>
            </a:r>
            <a:r>
              <a:rPr lang="cs-CZ" dirty="0" smtClean="0"/>
              <a:t>G</a:t>
            </a:r>
            <a:r>
              <a:rPr lang="en-GB" dirty="0" smtClean="0"/>
              <a:t>B</a:t>
            </a:r>
            <a:endParaRPr lang="cs-CZ" dirty="0" smtClean="0"/>
          </a:p>
          <a:p>
            <a:pPr lvl="1"/>
            <a:r>
              <a:rPr lang="cs-CZ" dirty="0" smtClean="0"/>
              <a:t>Dnes hojně používaný</a:t>
            </a:r>
          </a:p>
          <a:p>
            <a:r>
              <a:rPr lang="cs-CZ" dirty="0" err="1" smtClean="0"/>
              <a:t>mkv</a:t>
            </a:r>
            <a:endParaRPr lang="cs-CZ" dirty="0" smtClean="0"/>
          </a:p>
          <a:p>
            <a:pPr lvl="1"/>
            <a:r>
              <a:rPr lang="cs-CZ" dirty="0" smtClean="0"/>
              <a:t>Volně </a:t>
            </a:r>
            <a:r>
              <a:rPr lang="cs-CZ" dirty="0" err="1" smtClean="0"/>
              <a:t>šířitelný</a:t>
            </a:r>
            <a:endParaRPr lang="cs-CZ" dirty="0" smtClean="0"/>
          </a:p>
          <a:p>
            <a:pPr lvl="1"/>
            <a:r>
              <a:rPr lang="cs-CZ" dirty="0" smtClean="0"/>
              <a:t>Umožňuje nést uvnitř jakákoliv data</a:t>
            </a:r>
          </a:p>
          <a:p>
            <a:pPr lvl="1"/>
            <a:r>
              <a:rPr lang="cs-CZ" dirty="0" smtClean="0"/>
              <a:t>Nevhodné pro editaci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r>
              <a:rPr lang="cs-CZ" dirty="0" err="1" smtClean="0"/>
              <a:t>mov</a:t>
            </a:r>
            <a:endParaRPr lang="cs-CZ" dirty="0" smtClean="0"/>
          </a:p>
          <a:p>
            <a:pPr lvl="1"/>
            <a:r>
              <a:rPr lang="cs-CZ" dirty="0" smtClean="0"/>
              <a:t>Od Apple</a:t>
            </a:r>
          </a:p>
          <a:p>
            <a:pPr lvl="1"/>
            <a:r>
              <a:rPr lang="cs-CZ" dirty="0" smtClean="0"/>
              <a:t>Vylepšené </a:t>
            </a:r>
            <a:r>
              <a:rPr lang="cs-CZ" dirty="0" err="1" smtClean="0"/>
              <a:t>avi</a:t>
            </a:r>
            <a:endParaRPr lang="cs-CZ" dirty="0" smtClean="0"/>
          </a:p>
          <a:p>
            <a:r>
              <a:rPr lang="cs-CZ" dirty="0" smtClean="0"/>
              <a:t>mp4</a:t>
            </a:r>
          </a:p>
          <a:p>
            <a:pPr lvl="1"/>
            <a:r>
              <a:rPr lang="cs-CZ" dirty="0" smtClean="0"/>
              <a:t>Modernější a vylepšená alternativa </a:t>
            </a:r>
            <a:r>
              <a:rPr lang="cs-CZ" dirty="0" err="1" smtClean="0"/>
              <a:t>avi</a:t>
            </a:r>
            <a:endParaRPr lang="cs-CZ" dirty="0" smtClean="0"/>
          </a:p>
          <a:p>
            <a:pPr lvl="1"/>
            <a:r>
              <a:rPr lang="cs-CZ" dirty="0" smtClean="0"/>
              <a:t>Používá se ve </a:t>
            </a:r>
            <a:r>
              <a:rPr lang="cs-CZ" dirty="0" err="1" smtClean="0"/>
              <a:t>Smartphonech</a:t>
            </a:r>
            <a:endParaRPr lang="cs-CZ" dirty="0" smtClean="0"/>
          </a:p>
          <a:p>
            <a:pPr lvl="1"/>
            <a:r>
              <a:rPr lang="cs-CZ" dirty="0" smtClean="0"/>
              <a:t>Umožňuje </a:t>
            </a:r>
            <a:r>
              <a:rPr lang="cs-CZ" dirty="0" err="1" smtClean="0"/>
              <a:t>Stream</a:t>
            </a:r>
            <a:r>
              <a:rPr lang="cs-CZ" dirty="0" smtClean="0"/>
              <a:t> videa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Média</a:t>
            </a:r>
            <a:r>
              <a:rPr lang="en-GB" dirty="0" smtClean="0"/>
              <a:t> - 1976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JVC</a:t>
            </a:r>
          </a:p>
          <a:p>
            <a:r>
              <a:rPr lang="cs-CZ" dirty="0" smtClean="0"/>
              <a:t>VHS</a:t>
            </a:r>
            <a:endParaRPr lang="en-GB" dirty="0" smtClean="0"/>
          </a:p>
          <a:p>
            <a:pPr lvl="1"/>
            <a:r>
              <a:rPr lang="en-GB" dirty="0" err="1" smtClean="0"/>
              <a:t>Předchůdce</a:t>
            </a:r>
            <a:r>
              <a:rPr lang="en-GB" dirty="0" smtClean="0"/>
              <a:t> </a:t>
            </a:r>
            <a:r>
              <a:rPr lang="en-GB" dirty="0" err="1" smtClean="0"/>
              <a:t>Betamax</a:t>
            </a:r>
            <a:r>
              <a:rPr lang="en-GB" dirty="0" smtClean="0"/>
              <a:t> (1975)</a:t>
            </a:r>
            <a:endParaRPr lang="cs-CZ" dirty="0" smtClean="0"/>
          </a:p>
          <a:p>
            <a:pPr lvl="1"/>
            <a:r>
              <a:rPr lang="cs-CZ" dirty="0" smtClean="0"/>
              <a:t>Obraz nahráván na pásku</a:t>
            </a:r>
          </a:p>
          <a:p>
            <a:pPr lvl="1"/>
            <a:r>
              <a:rPr lang="cs-CZ" dirty="0" smtClean="0"/>
              <a:t>576 x 240, později lepší</a:t>
            </a:r>
          </a:p>
          <a:p>
            <a:pPr lvl="1"/>
            <a:r>
              <a:rPr lang="cs-CZ" dirty="0" smtClean="0"/>
              <a:t>Nejprodávanější s délkou 240 minut</a:t>
            </a:r>
          </a:p>
          <a:p>
            <a:pPr lvl="1"/>
            <a:r>
              <a:rPr lang="cs-CZ" dirty="0" smtClean="0"/>
              <a:t>LP – 480 minut</a:t>
            </a:r>
          </a:p>
          <a:p>
            <a:pPr lvl="1"/>
            <a:r>
              <a:rPr lang="cs-CZ" dirty="0" smtClean="0"/>
              <a:t>EP – 720 minut</a:t>
            </a:r>
            <a:endParaRPr lang="cs-CZ" dirty="0"/>
          </a:p>
        </p:txBody>
      </p:sp>
      <p:pic>
        <p:nvPicPr>
          <p:cNvPr id="4" name="Picture 3" descr="vh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3969008"/>
            <a:ext cx="3923928" cy="2888992"/>
          </a:xfrm>
          <a:prstGeom prst="rect">
            <a:avLst/>
          </a:prstGeom>
        </p:spPr>
      </p:pic>
      <p:pic>
        <p:nvPicPr>
          <p:cNvPr id="5" name="Picture 4" descr="vhs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124744"/>
            <a:ext cx="1368152" cy="69927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- 1978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Philips, MCA, Pioneer</a:t>
            </a:r>
          </a:p>
          <a:p>
            <a:r>
              <a:rPr lang="cs-CZ" dirty="0" err="1" smtClean="0"/>
              <a:t>Laserdisc</a:t>
            </a:r>
            <a:endParaRPr lang="en-GB" dirty="0" smtClean="0"/>
          </a:p>
          <a:p>
            <a:pPr lvl="1"/>
            <a:r>
              <a:rPr lang="en-GB" dirty="0" smtClean="0"/>
              <a:t>USA</a:t>
            </a:r>
            <a:endParaRPr lang="cs-CZ" dirty="0" smtClean="0"/>
          </a:p>
          <a:p>
            <a:pPr lvl="1"/>
            <a:r>
              <a:rPr lang="cs-CZ" dirty="0" smtClean="0"/>
              <a:t>Oboustranný, 30cm</a:t>
            </a:r>
            <a:endParaRPr lang="en-GB" dirty="0" smtClean="0"/>
          </a:p>
          <a:p>
            <a:pPr lvl="1"/>
            <a:r>
              <a:rPr lang="en-GB" dirty="0" err="1" smtClean="0"/>
              <a:t>Vysoká</a:t>
            </a:r>
            <a:r>
              <a:rPr lang="en-GB" dirty="0" smtClean="0"/>
              <a:t> </a:t>
            </a:r>
            <a:r>
              <a:rPr lang="en-GB" dirty="0" err="1" smtClean="0"/>
              <a:t>cena</a:t>
            </a:r>
            <a:endParaRPr lang="en-GB" dirty="0" smtClean="0"/>
          </a:p>
          <a:p>
            <a:pPr lvl="1"/>
            <a:endParaRPr lang="cs-CZ" dirty="0"/>
          </a:p>
        </p:txBody>
      </p:sp>
      <p:pic>
        <p:nvPicPr>
          <p:cNvPr id="4" name="Picture 3" descr="laserdisc_dv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656084"/>
            <a:ext cx="5387746" cy="3751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8344" y="5229200"/>
            <a:ext cx="6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DVD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6309320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Laserdisc</a:t>
            </a:r>
            <a:endParaRPr lang="cs-CZ" dirty="0"/>
          </a:p>
        </p:txBody>
      </p:sp>
      <p:pic>
        <p:nvPicPr>
          <p:cNvPr id="7" name="Picture 6" descr="laserdisc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124744"/>
            <a:ext cx="2095500" cy="5810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1982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Philips, Sony</a:t>
            </a:r>
          </a:p>
          <a:p>
            <a:r>
              <a:rPr lang="en-GB" dirty="0" smtClean="0"/>
              <a:t>CD - Video</a:t>
            </a:r>
          </a:p>
          <a:p>
            <a:pPr lvl="1"/>
            <a:r>
              <a:rPr lang="en-GB" dirty="0" smtClean="0"/>
              <a:t>MPEG-1 (</a:t>
            </a:r>
            <a:r>
              <a:rPr lang="en-GB" dirty="0" err="1" smtClean="0"/>
              <a:t>nepodporuje</a:t>
            </a:r>
            <a:r>
              <a:rPr lang="en-GB" dirty="0" smtClean="0"/>
              <a:t> Interlacing)</a:t>
            </a:r>
          </a:p>
          <a:p>
            <a:pPr lvl="1"/>
            <a:r>
              <a:rPr lang="en-GB" dirty="0" smtClean="0"/>
              <a:t>NTSC – 29,97p, 352x240</a:t>
            </a:r>
          </a:p>
          <a:p>
            <a:pPr lvl="1"/>
            <a:r>
              <a:rPr lang="en-GB" dirty="0" smtClean="0"/>
              <a:t>PAL – 25p, 352x288</a:t>
            </a:r>
          </a:p>
          <a:p>
            <a:pPr lvl="1"/>
            <a:r>
              <a:rPr lang="en-GB" dirty="0" smtClean="0"/>
              <a:t>1150 kb/s (CBR)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CD – Audio</a:t>
            </a:r>
          </a:p>
          <a:p>
            <a:pPr lvl="1"/>
            <a:r>
              <a:rPr lang="en-GB" dirty="0" smtClean="0"/>
              <a:t>MPEG-1 Audio Layer II</a:t>
            </a:r>
          </a:p>
          <a:p>
            <a:pPr lvl="1"/>
            <a:r>
              <a:rPr lang="en-GB" dirty="0" smtClean="0"/>
              <a:t>44,1 kHz</a:t>
            </a:r>
          </a:p>
          <a:p>
            <a:pPr lvl="1"/>
            <a:r>
              <a:rPr lang="en-GB" dirty="0" smtClean="0"/>
              <a:t>224 kb/s (CBR)</a:t>
            </a:r>
            <a:endParaRPr lang="cs-CZ" dirty="0"/>
          </a:p>
        </p:txBody>
      </p:sp>
      <p:pic>
        <p:nvPicPr>
          <p:cNvPr id="5" name="Picture 4" descr="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284984"/>
            <a:ext cx="3245346" cy="3245346"/>
          </a:xfrm>
          <a:prstGeom prst="rect">
            <a:avLst/>
          </a:prstGeom>
        </p:spPr>
      </p:pic>
      <p:pic>
        <p:nvPicPr>
          <p:cNvPr id="6" name="Picture 5" descr="cdco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124744"/>
            <a:ext cx="1428750" cy="704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- 1995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Philips, Sony, Toshiba, Panasonic</a:t>
            </a:r>
          </a:p>
          <a:p>
            <a:r>
              <a:rPr lang="en-GB" dirty="0" smtClean="0"/>
              <a:t>DVD </a:t>
            </a:r>
            <a:r>
              <a:rPr lang="en-GB" dirty="0" smtClean="0"/>
              <a:t>- Video</a:t>
            </a:r>
          </a:p>
          <a:p>
            <a:pPr lvl="1"/>
            <a:r>
              <a:rPr lang="en-GB" dirty="0" smtClean="0"/>
              <a:t>H.262/MPEG-2</a:t>
            </a:r>
            <a:endParaRPr lang="en-GB" dirty="0" smtClean="0"/>
          </a:p>
          <a:p>
            <a:pPr lvl="1"/>
            <a:r>
              <a:rPr lang="en-GB" dirty="0" smtClean="0"/>
              <a:t>NTSC – </a:t>
            </a:r>
            <a:r>
              <a:rPr lang="en-GB" dirty="0" smtClean="0"/>
              <a:t>29,97p, 720 x 480, 352 x 480</a:t>
            </a:r>
            <a:endParaRPr lang="en-GB" dirty="0" smtClean="0"/>
          </a:p>
          <a:p>
            <a:pPr lvl="1"/>
            <a:r>
              <a:rPr lang="en-GB" dirty="0" smtClean="0"/>
              <a:t>PAL – </a:t>
            </a:r>
            <a:r>
              <a:rPr lang="en-GB" dirty="0" smtClean="0"/>
              <a:t>25p, 720 x 576, 352 x 576</a:t>
            </a:r>
            <a:endParaRPr lang="en-GB" dirty="0" smtClean="0"/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až</a:t>
            </a:r>
            <a:r>
              <a:rPr lang="en-GB" dirty="0" smtClean="0"/>
              <a:t> 10 Mb/s (</a:t>
            </a:r>
            <a:r>
              <a:rPr lang="en-GB" dirty="0" err="1" smtClean="0"/>
              <a:t>cca</a:t>
            </a:r>
            <a:r>
              <a:rPr lang="en-GB" dirty="0" smtClean="0"/>
              <a:t> 4 </a:t>
            </a:r>
            <a:r>
              <a:rPr lang="en-GB" dirty="0" err="1" smtClean="0"/>
              <a:t>hodiny</a:t>
            </a:r>
            <a:r>
              <a:rPr lang="en-GB" dirty="0" smtClean="0"/>
              <a:t> )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DVD </a:t>
            </a:r>
            <a:r>
              <a:rPr lang="en-GB" dirty="0" smtClean="0"/>
              <a:t>– Audio</a:t>
            </a:r>
          </a:p>
          <a:p>
            <a:pPr lvl="1"/>
            <a:r>
              <a:rPr lang="en-GB" dirty="0" smtClean="0"/>
              <a:t>AC-3 (Dolby Digital), DTS</a:t>
            </a:r>
            <a:endParaRPr lang="en-GB" dirty="0" smtClean="0"/>
          </a:p>
          <a:p>
            <a:pPr lvl="1"/>
            <a:r>
              <a:rPr lang="en-GB" dirty="0" smtClean="0"/>
              <a:t>48kHz</a:t>
            </a:r>
            <a:endParaRPr lang="en-GB" dirty="0" smtClean="0"/>
          </a:p>
          <a:p>
            <a:pPr lvl="1"/>
            <a:r>
              <a:rPr lang="en-GB" dirty="0" smtClean="0"/>
              <a:t>448 kb/s </a:t>
            </a:r>
            <a:r>
              <a:rPr lang="en-GB" dirty="0" err="1" smtClean="0"/>
              <a:t>až</a:t>
            </a:r>
            <a:r>
              <a:rPr lang="en-GB" dirty="0" smtClean="0"/>
              <a:t> 1536 kb/s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4" name="Picture 3" descr="dvd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068960"/>
            <a:ext cx="3469663" cy="3635104"/>
          </a:xfrm>
          <a:prstGeom prst="rect">
            <a:avLst/>
          </a:prstGeom>
        </p:spPr>
      </p:pic>
      <p:pic>
        <p:nvPicPr>
          <p:cNvPr id="5" name="Picture 4" descr="DVD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980728"/>
            <a:ext cx="2095500" cy="9620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- 1995</a:t>
            </a:r>
            <a:endParaRPr lang="cs-CZ" dirty="0"/>
          </a:p>
        </p:txBody>
      </p:sp>
      <p:pic>
        <p:nvPicPr>
          <p:cNvPr id="5" name="Content Placeholder 4" descr="DVDstructur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96" y="2291555"/>
            <a:ext cx="5472608" cy="4267529"/>
          </a:xfrm>
        </p:spPr>
      </p:pic>
      <p:pic>
        <p:nvPicPr>
          <p:cNvPr id="4" name="Picture 3" descr="DVDco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980728"/>
            <a:ext cx="2095500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3789040"/>
            <a:ext cx="284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BUP – </a:t>
            </a:r>
            <a:r>
              <a:rPr lang="en-GB" dirty="0" err="1" smtClean="0"/>
              <a:t>Záloha</a:t>
            </a:r>
            <a:r>
              <a:rPr lang="en-GB" dirty="0" smtClean="0"/>
              <a:t> IFO </a:t>
            </a:r>
            <a:r>
              <a:rPr lang="en-GB" dirty="0" err="1" smtClean="0"/>
              <a:t>souborů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6021288"/>
            <a:ext cx="214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VOB – Video </a:t>
            </a:r>
            <a:r>
              <a:rPr lang="en-GB" dirty="0" err="1" smtClean="0"/>
              <a:t>objekt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3789040"/>
            <a:ext cx="192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IFO – Info o DVD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- 2006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Toshiba</a:t>
            </a:r>
          </a:p>
          <a:p>
            <a:r>
              <a:rPr lang="en-GB" dirty="0" smtClean="0"/>
              <a:t>HD-DVD</a:t>
            </a:r>
          </a:p>
          <a:p>
            <a:pPr lvl="1"/>
            <a:r>
              <a:rPr lang="en-GB" dirty="0" smtClean="0"/>
              <a:t>VC-1, H.264, MPEG-2</a:t>
            </a:r>
            <a:endParaRPr lang="en-GB" dirty="0" smtClean="0"/>
          </a:p>
          <a:p>
            <a:pPr lvl="1"/>
            <a:r>
              <a:rPr lang="en-GB" dirty="0" smtClean="0"/>
              <a:t>Full-HD</a:t>
            </a:r>
          </a:p>
          <a:p>
            <a:pPr lvl="1"/>
            <a:r>
              <a:rPr lang="en-GB" dirty="0" smtClean="0"/>
              <a:t>15GB, 30GB</a:t>
            </a:r>
          </a:p>
          <a:p>
            <a:pPr lvl="1"/>
            <a:r>
              <a:rPr lang="en-GB" dirty="0" err="1" smtClean="0"/>
              <a:t>Až</a:t>
            </a:r>
            <a:r>
              <a:rPr lang="en-GB" dirty="0" smtClean="0"/>
              <a:t> 30 </a:t>
            </a:r>
            <a:r>
              <a:rPr lang="en-GB" dirty="0" err="1" smtClean="0"/>
              <a:t>Mbit</a:t>
            </a:r>
            <a:r>
              <a:rPr lang="en-GB" dirty="0" smtClean="0"/>
              <a:t>/s</a:t>
            </a:r>
          </a:p>
          <a:p>
            <a:pPr lvl="1"/>
            <a:r>
              <a:rPr lang="en-GB" dirty="0" err="1" smtClean="0"/>
              <a:t>Prohrál</a:t>
            </a:r>
            <a:r>
              <a:rPr lang="en-GB" dirty="0" smtClean="0"/>
              <a:t> “</a:t>
            </a:r>
            <a:r>
              <a:rPr lang="en-GB" dirty="0" err="1" smtClean="0"/>
              <a:t>boj</a:t>
            </a:r>
            <a:r>
              <a:rPr lang="en-GB" dirty="0" smtClean="0"/>
              <a:t>” s </a:t>
            </a:r>
            <a:r>
              <a:rPr lang="en-GB" dirty="0" err="1" smtClean="0"/>
              <a:t>Blu</a:t>
            </a:r>
            <a:r>
              <a:rPr lang="en-GB" dirty="0" smtClean="0"/>
              <a:t>-ray</a:t>
            </a:r>
          </a:p>
        </p:txBody>
      </p:sp>
      <p:pic>
        <p:nvPicPr>
          <p:cNvPr id="4" name="Picture 3" descr="hddv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212976"/>
            <a:ext cx="3423876" cy="3351266"/>
          </a:xfrm>
          <a:prstGeom prst="rect">
            <a:avLst/>
          </a:prstGeom>
        </p:spPr>
      </p:pic>
      <p:pic>
        <p:nvPicPr>
          <p:cNvPr id="5" name="Picture 4" descr="hddvd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052736"/>
            <a:ext cx="2381250" cy="876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Média</a:t>
            </a:r>
            <a:r>
              <a:rPr lang="en-GB" dirty="0" smtClean="0"/>
              <a:t> - 2006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BDA </a:t>
            </a:r>
            <a:br>
              <a:rPr lang="en-GB" dirty="0" smtClean="0"/>
            </a:br>
            <a:r>
              <a:rPr lang="en-GB" sz="1600" dirty="0" smtClean="0"/>
              <a:t>(Sony, Panasonic, Pioneer, Philips, Thomson, LG Electronics, Hitachi, Sharp, Samsung)</a:t>
            </a:r>
          </a:p>
          <a:p>
            <a:r>
              <a:rPr lang="en-GB" dirty="0" err="1" smtClean="0"/>
              <a:t>Blu</a:t>
            </a:r>
            <a:r>
              <a:rPr lang="en-GB" dirty="0" smtClean="0"/>
              <a:t>-ray Disc</a:t>
            </a:r>
          </a:p>
          <a:p>
            <a:pPr lvl="1"/>
            <a:r>
              <a:rPr lang="en-GB" dirty="0" smtClean="0"/>
              <a:t>H.262/MPEG-2, H.264/MPEG-4 AVC, VC-1</a:t>
            </a:r>
          </a:p>
          <a:p>
            <a:pPr lvl="1"/>
            <a:r>
              <a:rPr lang="en-GB" dirty="0" smtClean="0"/>
              <a:t>25GB, 50GB (100/128GB - BDXL)</a:t>
            </a:r>
          </a:p>
          <a:p>
            <a:pPr lvl="1"/>
            <a:r>
              <a:rPr lang="en-GB" dirty="0" smtClean="0"/>
              <a:t>Full-HD, 24p</a:t>
            </a:r>
          </a:p>
          <a:p>
            <a:pPr lvl="1"/>
            <a:r>
              <a:rPr lang="en-GB" dirty="0" smtClean="0"/>
              <a:t>HD, 60p</a:t>
            </a:r>
          </a:p>
          <a:p>
            <a:pPr lvl="1"/>
            <a:r>
              <a:rPr lang="en-GB" dirty="0" err="1" smtClean="0"/>
              <a:t>Až</a:t>
            </a:r>
            <a:r>
              <a:rPr lang="en-GB" dirty="0" smtClean="0"/>
              <a:t> 40Mbit/s</a:t>
            </a:r>
          </a:p>
        </p:txBody>
      </p:sp>
      <p:pic>
        <p:nvPicPr>
          <p:cNvPr id="4" name="Picture 3" descr="blu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546945"/>
            <a:ext cx="3395953" cy="3311055"/>
          </a:xfrm>
          <a:prstGeom prst="rect">
            <a:avLst/>
          </a:prstGeom>
        </p:spPr>
      </p:pic>
      <p:pic>
        <p:nvPicPr>
          <p:cNvPr id="5" name="Picture 4" descr="bluray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836712"/>
            <a:ext cx="2190750" cy="1171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Střih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Lineární</a:t>
            </a:r>
          </a:p>
          <a:p>
            <a:pPr lvl="1"/>
            <a:r>
              <a:rPr lang="cs-CZ" dirty="0" smtClean="0"/>
              <a:t>Filmový pás</a:t>
            </a:r>
          </a:p>
          <a:p>
            <a:pPr lvl="1"/>
            <a:r>
              <a:rPr lang="cs-CZ" dirty="0" smtClean="0"/>
              <a:t>Zastaralé</a:t>
            </a:r>
          </a:p>
          <a:p>
            <a:r>
              <a:rPr lang="cs-CZ" dirty="0" smtClean="0"/>
              <a:t>Nelineární</a:t>
            </a:r>
          </a:p>
          <a:p>
            <a:pPr lvl="1"/>
            <a:r>
              <a:rPr lang="cs-CZ" dirty="0" smtClean="0"/>
              <a:t>Pomocí PC Softwaru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Kamery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Elektronicé</a:t>
            </a:r>
            <a:r>
              <a:rPr lang="en-GB" dirty="0" smtClean="0"/>
              <a:t> </a:t>
            </a:r>
            <a:r>
              <a:rPr lang="en-GB" dirty="0" err="1" smtClean="0"/>
              <a:t>zařízení</a:t>
            </a:r>
            <a:r>
              <a:rPr lang="en-GB" dirty="0" smtClean="0"/>
              <a:t>, </a:t>
            </a:r>
            <a:r>
              <a:rPr lang="en-GB" dirty="0" err="1" smtClean="0"/>
              <a:t>sloužící</a:t>
            </a:r>
            <a:r>
              <a:rPr lang="en-GB" dirty="0" smtClean="0"/>
              <a:t> k </a:t>
            </a:r>
            <a:r>
              <a:rPr lang="en-GB" dirty="0" err="1" smtClean="0"/>
              <a:t>zachycení</a:t>
            </a:r>
            <a:r>
              <a:rPr lang="en-GB" dirty="0" smtClean="0"/>
              <a:t> </a:t>
            </a:r>
            <a:r>
              <a:rPr lang="en-GB" dirty="0" err="1" smtClean="0"/>
              <a:t>obrazu</a:t>
            </a:r>
            <a:r>
              <a:rPr lang="en-GB" dirty="0" smtClean="0"/>
              <a:t> a </a:t>
            </a:r>
            <a:r>
              <a:rPr lang="en-GB" dirty="0" err="1" smtClean="0"/>
              <a:t>zvuku</a:t>
            </a:r>
            <a:endParaRPr lang="en-GB" dirty="0" smtClean="0"/>
          </a:p>
          <a:p>
            <a:r>
              <a:rPr lang="en-GB" dirty="0" err="1" smtClean="0"/>
              <a:t>Analogové</a:t>
            </a:r>
            <a:r>
              <a:rPr lang="en-GB" dirty="0" smtClean="0"/>
              <a:t> (VHS)</a:t>
            </a:r>
          </a:p>
          <a:p>
            <a:r>
              <a:rPr lang="en-GB" dirty="0" err="1" smtClean="0"/>
              <a:t>Digitální</a:t>
            </a:r>
            <a:r>
              <a:rPr lang="en-GB" dirty="0" smtClean="0"/>
              <a:t> (</a:t>
            </a:r>
            <a:r>
              <a:rPr lang="en-GB" dirty="0" err="1" smtClean="0"/>
              <a:t>Paměťové</a:t>
            </a:r>
            <a:r>
              <a:rPr lang="en-GB" dirty="0" smtClean="0"/>
              <a:t> </a:t>
            </a:r>
            <a:r>
              <a:rPr lang="en-GB" dirty="0" err="1" smtClean="0"/>
              <a:t>karty</a:t>
            </a:r>
            <a:r>
              <a:rPr lang="en-GB" dirty="0" smtClean="0"/>
              <a:t>, </a:t>
            </a:r>
            <a:r>
              <a:rPr lang="en-GB" dirty="0" err="1" smtClean="0"/>
              <a:t>Disky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Bez</a:t>
            </a:r>
            <a:r>
              <a:rPr lang="en-GB" dirty="0" smtClean="0"/>
              <a:t> </a:t>
            </a:r>
            <a:r>
              <a:rPr lang="en-GB" dirty="0" err="1" smtClean="0"/>
              <a:t>úložného</a:t>
            </a:r>
            <a:r>
              <a:rPr lang="en-GB" dirty="0" smtClean="0"/>
              <a:t> </a:t>
            </a:r>
            <a:r>
              <a:rPr lang="en-GB" dirty="0" err="1" smtClean="0"/>
              <a:t>média</a:t>
            </a:r>
            <a:r>
              <a:rPr lang="en-GB" dirty="0" smtClean="0"/>
              <a:t> (</a:t>
            </a:r>
            <a:r>
              <a:rPr lang="en-GB" dirty="0" err="1" smtClean="0"/>
              <a:t>bezdrátový</a:t>
            </a:r>
            <a:r>
              <a:rPr lang="en-GB" dirty="0" smtClean="0"/>
              <a:t> </a:t>
            </a:r>
            <a:r>
              <a:rPr lang="en-GB" dirty="0" err="1" smtClean="0"/>
              <a:t>přenos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3D </a:t>
            </a:r>
            <a:r>
              <a:rPr lang="en-GB" dirty="0" err="1" smtClean="0"/>
              <a:t>kamery</a:t>
            </a:r>
            <a:endParaRPr lang="en-GB" dirty="0" smtClean="0"/>
          </a:p>
          <a:p>
            <a:r>
              <a:rPr lang="en-GB" dirty="0" smtClean="0"/>
              <a:t>V </a:t>
            </a:r>
            <a:r>
              <a:rPr lang="en-GB" dirty="0" err="1" smtClean="0"/>
              <a:t>roce</a:t>
            </a:r>
            <a:r>
              <a:rPr lang="en-GB" dirty="0" smtClean="0"/>
              <a:t> 2014 </a:t>
            </a:r>
            <a:r>
              <a:rPr lang="en-GB" dirty="0" err="1" smtClean="0"/>
              <a:t>představena</a:t>
            </a:r>
            <a:r>
              <a:rPr lang="en-GB" dirty="0" smtClean="0"/>
              <a:t> </a:t>
            </a:r>
            <a:r>
              <a:rPr lang="en-GB" dirty="0" err="1" smtClean="0"/>
              <a:t>první</a:t>
            </a:r>
            <a:r>
              <a:rPr lang="en-GB" dirty="0" smtClean="0"/>
              <a:t> 4K Ultra HD </a:t>
            </a:r>
            <a:r>
              <a:rPr lang="en-GB" dirty="0" err="1" smtClean="0"/>
              <a:t>kamera</a:t>
            </a:r>
            <a:endParaRPr lang="en-GB" dirty="0" smtClean="0"/>
          </a:p>
          <a:p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Software pro střih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Pinnacle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Poměrně jednoduchý, přehledný</a:t>
            </a:r>
          </a:p>
          <a:p>
            <a:r>
              <a:rPr lang="cs-CZ" dirty="0" smtClean="0"/>
              <a:t>Adobe </a:t>
            </a:r>
            <a:r>
              <a:rPr lang="cs-CZ" dirty="0" err="1" smtClean="0"/>
              <a:t>Premiere</a:t>
            </a:r>
            <a:endParaRPr lang="cs-CZ" dirty="0" smtClean="0"/>
          </a:p>
          <a:p>
            <a:pPr lvl="1"/>
            <a:r>
              <a:rPr lang="cs-CZ" dirty="0" smtClean="0"/>
              <a:t>Profesionální Software pro editaci videa</a:t>
            </a:r>
          </a:p>
          <a:p>
            <a:pPr lvl="1"/>
            <a:r>
              <a:rPr lang="cs-CZ" dirty="0" smtClean="0"/>
              <a:t>Velké množství nástrojů, filtrů, efektů</a:t>
            </a:r>
          </a:p>
          <a:p>
            <a:r>
              <a:rPr lang="cs-CZ" dirty="0" smtClean="0"/>
              <a:t>Sony </a:t>
            </a:r>
            <a:r>
              <a:rPr lang="cs-CZ" dirty="0" err="1" smtClean="0"/>
              <a:t>Vegas</a:t>
            </a:r>
            <a:endParaRPr lang="cs-CZ" dirty="0" smtClean="0"/>
          </a:p>
          <a:p>
            <a:pPr lvl="1"/>
            <a:r>
              <a:rPr lang="cs-CZ" dirty="0" smtClean="0"/>
              <a:t>Alternativa Adobe </a:t>
            </a:r>
            <a:r>
              <a:rPr lang="cs-CZ" dirty="0" err="1" smtClean="0"/>
              <a:t>Premiere</a:t>
            </a:r>
            <a:endParaRPr lang="cs-CZ" dirty="0" smtClean="0"/>
          </a:p>
          <a:p>
            <a:r>
              <a:rPr lang="cs-CZ" dirty="0" smtClean="0"/>
              <a:t>Microsoft </a:t>
            </a:r>
            <a:r>
              <a:rPr lang="cs-CZ" dirty="0" err="1" smtClean="0"/>
              <a:t>Movie</a:t>
            </a:r>
            <a:r>
              <a:rPr lang="cs-CZ" dirty="0" smtClean="0"/>
              <a:t> Maker</a:t>
            </a:r>
          </a:p>
          <a:p>
            <a:pPr lvl="1"/>
            <a:r>
              <a:rPr lang="cs-CZ" dirty="0" smtClean="0"/>
              <a:t>Jednoduchý, málo efektů, nástrojů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1432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smtClean="0"/>
              <a:t>Děkujeme za </a:t>
            </a:r>
            <a:r>
              <a:rPr lang="cs-CZ" dirty="0" smtClean="0"/>
              <a:t>pozornost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200" dirty="0" err="1" smtClean="0"/>
              <a:t>zdroj</a:t>
            </a:r>
            <a:r>
              <a:rPr lang="en-GB" sz="2200" dirty="0" smtClean="0"/>
              <a:t>: Internet 2014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 obrazu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3394720" cy="438912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Poměr stran</a:t>
            </a:r>
          </a:p>
          <a:p>
            <a:r>
              <a:rPr lang="cs-CZ" dirty="0" smtClean="0"/>
              <a:t>4:3 </a:t>
            </a:r>
            <a:endParaRPr lang="en-GB" dirty="0" smtClean="0"/>
          </a:p>
          <a:p>
            <a:pPr lvl="1"/>
            <a:r>
              <a:rPr lang="cs-CZ" sz="2000" dirty="0" smtClean="0"/>
              <a:t>800 </a:t>
            </a:r>
            <a:r>
              <a:rPr lang="cs-CZ" sz="2000" dirty="0" smtClean="0"/>
              <a:t>x 600</a:t>
            </a:r>
            <a:r>
              <a:rPr lang="cs-CZ" sz="2000" dirty="0" smtClean="0"/>
              <a:t>,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cs-CZ" sz="2000" dirty="0" smtClean="0"/>
              <a:t> </a:t>
            </a:r>
            <a:r>
              <a:rPr lang="cs-CZ" sz="2000" dirty="0" smtClean="0"/>
              <a:t>1280 x </a:t>
            </a:r>
            <a:r>
              <a:rPr lang="cs-CZ" sz="2000" dirty="0" smtClean="0"/>
              <a:t>960</a:t>
            </a:r>
            <a:endParaRPr lang="en-GB" sz="2000" dirty="0" smtClean="0"/>
          </a:p>
          <a:p>
            <a:r>
              <a:rPr lang="en-GB" dirty="0" smtClean="0"/>
              <a:t>16:10 </a:t>
            </a:r>
          </a:p>
          <a:p>
            <a:pPr lvl="1"/>
            <a:r>
              <a:rPr lang="en-GB" sz="2000" dirty="0" smtClean="0"/>
              <a:t>1280 x 800,</a:t>
            </a:r>
            <a:br>
              <a:rPr lang="en-GB" sz="2000" dirty="0" smtClean="0"/>
            </a:br>
            <a:r>
              <a:rPr lang="en-GB" sz="2000" dirty="0" smtClean="0"/>
              <a:t> 1920 x 1200</a:t>
            </a:r>
            <a:endParaRPr lang="cs-CZ" dirty="0" smtClean="0"/>
          </a:p>
          <a:p>
            <a:r>
              <a:rPr lang="cs-CZ" dirty="0" smtClean="0"/>
              <a:t>16:9 </a:t>
            </a:r>
            <a:endParaRPr lang="en-GB" dirty="0" smtClean="0"/>
          </a:p>
          <a:p>
            <a:pPr lvl="1"/>
            <a:r>
              <a:rPr lang="en-GB" sz="2000" dirty="0" smtClean="0"/>
              <a:t>1280</a:t>
            </a:r>
            <a:r>
              <a:rPr lang="cs-CZ" sz="2000" dirty="0" smtClean="0"/>
              <a:t> </a:t>
            </a:r>
            <a:r>
              <a:rPr lang="cs-CZ" sz="2000" dirty="0" smtClean="0"/>
              <a:t>x </a:t>
            </a:r>
            <a:r>
              <a:rPr lang="cs-CZ" sz="2000" dirty="0" smtClean="0"/>
              <a:t>7</a:t>
            </a:r>
            <a:r>
              <a:rPr lang="en-GB" sz="2000" dirty="0" smtClean="0"/>
              <a:t>20 </a:t>
            </a:r>
            <a:r>
              <a:rPr lang="cs-CZ" sz="2000" dirty="0" smtClean="0"/>
              <a:t>HD,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cs-CZ" sz="2000" dirty="0" smtClean="0"/>
              <a:t>1920 </a:t>
            </a:r>
            <a:r>
              <a:rPr lang="cs-CZ" sz="2000" dirty="0" smtClean="0"/>
              <a:t>x </a:t>
            </a:r>
            <a:r>
              <a:rPr lang="cs-CZ" sz="2000" dirty="0" smtClean="0"/>
              <a:t>1080</a:t>
            </a:r>
            <a:r>
              <a:rPr lang="en-GB" sz="2000" dirty="0" smtClean="0"/>
              <a:t> </a:t>
            </a:r>
            <a:r>
              <a:rPr lang="en-GB" sz="2000" dirty="0" smtClean="0"/>
              <a:t>F</a:t>
            </a:r>
            <a:r>
              <a:rPr lang="cs-CZ" sz="2000" dirty="0" err="1" smtClean="0"/>
              <a:t>ull</a:t>
            </a:r>
            <a:r>
              <a:rPr lang="en-GB" sz="2000" dirty="0" smtClean="0"/>
              <a:t>-</a:t>
            </a:r>
            <a:r>
              <a:rPr lang="cs-CZ" sz="2000" dirty="0" smtClean="0"/>
              <a:t>HD</a:t>
            </a:r>
            <a:endParaRPr lang="en-GB" sz="2000" dirty="0" smtClean="0"/>
          </a:p>
          <a:p>
            <a:r>
              <a:rPr lang="en-GB" dirty="0" smtClean="0"/>
              <a:t>2,40:1</a:t>
            </a:r>
          </a:p>
        </p:txBody>
      </p:sp>
      <p:pic>
        <p:nvPicPr>
          <p:cNvPr id="4" name="Picture 3" descr="aspect_rat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196752"/>
            <a:ext cx="5436096" cy="543609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Norma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Způsob kódování signálu pro televizní vysílání</a:t>
            </a:r>
          </a:p>
          <a:p>
            <a:pPr lvl="1"/>
            <a:r>
              <a:rPr lang="cs-CZ" dirty="0" smtClean="0"/>
              <a:t>PAL</a:t>
            </a:r>
          </a:p>
          <a:p>
            <a:pPr lvl="1"/>
            <a:r>
              <a:rPr lang="cs-CZ" dirty="0" smtClean="0"/>
              <a:t>SECAM</a:t>
            </a:r>
          </a:p>
          <a:p>
            <a:pPr lvl="1"/>
            <a:r>
              <a:rPr lang="cs-CZ" dirty="0" smtClean="0"/>
              <a:t>NTSC</a:t>
            </a:r>
            <a:endParaRPr lang="cs-CZ" dirty="0"/>
          </a:p>
        </p:txBody>
      </p:sp>
      <p:pic>
        <p:nvPicPr>
          <p:cNvPr id="4" name="Content Placeholder 3" descr="940px-PAL-NTSC-SECAM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419" y="2852936"/>
            <a:ext cx="7892582" cy="4005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Kvalita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Rozlišení videa</a:t>
            </a:r>
          </a:p>
          <a:p>
            <a:pPr lvl="1"/>
            <a:r>
              <a:rPr lang="cs-CZ" dirty="0" smtClean="0"/>
              <a:t>Rozlišení obrazu v </a:t>
            </a:r>
            <a:r>
              <a:rPr lang="cs-CZ" dirty="0" err="1" smtClean="0"/>
              <a:t>pixelech</a:t>
            </a:r>
            <a:r>
              <a:rPr lang="cs-CZ" dirty="0" smtClean="0"/>
              <a:t> (šířka x výška)</a:t>
            </a:r>
            <a:endParaRPr lang="cs-CZ" dirty="0" smtClean="0"/>
          </a:p>
          <a:p>
            <a:r>
              <a:rPr lang="cs-CZ" dirty="0" smtClean="0"/>
              <a:t>Frekvence snímků</a:t>
            </a:r>
          </a:p>
          <a:p>
            <a:pPr lvl="1"/>
            <a:r>
              <a:rPr lang="cs-CZ" dirty="0" smtClean="0"/>
              <a:t>Počet snímků za </a:t>
            </a:r>
            <a:r>
              <a:rPr lang="cs-CZ" dirty="0" smtClean="0"/>
              <a:t>vteřinu</a:t>
            </a:r>
            <a:endParaRPr lang="en-GB" dirty="0" smtClean="0"/>
          </a:p>
          <a:p>
            <a:pPr lvl="1"/>
            <a:r>
              <a:rPr lang="cs-CZ" dirty="0" smtClean="0"/>
              <a:t>Značeno [číslo]</a:t>
            </a:r>
            <a:r>
              <a:rPr lang="cs-CZ" dirty="0" err="1" smtClean="0"/>
              <a:t>fps</a:t>
            </a:r>
            <a:r>
              <a:rPr lang="cs-CZ" dirty="0" smtClean="0"/>
              <a:t>  nebo</a:t>
            </a:r>
            <a:r>
              <a:rPr lang="cs-CZ" dirty="0" smtClean="0"/>
              <a:t> </a:t>
            </a:r>
            <a:r>
              <a:rPr lang="cs-CZ" dirty="0" smtClean="0"/>
              <a:t>[číslo]</a:t>
            </a:r>
            <a:r>
              <a:rPr lang="en-GB" dirty="0" smtClean="0"/>
              <a:t>[</a:t>
            </a:r>
            <a:r>
              <a:rPr lang="cs-CZ" dirty="0" smtClean="0"/>
              <a:t>p</a:t>
            </a:r>
            <a:r>
              <a:rPr lang="en-GB" dirty="0" smtClean="0"/>
              <a:t>/</a:t>
            </a:r>
            <a:r>
              <a:rPr lang="cs-CZ" dirty="0" smtClean="0"/>
              <a:t>i</a:t>
            </a:r>
            <a:r>
              <a:rPr lang="en-GB" dirty="0" smtClean="0"/>
              <a:t>]</a:t>
            </a:r>
            <a:endParaRPr lang="cs-CZ" dirty="0" smtClean="0"/>
          </a:p>
          <a:p>
            <a:r>
              <a:rPr lang="cs-CZ" dirty="0" smtClean="0"/>
              <a:t>Datový tok</a:t>
            </a:r>
          </a:p>
          <a:p>
            <a:pPr lvl="1"/>
            <a:r>
              <a:rPr lang="cs-CZ" dirty="0" smtClean="0"/>
              <a:t>Množství dat přenesené za určitý čas</a:t>
            </a:r>
          </a:p>
          <a:p>
            <a:pPr lvl="1"/>
            <a:r>
              <a:rPr lang="cs-CZ" dirty="0" smtClean="0"/>
              <a:t>Jednotkou je </a:t>
            </a:r>
            <a:r>
              <a:rPr lang="cs-CZ" dirty="0" err="1" smtClean="0"/>
              <a:t>Mb</a:t>
            </a:r>
            <a:r>
              <a:rPr lang="cs-CZ" dirty="0" smtClean="0"/>
              <a:t>/s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Kodeky</a:t>
            </a:r>
            <a:r>
              <a:rPr lang="en-GB" dirty="0" smtClean="0"/>
              <a:t> - Video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4546848" cy="438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Lossless</a:t>
            </a:r>
            <a:endParaRPr lang="cs-CZ" dirty="0" smtClean="0"/>
          </a:p>
          <a:p>
            <a:pPr lvl="1"/>
            <a:r>
              <a:rPr lang="en-GB" dirty="0" err="1" smtClean="0"/>
              <a:t>HuffYUV</a:t>
            </a:r>
            <a:endParaRPr lang="en-GB" dirty="0" smtClean="0"/>
          </a:p>
          <a:p>
            <a:pPr lvl="1"/>
            <a:r>
              <a:rPr lang="en-GB" dirty="0" err="1" smtClean="0"/>
              <a:t>Lagarith</a:t>
            </a:r>
            <a:endParaRPr lang="en-GB" dirty="0" smtClean="0"/>
          </a:p>
          <a:p>
            <a:r>
              <a:rPr lang="en-GB" dirty="0" err="1" smtClean="0"/>
              <a:t>Lossy</a:t>
            </a:r>
            <a:endParaRPr lang="en-GB" dirty="0" smtClean="0"/>
          </a:p>
          <a:p>
            <a:pPr lvl="1"/>
            <a:r>
              <a:rPr lang="en-GB" dirty="0" smtClean="0"/>
              <a:t>MPEG-1 Video</a:t>
            </a:r>
            <a:r>
              <a:rPr lang="en-GB" dirty="0" smtClean="0"/>
              <a:t> (*)</a:t>
            </a:r>
            <a:endParaRPr lang="en-GB" dirty="0" smtClean="0"/>
          </a:p>
          <a:p>
            <a:pPr lvl="1"/>
            <a:r>
              <a:rPr lang="en-GB" dirty="0" smtClean="0"/>
              <a:t>H.262/MPEG-2 Video </a:t>
            </a:r>
            <a:r>
              <a:rPr lang="en-GB" dirty="0" smtClean="0"/>
              <a:t>(*)</a:t>
            </a:r>
            <a:endParaRPr lang="en-GB" dirty="0" smtClean="0"/>
          </a:p>
          <a:p>
            <a:pPr lvl="1"/>
            <a:r>
              <a:rPr lang="en-GB" dirty="0" smtClean="0"/>
              <a:t>H.263</a:t>
            </a:r>
            <a:r>
              <a:rPr lang="en-GB" dirty="0" smtClean="0"/>
              <a:t> (*)</a:t>
            </a:r>
            <a:endParaRPr lang="en-GB" dirty="0" smtClean="0"/>
          </a:p>
          <a:p>
            <a:pPr lvl="1"/>
            <a:r>
              <a:rPr lang="en-GB" dirty="0" smtClean="0"/>
              <a:t>MPEG-4 Advanced Simple Profile</a:t>
            </a:r>
            <a:r>
              <a:rPr lang="en-GB" dirty="0" smtClean="0"/>
              <a:t> (*)</a:t>
            </a:r>
            <a:endParaRPr lang="en-GB" dirty="0" smtClean="0"/>
          </a:p>
          <a:p>
            <a:pPr lvl="2"/>
            <a:r>
              <a:rPr lang="en-GB" dirty="0" err="1" smtClean="0"/>
              <a:t>DivX</a:t>
            </a:r>
            <a:endParaRPr lang="en-GB" dirty="0" smtClean="0"/>
          </a:p>
          <a:p>
            <a:pPr lvl="2"/>
            <a:r>
              <a:rPr lang="en-GB" dirty="0" err="1" smtClean="0"/>
              <a:t>Xvid</a:t>
            </a:r>
            <a:endParaRPr lang="en-GB" dirty="0" smtClean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076056" y="1916832"/>
            <a:ext cx="3826768" cy="439248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H.264/MPEG-4 AVC</a:t>
            </a:r>
            <a:r>
              <a:rPr lang="en-GB" sz="2400" dirty="0" smtClean="0"/>
              <a:t> (*)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r>
              <a:rPr kumimoji="0" lang="en-GB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x264</a:t>
            </a:r>
          </a:p>
          <a:p>
            <a:pPr lvl="2" indent="-246888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/>
            </a:pPr>
            <a:r>
              <a:rPr lang="en-GB" sz="1900" dirty="0" smtClean="0"/>
              <a:t>Quic</a:t>
            </a:r>
            <a:r>
              <a:rPr lang="en-GB" sz="1900" dirty="0" smtClean="0"/>
              <a:t>kTime H.264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GB" sz="2200" dirty="0" smtClean="0"/>
              <a:t>HEVC</a:t>
            </a:r>
            <a:r>
              <a:rPr lang="en-GB" sz="2400" dirty="0" smtClean="0"/>
              <a:t> (*)</a:t>
            </a:r>
            <a:endParaRPr lang="en-GB" sz="2200" dirty="0" smtClean="0"/>
          </a:p>
          <a:p>
            <a:pPr lvl="2" indent="-246888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/>
            </a:pPr>
            <a:r>
              <a:rPr lang="en-GB" sz="1900" dirty="0" smtClean="0"/>
              <a:t>x265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GB" sz="2000" dirty="0" smtClean="0"/>
              <a:t>Windows Media Video(**)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GB" sz="2000" dirty="0" err="1" smtClean="0"/>
              <a:t>RealVideo</a:t>
            </a:r>
            <a:r>
              <a:rPr lang="en-GB" sz="2000" dirty="0" smtClean="0"/>
              <a:t> </a:t>
            </a:r>
            <a:r>
              <a:rPr lang="en-GB" dirty="0" smtClean="0"/>
              <a:t>(**)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 flipH="1">
            <a:off x="3995936" y="6211669"/>
            <a:ext cx="51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*) Standard </a:t>
            </a:r>
            <a:r>
              <a:rPr lang="en-GB" dirty="0" err="1" smtClean="0"/>
              <a:t>kodeku</a:t>
            </a:r>
            <a:endParaRPr lang="en-GB" dirty="0" smtClean="0"/>
          </a:p>
          <a:p>
            <a:pPr algn="r"/>
            <a:r>
              <a:rPr lang="en-GB" dirty="0" smtClean="0"/>
              <a:t>**) </a:t>
            </a:r>
            <a:r>
              <a:rPr lang="en-GB" dirty="0" err="1" smtClean="0"/>
              <a:t>Soubor</a:t>
            </a:r>
            <a:r>
              <a:rPr lang="en-GB" dirty="0" smtClean="0"/>
              <a:t> </a:t>
            </a:r>
            <a:r>
              <a:rPr lang="en-GB" dirty="0" err="1" smtClean="0"/>
              <a:t>proprietárních</a:t>
            </a:r>
            <a:r>
              <a:rPr lang="en-GB" dirty="0" smtClean="0"/>
              <a:t> </a:t>
            </a:r>
            <a:r>
              <a:rPr lang="en-GB" dirty="0" err="1" smtClean="0"/>
              <a:t>kompresních</a:t>
            </a:r>
            <a:r>
              <a:rPr lang="en-GB" dirty="0" smtClean="0"/>
              <a:t> </a:t>
            </a:r>
            <a:r>
              <a:rPr lang="en-GB" dirty="0" err="1" smtClean="0"/>
              <a:t>formátů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H.262/MPEG-2 Video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 </a:t>
            </a:r>
            <a:r>
              <a:rPr lang="en-GB" dirty="0" err="1" smtClean="0"/>
              <a:t>roce</a:t>
            </a:r>
            <a:r>
              <a:rPr lang="en-GB" dirty="0" smtClean="0"/>
              <a:t> 1995 (</a:t>
            </a:r>
            <a:r>
              <a:rPr lang="en-GB" dirty="0" err="1" smtClean="0"/>
              <a:t>poslední</a:t>
            </a:r>
            <a:r>
              <a:rPr lang="en-GB" dirty="0" smtClean="0"/>
              <a:t> </a:t>
            </a:r>
            <a:r>
              <a:rPr lang="en-GB" dirty="0" err="1" smtClean="0"/>
              <a:t>verze</a:t>
            </a:r>
            <a:r>
              <a:rPr lang="en-GB" dirty="0" smtClean="0"/>
              <a:t> 2000)</a:t>
            </a:r>
          </a:p>
          <a:p>
            <a:r>
              <a:rPr lang="en-GB" dirty="0" smtClean="0"/>
              <a:t>4:3 </a:t>
            </a:r>
            <a:r>
              <a:rPr lang="en-GB" dirty="0" err="1" smtClean="0"/>
              <a:t>nebo</a:t>
            </a:r>
            <a:r>
              <a:rPr lang="en-GB" dirty="0" smtClean="0"/>
              <a:t> 16:9</a:t>
            </a:r>
          </a:p>
          <a:p>
            <a:r>
              <a:rPr lang="en-GB" dirty="0" smtClean="0"/>
              <a:t>1920x1080 30p / 1280x720 60p</a:t>
            </a:r>
          </a:p>
          <a:p>
            <a:r>
              <a:rPr lang="en-GB" dirty="0" err="1" smtClean="0"/>
              <a:t>Používán</a:t>
            </a:r>
            <a:r>
              <a:rPr lang="en-GB" dirty="0" smtClean="0"/>
              <a:t> u DVD, HD DVD, </a:t>
            </a:r>
            <a:r>
              <a:rPr lang="en-GB" dirty="0" err="1" smtClean="0"/>
              <a:t>Blu</a:t>
            </a:r>
            <a:r>
              <a:rPr lang="en-GB" dirty="0" smtClean="0"/>
              <a:t>-Ray Disc, </a:t>
            </a:r>
            <a:r>
              <a:rPr lang="en-GB" dirty="0" err="1" smtClean="0"/>
              <a:t>některé</a:t>
            </a:r>
            <a:r>
              <a:rPr lang="en-GB" dirty="0" smtClean="0"/>
              <a:t> TV a </a:t>
            </a:r>
            <a:r>
              <a:rPr lang="en-GB" dirty="0" err="1" smtClean="0"/>
              <a:t>další</a:t>
            </a:r>
            <a:endParaRPr lang="en-GB" dirty="0" smtClean="0"/>
          </a:p>
          <a:p>
            <a:endParaRPr lang="en-GB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ISO/IEC 13818-2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MPEG-4 </a:t>
            </a:r>
            <a:r>
              <a:rPr lang="en-GB" sz="4000" dirty="0" smtClean="0"/>
              <a:t>Advanced Simple Profile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 </a:t>
            </a:r>
            <a:r>
              <a:rPr lang="en-GB" dirty="0" err="1" smtClean="0"/>
              <a:t>roce</a:t>
            </a:r>
            <a:r>
              <a:rPr lang="en-GB" dirty="0" smtClean="0"/>
              <a:t> 1999 </a:t>
            </a:r>
            <a:r>
              <a:rPr lang="en-GB" sz="2400" dirty="0" smtClean="0"/>
              <a:t>(</a:t>
            </a:r>
            <a:r>
              <a:rPr lang="en-GB" sz="2400" dirty="0" err="1" smtClean="0"/>
              <a:t>poslední</a:t>
            </a:r>
            <a:r>
              <a:rPr lang="en-GB" sz="2400" dirty="0" smtClean="0"/>
              <a:t> </a:t>
            </a:r>
            <a:r>
              <a:rPr lang="en-GB" sz="2400" dirty="0" err="1" smtClean="0"/>
              <a:t>verze</a:t>
            </a:r>
            <a:r>
              <a:rPr lang="en-GB" sz="2400" dirty="0" smtClean="0"/>
              <a:t> 2004 s </a:t>
            </a:r>
            <a:r>
              <a:rPr lang="en-GB" sz="2400" dirty="0" err="1" smtClean="0"/>
              <a:t>dodatkem</a:t>
            </a:r>
            <a:r>
              <a:rPr lang="en-GB" sz="2400" dirty="0" smtClean="0"/>
              <a:t> v </a:t>
            </a:r>
            <a:r>
              <a:rPr lang="en-GB" sz="2400" dirty="0" err="1" smtClean="0"/>
              <a:t>roce</a:t>
            </a:r>
            <a:r>
              <a:rPr lang="en-GB" sz="2400" dirty="0" smtClean="0"/>
              <a:t> 2009)</a:t>
            </a:r>
            <a:endParaRPr lang="en-GB" dirty="0" smtClean="0"/>
          </a:p>
          <a:p>
            <a:r>
              <a:rPr lang="en-GB" dirty="0" err="1" smtClean="0"/>
              <a:t>Podpora</a:t>
            </a:r>
            <a:r>
              <a:rPr lang="en-GB" dirty="0" smtClean="0"/>
              <a:t> 4K (3840 x 2160) </a:t>
            </a:r>
            <a:r>
              <a:rPr lang="en-GB" dirty="0" err="1" smtClean="0"/>
              <a:t>rozlišení</a:t>
            </a:r>
            <a:r>
              <a:rPr lang="en-GB" dirty="0" smtClean="0"/>
              <a:t> </a:t>
            </a:r>
            <a:r>
              <a:rPr lang="en-GB" dirty="0" err="1" smtClean="0"/>
              <a:t>při</a:t>
            </a:r>
            <a:r>
              <a:rPr lang="en-GB" dirty="0" smtClean="0"/>
              <a:t> 60p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ISO/IEC </a:t>
            </a:r>
            <a:r>
              <a:rPr lang="en-GB" b="1" dirty="0" smtClean="0"/>
              <a:t>14496-2</a:t>
            </a:r>
            <a:endParaRPr lang="cs-CZ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Words>710</Words>
  <Application>Microsoft Office PowerPoint</Application>
  <PresentationFormat>On-screen Show (4:3)</PresentationFormat>
  <Paragraphs>222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Tok</vt:lpstr>
      <vt:lpstr>Video</vt:lpstr>
      <vt:lpstr>Obsah</vt:lpstr>
      <vt:lpstr>Kamery</vt:lpstr>
      <vt:lpstr>Formát obrazu</vt:lpstr>
      <vt:lpstr>Norma videa</vt:lpstr>
      <vt:lpstr>Kvalita videa</vt:lpstr>
      <vt:lpstr>Kodeky - Video</vt:lpstr>
      <vt:lpstr>H.262/MPEG-2 Video</vt:lpstr>
      <vt:lpstr>MPEG-4 Advanced Simple Profile</vt:lpstr>
      <vt:lpstr>H.264/MPEG-4 AVC</vt:lpstr>
      <vt:lpstr>HEVC</vt:lpstr>
      <vt:lpstr>DivX</vt:lpstr>
      <vt:lpstr>Xvid</vt:lpstr>
      <vt:lpstr>QuickTime  (QuickTime Pro)</vt:lpstr>
      <vt:lpstr>x264</vt:lpstr>
      <vt:lpstr>x265</vt:lpstr>
      <vt:lpstr>Kvalita (720 x 576, zdroj DVD)</vt:lpstr>
      <vt:lpstr>Kvalita (720 x 576, zdroj DVD)</vt:lpstr>
      <vt:lpstr>Formáty - Kontejnery</vt:lpstr>
      <vt:lpstr>Slide 20</vt:lpstr>
      <vt:lpstr>Slide 21</vt:lpstr>
      <vt:lpstr>Média - 1976</vt:lpstr>
      <vt:lpstr>Média - 1978</vt:lpstr>
      <vt:lpstr>Média 1982</vt:lpstr>
      <vt:lpstr>Média - 1995</vt:lpstr>
      <vt:lpstr>Média - 1995</vt:lpstr>
      <vt:lpstr>Média - 2006</vt:lpstr>
      <vt:lpstr>Média - 2006</vt:lpstr>
      <vt:lpstr>Střih videa</vt:lpstr>
      <vt:lpstr>Software pro střih videa</vt:lpstr>
      <vt:lpstr>Děkujeme za pozornost  zdroj: Internet 2014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David</dc:creator>
  <cp:lastModifiedBy>RedEye</cp:lastModifiedBy>
  <cp:revision>155</cp:revision>
  <dcterms:created xsi:type="dcterms:W3CDTF">2014-01-03T09:43:09Z</dcterms:created>
  <dcterms:modified xsi:type="dcterms:W3CDTF">2014-01-20T20:11:37Z</dcterms:modified>
</cp:coreProperties>
</file>