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70" r:id="rId5"/>
    <p:sldId id="258" r:id="rId6"/>
    <p:sldId id="281" r:id="rId7"/>
    <p:sldId id="279" r:id="rId8"/>
    <p:sldId id="280" r:id="rId9"/>
    <p:sldId id="276" r:id="rId10"/>
    <p:sldId id="278" r:id="rId11"/>
    <p:sldId id="260" r:id="rId12"/>
    <p:sldId id="265" r:id="rId13"/>
    <p:sldId id="262" r:id="rId14"/>
    <p:sldId id="263" r:id="rId15"/>
    <p:sldId id="266" r:id="rId16"/>
    <p:sldId id="264" r:id="rId17"/>
    <p:sldId id="275" r:id="rId18"/>
    <p:sldId id="267" r:id="rId19"/>
    <p:sldId id="269" r:id="rId20"/>
    <p:sldId id="272" r:id="rId21"/>
    <p:sldId id="271" r:id="rId22"/>
    <p:sldId id="273" r:id="rId23"/>
    <p:sldId id="26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9BCDF-E1A3-47FF-8131-59E11D6BBBD7}" v="347" dt="2021-01-24T15:07:33.221"/>
    <p1510:client id="{CE0E47D5-6610-417F-ED76-E6753F4AD6FD}" v="144" dt="2021-01-24T14:57:0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SzGQkI-IwM?feature=oembed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testufo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yZlTmbe8Kg?feature=oembed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Vide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-video.cz/digitalizace-skenovani/videoformaty/videonormy.html" TargetMode="External"/><Relationship Id="rId4" Type="http://schemas.openxmlformats.org/officeDocument/2006/relationships/hyperlink" Target="http://home.pf.jcu.cz/~pepe/gra/Studijni_materialy/04_video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91AFED6-4C20-414D-8522-8BD6361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62" y="2874264"/>
            <a:ext cx="7781544" cy="2947711"/>
          </a:xfrm>
        </p:spPr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Video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149718A-A8DA-4620-BD78-77CAF0E40A95}"/>
              </a:ext>
            </a:extLst>
          </p:cNvPr>
          <p:cNvSpPr txBox="1"/>
          <p:nvPr/>
        </p:nvSpPr>
        <p:spPr>
          <a:xfrm>
            <a:off x="8436079" y="6351639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Ivan </a:t>
            </a:r>
            <a:r>
              <a:rPr lang="cs-CZ" err="1">
                <a:latin typeface="Arial" panose="020B0604020202020204" pitchFamily="34" charset="0"/>
                <a:cs typeface="Arial" panose="020B0604020202020204" pitchFamily="34" charset="0"/>
              </a:rPr>
              <a:t>Atanasčev</a:t>
            </a:r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 a Michal Žatečka</a:t>
            </a:r>
          </a:p>
        </p:txBody>
      </p:sp>
    </p:spTree>
    <p:extLst>
      <p:ext uri="{BB962C8B-B14F-4D97-AF65-F5344CB8AC3E}">
        <p14:creationId xmlns:p14="http://schemas.microsoft.com/office/powerpoint/2010/main" val="23595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>
                <a:latin typeface="Cooper Black" panose="0208090404030B020404" pitchFamily="18" charset="0"/>
              </a:rPr>
              <a:t>Snímková frekvence (</a:t>
            </a:r>
            <a:r>
              <a:rPr lang="cs-CZ" err="1">
                <a:latin typeface="Cooper Black" panose="0208090404030B020404" pitchFamily="18" charset="0"/>
              </a:rPr>
              <a:t>Frame</a:t>
            </a:r>
            <a:r>
              <a:rPr lang="cs-CZ">
                <a:latin typeface="Cooper Black" panose="0208090404030B020404" pitchFamily="18" charset="0"/>
              </a:rPr>
              <a:t> </a:t>
            </a:r>
            <a:r>
              <a:rPr lang="cs-CZ" err="1">
                <a:latin typeface="Cooper Black" panose="0208090404030B020404" pitchFamily="18" charset="0"/>
              </a:rPr>
              <a:t>rate</a:t>
            </a:r>
            <a:r>
              <a:rPr lang="cs-CZ">
                <a:latin typeface="Cooper Black" panose="0208090404030B0204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/>
                <a:cs typeface="Arial"/>
              </a:rPr>
              <a:t>Udává se v </a:t>
            </a:r>
            <a:r>
              <a:rPr lang="cs-CZ" sz="2400" err="1">
                <a:latin typeface="Arial"/>
                <a:cs typeface="Arial"/>
              </a:rPr>
              <a:t>fps</a:t>
            </a:r>
            <a:r>
              <a:rPr lang="cs-CZ" sz="2400">
                <a:latin typeface="Arial"/>
                <a:cs typeface="Arial"/>
              </a:rPr>
              <a:t> (</a:t>
            </a:r>
            <a:r>
              <a:rPr lang="cs-CZ" sz="2400" err="1">
                <a:latin typeface="Arial"/>
                <a:cs typeface="Arial"/>
              </a:rPr>
              <a:t>frame</a:t>
            </a:r>
            <a:r>
              <a:rPr lang="cs-CZ" sz="2400">
                <a:latin typeface="Arial"/>
                <a:cs typeface="Arial"/>
              </a:rPr>
              <a:t> per second)</a:t>
            </a:r>
          </a:p>
          <a:p>
            <a:r>
              <a:rPr lang="cs-CZ" sz="2400">
                <a:latin typeface="Arial"/>
                <a:cs typeface="Arial"/>
              </a:rPr>
              <a:t>Filmy – 25 </a:t>
            </a:r>
            <a:r>
              <a:rPr lang="cs-CZ" sz="2400" err="1">
                <a:latin typeface="Arial"/>
                <a:cs typeface="Arial"/>
              </a:rPr>
              <a:t>fps</a:t>
            </a:r>
            <a:r>
              <a:rPr lang="cs-CZ" sz="2400">
                <a:latin typeface="Arial"/>
                <a:cs typeface="Arial"/>
              </a:rPr>
              <a:t> / 29,97 </a:t>
            </a:r>
            <a:r>
              <a:rPr lang="cs-CZ" sz="2400" err="1">
                <a:latin typeface="Arial"/>
                <a:cs typeface="Arial"/>
              </a:rPr>
              <a:t>fps</a:t>
            </a:r>
            <a:endParaRPr lang="cs-CZ" sz="2400">
              <a:latin typeface="Arial"/>
              <a:cs typeface="Arial"/>
            </a:endParaRPr>
          </a:p>
          <a:p>
            <a:r>
              <a:rPr lang="cs-CZ" sz="2400"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https://www.testufo.com</a:t>
            </a:r>
            <a:endParaRPr lang="cs-CZ" sz="2400">
              <a:latin typeface="Arial"/>
              <a:cs typeface="Arial" panose="020B0604020202020204" pitchFamily="34" charset="0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nline médium 3" title="24 FPS vs 30 FPS vs 60 FPS (comparison)">
            <a:hlinkClick r:id="" action="ppaction://media"/>
            <a:extLst>
              <a:ext uri="{FF2B5EF4-FFF2-40B4-BE49-F238E27FC236}">
                <a16:creationId xmlns:a16="http://schemas.microsoft.com/office/drawing/2014/main" id="{9FD11852-56E0-4A17-93F5-A8E0CA362D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786268" y="2866130"/>
            <a:ext cx="5177007" cy="29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Datový tok (</a:t>
            </a:r>
            <a:r>
              <a:rPr lang="cs-CZ" err="1">
                <a:latin typeface="Cooper Black" panose="0208090404030B020404" pitchFamily="18" charset="0"/>
              </a:rPr>
              <a:t>Bitrate</a:t>
            </a:r>
            <a:r>
              <a:rPr lang="cs-CZ">
                <a:latin typeface="Cooper Black" panose="0208090404030B0204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pl-PL" sz="2400">
                <a:latin typeface="Arial" panose="020B0604020202020204" pitchFamily="34" charset="0"/>
                <a:cs typeface="Arial" panose="020B0604020202020204" pitchFamily="34" charset="0"/>
              </a:rPr>
              <a:t>obvykle v jednotkách kbps (kilobitů za sekundu)</a:t>
            </a:r>
          </a:p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Rozlišujeme CBR (konstantní </a:t>
            </a:r>
            <a:r>
              <a:rPr lang="cs-CZ" sz="2400" err="1">
                <a:latin typeface="Arial" panose="020B0604020202020204" pitchFamily="34" charset="0"/>
                <a:cs typeface="Arial" panose="020B0604020202020204" pitchFamily="34" charset="0"/>
              </a:rPr>
              <a:t>bitrate</a:t>
            </a:r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) a VBR (proměnlivý </a:t>
            </a:r>
            <a:r>
              <a:rPr lang="cs-CZ" sz="2400" err="1">
                <a:latin typeface="Arial" panose="020B0604020202020204" pitchFamily="34" charset="0"/>
                <a:cs typeface="Arial" panose="020B0604020202020204" pitchFamily="34" charset="0"/>
              </a:rPr>
              <a:t>bitrate</a:t>
            </a:r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Online médium 3" title="Video Bitrate Kbps Comparison">
            <a:hlinkClick r:id="" action="ppaction://media"/>
            <a:extLst>
              <a:ext uri="{FF2B5EF4-FFF2-40B4-BE49-F238E27FC236}">
                <a16:creationId xmlns:a16="http://schemas.microsoft.com/office/drawing/2014/main" id="{A5571BEF-D53B-4639-BFE2-FA884FB836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31830" y="2904515"/>
            <a:ext cx="6351080" cy="35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Datový tok (</a:t>
            </a:r>
            <a:r>
              <a:rPr lang="cs-CZ" err="1">
                <a:latin typeface="Cooper Black" panose="0208090404030B020404" pitchFamily="18" charset="0"/>
              </a:rPr>
              <a:t>Bitrate</a:t>
            </a:r>
            <a:r>
              <a:rPr lang="cs-CZ">
                <a:latin typeface="Cooper Black" panose="0208090404030B020404" pitchFamily="18" charset="0"/>
              </a:rPr>
              <a:t>)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CD3D213-CD3E-441C-BB8D-A51B94E42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52" y="1833562"/>
            <a:ext cx="7508247" cy="4771909"/>
          </a:xfrm>
          <a:noFill/>
        </p:spPr>
      </p:pic>
    </p:spTree>
    <p:extLst>
      <p:ext uri="{BB962C8B-B14F-4D97-AF65-F5344CB8AC3E}">
        <p14:creationId xmlns:p14="http://schemas.microsoft.com/office/powerpoint/2010/main" val="1508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Kontejnery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92B8925D-C059-4883-8C60-DEAA178D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67241"/>
            <a:ext cx="10515600" cy="4251960"/>
          </a:xfrm>
        </p:spPr>
        <p:txBody>
          <a:bodyPr/>
          <a:lstStyle/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Způsob, jakým jsou všechna data (obraz, zvuk, titulky…) svázána dohromady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4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/>
                <a:ea typeface="+mj-lt"/>
                <a:cs typeface="+mj-lt"/>
              </a:rPr>
              <a:t>Formáty</a:t>
            </a:r>
            <a:endParaRPr lang="cs-CZ">
              <a:latin typeface="Cooper Black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/>
                <a:ea typeface="+mn-lt"/>
                <a:cs typeface="+mn-lt"/>
              </a:rPr>
              <a:t>slouží k ukládání digitálních video dat na počítačovém systému</a:t>
            </a:r>
            <a:endParaRPr lang="cs-CZ" sz="2400">
              <a:latin typeface="Arial"/>
              <a:cs typeface="Arial" panose="020B0604020202020204" pitchFamily="34" charset="0"/>
            </a:endParaRPr>
          </a:p>
          <a:p>
            <a:r>
              <a:rPr lang="cs-CZ" sz="2400">
                <a:latin typeface="Arial"/>
                <a:ea typeface="+mn-lt"/>
                <a:cs typeface="+mn-lt"/>
              </a:rPr>
              <a:t>skoro vždy komprimované (kvůli velikosti)</a:t>
            </a:r>
            <a:endParaRPr lang="cs-CZ">
              <a:latin typeface="Arial"/>
              <a:cs typeface="Arial"/>
            </a:endParaRPr>
          </a:p>
          <a:p>
            <a:r>
              <a:rPr lang="cs-CZ" sz="2400">
                <a:latin typeface="Arial"/>
                <a:ea typeface="+mn-lt"/>
                <a:cs typeface="+mn-lt"/>
              </a:rPr>
              <a:t>AVI - .</a:t>
            </a:r>
            <a:r>
              <a:rPr lang="cs-CZ" sz="2400" err="1">
                <a:latin typeface="Arial"/>
                <a:ea typeface="+mn-lt"/>
                <a:cs typeface="+mn-lt"/>
              </a:rPr>
              <a:t>avi</a:t>
            </a:r>
            <a:endParaRPr lang="cs-CZ">
              <a:latin typeface="Arial"/>
              <a:cs typeface="Arial"/>
            </a:endParaRPr>
          </a:p>
          <a:p>
            <a:r>
              <a:rPr lang="cs-CZ" sz="2400">
                <a:latin typeface="Arial"/>
                <a:ea typeface="+mn-lt"/>
                <a:cs typeface="+mn-lt"/>
              </a:rPr>
              <a:t>MPEG - .mp4, .m4p, .</a:t>
            </a:r>
            <a:r>
              <a:rPr lang="cs-CZ" sz="2400" err="1">
                <a:latin typeface="Arial"/>
                <a:ea typeface="+mn-lt"/>
                <a:cs typeface="+mn-lt"/>
              </a:rPr>
              <a:t>mpg</a:t>
            </a:r>
            <a:r>
              <a:rPr lang="cs-CZ" sz="2400">
                <a:latin typeface="Arial"/>
                <a:ea typeface="+mn-lt"/>
                <a:cs typeface="+mn-lt"/>
              </a:rPr>
              <a:t>, …</a:t>
            </a:r>
            <a:endParaRPr lang="cs-CZ">
              <a:latin typeface="Arial"/>
              <a:cs typeface="Arial"/>
            </a:endParaRPr>
          </a:p>
          <a:p>
            <a:r>
              <a:rPr lang="cs-CZ" sz="2400" err="1">
                <a:latin typeface="Arial"/>
                <a:ea typeface="+mn-lt"/>
                <a:cs typeface="+mn-lt"/>
              </a:rPr>
              <a:t>Matroska</a:t>
            </a:r>
            <a:r>
              <a:rPr lang="cs-CZ" sz="2400">
                <a:latin typeface="Arial"/>
                <a:ea typeface="+mn-lt"/>
                <a:cs typeface="+mn-lt"/>
              </a:rPr>
              <a:t> - .</a:t>
            </a:r>
            <a:r>
              <a:rPr lang="cs-CZ" sz="2400" err="1">
                <a:latin typeface="Arial"/>
                <a:ea typeface="+mn-lt"/>
                <a:cs typeface="+mn-lt"/>
              </a:rPr>
              <a:t>mkv</a:t>
            </a:r>
            <a:endParaRPr lang="cs-CZ">
              <a:latin typeface="Arial"/>
              <a:cs typeface="Arial"/>
            </a:endParaRPr>
          </a:p>
          <a:p>
            <a:r>
              <a:rPr lang="cs-CZ" sz="2400" err="1">
                <a:latin typeface="Arial"/>
                <a:ea typeface="+mn-lt"/>
                <a:cs typeface="+mn-lt"/>
              </a:rPr>
              <a:t>Ogg</a:t>
            </a:r>
            <a:r>
              <a:rPr lang="cs-CZ" sz="2400">
                <a:latin typeface="Arial"/>
                <a:ea typeface="+mn-lt"/>
                <a:cs typeface="+mn-lt"/>
              </a:rPr>
              <a:t> Video - .</a:t>
            </a:r>
            <a:r>
              <a:rPr lang="cs-CZ" sz="2400" err="1">
                <a:latin typeface="Arial"/>
                <a:ea typeface="+mn-lt"/>
                <a:cs typeface="+mn-lt"/>
              </a:rPr>
              <a:t>ogv</a:t>
            </a:r>
            <a:r>
              <a:rPr lang="cs-CZ" sz="2400">
                <a:latin typeface="Arial"/>
                <a:ea typeface="+mn-lt"/>
                <a:cs typeface="+mn-lt"/>
              </a:rPr>
              <a:t>, .</a:t>
            </a:r>
            <a:r>
              <a:rPr lang="cs-CZ" sz="2400" err="1">
                <a:latin typeface="Arial"/>
                <a:ea typeface="+mn-lt"/>
                <a:cs typeface="+mn-lt"/>
              </a:rPr>
              <a:t>ogg</a:t>
            </a:r>
            <a:endParaRPr lang="cs-CZ">
              <a:latin typeface="Arial"/>
              <a:cs typeface="Arial"/>
            </a:endParaRPr>
          </a:p>
          <a:p>
            <a:r>
              <a:rPr lang="cs-CZ" sz="2400">
                <a:latin typeface="Arial"/>
                <a:ea typeface="+mn-lt"/>
                <a:cs typeface="+mn-lt"/>
              </a:rPr>
              <a:t>GIF - .</a:t>
            </a:r>
            <a:r>
              <a:rPr lang="cs-CZ" sz="2400" err="1">
                <a:latin typeface="Arial"/>
                <a:ea typeface="+mn-lt"/>
                <a:cs typeface="+mn-lt"/>
              </a:rPr>
              <a:t>gif</a:t>
            </a:r>
            <a:endParaRPr lang="cs-CZ">
              <a:latin typeface="Arial"/>
              <a:cs typeface="Arial"/>
            </a:endParaRPr>
          </a:p>
          <a:p>
            <a:r>
              <a:rPr lang="cs-CZ" sz="2400">
                <a:latin typeface="Arial"/>
                <a:ea typeface="+mn-lt"/>
                <a:cs typeface="+mn-lt"/>
              </a:rPr>
              <a:t>Windows Media Video - .</a:t>
            </a:r>
            <a:r>
              <a:rPr lang="cs-CZ" sz="2400" err="1">
                <a:latin typeface="Arial"/>
                <a:ea typeface="+mn-lt"/>
                <a:cs typeface="+mn-lt"/>
              </a:rPr>
              <a:t>wmv</a:t>
            </a:r>
            <a:endParaRPr lang="cs-CZ" err="1">
              <a:latin typeface="Arial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Komprese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F5D3D6-249F-4E23-BFB0-52AE434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Ztrátová / bezztrátová</a:t>
            </a:r>
          </a:p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Potřeba snížit velikost video souboru</a:t>
            </a: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7F71C57C-F553-47AF-8F3C-2631822B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50705"/>
            <a:ext cx="7689183" cy="2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Ztrátová komprese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F5D3D6-249F-4E23-BFB0-52AE4349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436258" cy="4251960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 rámci snímku (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intraframe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) – JPEG, či JPEG2000 komprese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Mezi snímky (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interframe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Bezztrátová komprese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F5D3D6-249F-4E23-BFB0-52AE434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Zachování všech dat, ale úspornější metody ukládání</a:t>
            </a:r>
          </a:p>
          <a:p>
            <a:r>
              <a:rPr lang="cs-CZ" sz="2400">
                <a:latin typeface="Arial"/>
                <a:cs typeface="Arial"/>
              </a:rPr>
              <a:t>Je vhodná pro další úpravu videa</a:t>
            </a:r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>
                <a:latin typeface="Arial"/>
                <a:cs typeface="Arial"/>
              </a:rPr>
              <a:t>Většinou dosahuje kompresních poměrů okolo 1:2</a:t>
            </a:r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Kodeky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F5D3D6-249F-4E23-BFB0-52AE434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/>
                <a:ea typeface="+mn-lt"/>
                <a:cs typeface="+mn-lt"/>
              </a:rPr>
              <a:t>Počítačový program nebo hardwarové zařízení, které kóduje a dekóduje video do/z určitého formátu, zpravidla za účelem zmenšení objemu dat.</a:t>
            </a:r>
            <a:endParaRPr lang="cs-CZ" sz="2400">
              <a:latin typeface="Arial"/>
              <a:cs typeface="Arial"/>
            </a:endParaRPr>
          </a:p>
          <a:p>
            <a:r>
              <a:rPr lang="cs-CZ" sz="2400">
                <a:latin typeface="Arial"/>
                <a:cs typeface="Arial"/>
              </a:rPr>
              <a:t>Bezeztrátové</a:t>
            </a:r>
            <a:endParaRPr lang="cs-CZ">
              <a:latin typeface="Arial"/>
              <a:cs typeface="Arial"/>
            </a:endParaRPr>
          </a:p>
          <a:p>
            <a:pPr lvl="1"/>
            <a:r>
              <a:rPr lang="cs-CZ" sz="2000">
                <a:latin typeface="Arial"/>
                <a:cs typeface="Arial"/>
              </a:rPr>
              <a:t>vhodné pro následné zpracování videa</a:t>
            </a:r>
          </a:p>
          <a:p>
            <a:pPr lvl="1"/>
            <a:r>
              <a:rPr lang="cs-CZ" sz="2000">
                <a:latin typeface="Arial"/>
                <a:cs typeface="Arial"/>
              </a:rPr>
              <a:t>Snížení velikosti nekomprimovaného videa bez znatelné degradace obrazu</a:t>
            </a:r>
          </a:p>
          <a:p>
            <a:r>
              <a:rPr lang="cs-CZ" sz="2400">
                <a:latin typeface="Arial"/>
                <a:cs typeface="Arial"/>
              </a:rPr>
              <a:t>Ztrátové</a:t>
            </a:r>
          </a:p>
          <a:p>
            <a:pPr lvl="1"/>
            <a:r>
              <a:rPr lang="cs-CZ" sz="2000">
                <a:latin typeface="Arial"/>
                <a:cs typeface="Arial"/>
              </a:rPr>
              <a:t>Ideální pro finální kompresi</a:t>
            </a:r>
          </a:p>
          <a:p>
            <a:pPr lvl="1"/>
            <a:r>
              <a:rPr lang="cs-CZ" sz="2000">
                <a:latin typeface="Arial"/>
                <a:cs typeface="Arial"/>
              </a:rPr>
              <a:t>Snaha o co největší kompresi</a:t>
            </a: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Software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F5D3D6-249F-4E23-BFB0-52AE4349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Software pro střih a další editaci videa:</a:t>
            </a: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Adobe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Premiere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Sony Vegas</a:t>
            </a: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Maker</a:t>
            </a:r>
          </a:p>
          <a:p>
            <a:pPr lvl="1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DaVinci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Pro X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Přehrávače:</a:t>
            </a: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VLC media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Windows media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Miro</a:t>
            </a:r>
          </a:p>
          <a:p>
            <a:pPr lvl="1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QuickTime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media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Co je to video?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b="0" i="0">
                <a:effectLst/>
                <a:latin typeface="Arial"/>
                <a:cs typeface="Arial"/>
              </a:rPr>
              <a:t>technologie pro zaznamenávání, kopírování, přehrávání, vysílání a zobrazování pohyblivého obrazu</a:t>
            </a:r>
          </a:p>
          <a:p>
            <a:r>
              <a:rPr lang="cs-CZ" sz="2400">
                <a:solidFill>
                  <a:srgbClr val="FFFFFF"/>
                </a:solidFill>
                <a:latin typeface="Arial"/>
                <a:cs typeface="Arial"/>
              </a:rPr>
              <a:t>Vlastnosti:</a:t>
            </a:r>
          </a:p>
          <a:p>
            <a:pPr lvl="1"/>
            <a:r>
              <a:rPr lang="cs-CZ" sz="2000">
                <a:latin typeface="Arial"/>
                <a:cs typeface="Arial"/>
              </a:rPr>
              <a:t>Rozlišení</a:t>
            </a:r>
          </a:p>
          <a:p>
            <a:pPr lvl="1"/>
            <a:r>
              <a:rPr lang="cs-CZ" sz="2000">
                <a:latin typeface="Arial"/>
                <a:cs typeface="Arial"/>
              </a:rPr>
              <a:t>Snímková frekvence</a:t>
            </a:r>
          </a:p>
          <a:p>
            <a:pPr lvl="1"/>
            <a:r>
              <a:rPr lang="cs-CZ" sz="2000">
                <a:latin typeface="Arial"/>
                <a:cs typeface="Arial"/>
              </a:rPr>
              <a:t>Datový tok</a:t>
            </a:r>
          </a:p>
        </p:txBody>
      </p:sp>
    </p:spTree>
    <p:extLst>
      <p:ext uri="{BB962C8B-B14F-4D97-AF65-F5344CB8AC3E}">
        <p14:creationId xmlns:p14="http://schemas.microsoft.com/office/powerpoint/2010/main" val="40810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https://cs.wikipedia.org/wiki/Video</a:t>
            </a:r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http://home.pf.jcu.cz/~pepe/gra/Studijni_materialy/04_video.pdf</a:t>
            </a:r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>
                <a:latin typeface="Arial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http://www.w-video.cz/digitalizace-skenovani/videoformaty/videonormy.html</a:t>
            </a:r>
            <a:endParaRPr lang="cs-CZ" sz="2400">
              <a:latin typeface="Arial"/>
              <a:cs typeface="Arial" panose="020B0604020202020204" pitchFamily="34" charset="0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C6B80EF-A692-42DC-B4DE-FE233CF9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>
                <a:latin typeface="Arial Black" panose="020B0A04020102020204" pitchFamily="34" charset="0"/>
              </a:rPr>
              <a:t>Děkujeme</a:t>
            </a:r>
            <a:br>
              <a:rPr lang="cs-CZ">
                <a:latin typeface="Arial Black" panose="020B0A04020102020204" pitchFamily="34" charset="0"/>
              </a:rPr>
            </a:br>
            <a:r>
              <a:rPr lang="cs-CZ">
                <a:latin typeface="Arial Black" panose="020B0A04020102020204" pitchFamily="34" charset="0"/>
              </a:rPr>
              <a:t>za</a:t>
            </a:r>
            <a:br>
              <a:rPr lang="cs-CZ">
                <a:latin typeface="Arial Black" panose="020B0A04020102020204" pitchFamily="34" charset="0"/>
              </a:rPr>
            </a:br>
            <a:r>
              <a:rPr lang="cs-CZ">
                <a:latin typeface="Arial Black" panose="020B0A04020102020204" pitchFamily="34" charset="0"/>
              </a:rPr>
              <a:t>pozornost</a:t>
            </a:r>
          </a:p>
        </p:txBody>
      </p:sp>
    </p:spTree>
    <p:extLst>
      <p:ext uri="{BB962C8B-B14F-4D97-AF65-F5344CB8AC3E}">
        <p14:creationId xmlns:p14="http://schemas.microsoft.com/office/powerpoint/2010/main" val="13527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Digital vs Analog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FB61BCDD-2B57-49DB-9410-DD47E9481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1" y="2003900"/>
            <a:ext cx="6230157" cy="4246426"/>
          </a:xfrm>
          <a:noFill/>
        </p:spPr>
      </p:pic>
    </p:spTree>
    <p:extLst>
      <p:ext uri="{BB962C8B-B14F-4D97-AF65-F5344CB8AC3E}">
        <p14:creationId xmlns:p14="http://schemas.microsoft.com/office/powerpoint/2010/main" val="140953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Digital vs Analog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cs-CZ" sz="320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lvl="1"/>
            <a:r>
              <a:rPr lang="cs-CZ" sz="2000">
                <a:latin typeface="Arial" panose="020B0604020202020204" pitchFamily="34" charset="0"/>
                <a:cs typeface="Arial" panose="020B0604020202020204" pitchFamily="34" charset="0"/>
              </a:rPr>
              <a:t>pro čistý příjem stačí i špatný signál (v analogové formě nepoužitelný)</a:t>
            </a:r>
          </a:p>
          <a:p>
            <a:pPr lvl="1"/>
            <a:r>
              <a:rPr lang="cs-CZ" sz="2000">
                <a:latin typeface="Arial" panose="020B0604020202020204" pitchFamily="34" charset="0"/>
                <a:cs typeface="Arial" panose="020B0604020202020204" pitchFamily="34" charset="0"/>
              </a:rPr>
              <a:t>na jedné frekvenci se přenáší více programů zároveň</a:t>
            </a:r>
          </a:p>
        </p:txBody>
      </p:sp>
    </p:spTree>
    <p:extLst>
      <p:ext uri="{BB962C8B-B14F-4D97-AF65-F5344CB8AC3E}">
        <p14:creationId xmlns:p14="http://schemas.microsoft.com/office/powerpoint/2010/main" val="39481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Digital vs Analog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kvalita obrazu závisí na příjmových podmínkách, snadno dochází k odrazům (duchům) a k rušení vzdálenými vysílači</a:t>
            </a:r>
          </a:p>
          <a:p>
            <a:pPr lvl="1"/>
            <a:r>
              <a:rPr lang="cs-CZ" sz="2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signál nelze kódovat a nelze souběžně přenášet další signály</a:t>
            </a:r>
          </a:p>
          <a:p>
            <a:pPr lvl="1"/>
            <a:r>
              <a:rPr lang="pt-BR" sz="20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každý program má svou frekvenci</a:t>
            </a:r>
            <a:endParaRPr lang="cs-CZ" sz="20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/>
              </a:rPr>
              <a:t>Video Normy</a:t>
            </a:r>
            <a:endParaRPr lang="cs-CZ">
              <a:latin typeface="Cooper Black" panose="0208090404030B020404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solidFill>
                  <a:srgbClr val="00B050"/>
                </a:solidFill>
                <a:latin typeface="Arial"/>
                <a:cs typeface="Arial"/>
              </a:rPr>
              <a:t>NTSC </a:t>
            </a:r>
            <a:r>
              <a:rPr lang="cs-CZ" sz="2400">
                <a:latin typeface="Arial"/>
                <a:cs typeface="Arial"/>
              </a:rPr>
              <a:t>– 480 řádků</a:t>
            </a:r>
            <a:endParaRPr lang="cs-CZ"/>
          </a:p>
          <a:p>
            <a:r>
              <a:rPr lang="cs-CZ" sz="2400">
                <a:solidFill>
                  <a:srgbClr val="FFC000"/>
                </a:solidFill>
                <a:latin typeface="Arial"/>
                <a:cs typeface="Arial"/>
              </a:rPr>
              <a:t>SECAM </a:t>
            </a:r>
            <a:r>
              <a:rPr lang="cs-CZ" sz="2400">
                <a:latin typeface="Arial"/>
                <a:cs typeface="Arial"/>
              </a:rPr>
              <a:t>– 576 řádků</a:t>
            </a:r>
          </a:p>
          <a:p>
            <a:r>
              <a:rPr lang="cs-CZ" sz="2400">
                <a:solidFill>
                  <a:srgbClr val="FFFF00"/>
                </a:solidFill>
                <a:latin typeface="Arial"/>
                <a:cs typeface="Arial"/>
              </a:rPr>
              <a:t>PAL </a:t>
            </a:r>
            <a:r>
              <a:rPr lang="cs-CZ" sz="2400">
                <a:latin typeface="Arial"/>
                <a:cs typeface="Arial"/>
              </a:rPr>
              <a:t>– 576 řádků</a:t>
            </a:r>
          </a:p>
          <a:p>
            <a:r>
              <a:rPr lang="cs-CZ" sz="2400">
                <a:latin typeface="Arial"/>
                <a:cs typeface="Arial"/>
              </a:rPr>
              <a:t>HDTV – 720p/1080p/1080i</a:t>
            </a:r>
          </a:p>
        </p:txBody>
      </p:sp>
      <p:pic>
        <p:nvPicPr>
          <p:cNvPr id="5" name="Obrázek 5" descr="Obsah obrázku mapa&#10;&#10;Popis se vygeneroval automaticky.">
            <a:extLst>
              <a:ext uri="{FF2B5EF4-FFF2-40B4-BE49-F238E27FC236}">
                <a16:creationId xmlns:a16="http://schemas.microsoft.com/office/drawing/2014/main" id="{1896982B-2FA3-4682-A9D5-0E2065D7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92" y="1931281"/>
            <a:ext cx="6479458" cy="41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/>
              </a:rPr>
              <a:t>Media</a:t>
            </a:r>
            <a:endParaRPr lang="cs-CZ">
              <a:latin typeface="Cooper Black" panose="0208090404030B020404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>
                <a:latin typeface="Arial"/>
                <a:cs typeface="Arial"/>
              </a:rPr>
              <a:t>Magnetická média</a:t>
            </a:r>
          </a:p>
          <a:p>
            <a:pPr lvl="1"/>
            <a:r>
              <a:rPr lang="cs-CZ" sz="2000">
                <a:latin typeface="Arial"/>
                <a:cs typeface="Arial"/>
              </a:rPr>
              <a:t>VHS</a:t>
            </a:r>
          </a:p>
          <a:p>
            <a:r>
              <a:rPr lang="cs-CZ" sz="2400">
                <a:latin typeface="Arial"/>
                <a:cs typeface="Arial"/>
              </a:rPr>
              <a:t>Elektronická média</a:t>
            </a:r>
          </a:p>
          <a:p>
            <a:pPr lvl="1"/>
            <a:r>
              <a:rPr lang="cs-CZ" sz="2000">
                <a:latin typeface="Arial"/>
                <a:cs typeface="Arial"/>
              </a:rPr>
              <a:t>Paměťové karty</a:t>
            </a:r>
          </a:p>
          <a:p>
            <a:r>
              <a:rPr lang="cs-CZ" sz="2400">
                <a:latin typeface="Arial"/>
                <a:cs typeface="Arial"/>
              </a:rPr>
              <a:t>Optická média</a:t>
            </a:r>
          </a:p>
          <a:p>
            <a:pPr lvl="1"/>
            <a:r>
              <a:rPr lang="cs-CZ" sz="2000" err="1">
                <a:latin typeface="Arial"/>
                <a:cs typeface="Arial"/>
              </a:rPr>
              <a:t>Laserdisc</a:t>
            </a:r>
            <a:endParaRPr lang="cs-CZ" sz="2000">
              <a:latin typeface="Arial"/>
              <a:cs typeface="Arial"/>
            </a:endParaRPr>
          </a:p>
          <a:p>
            <a:pPr lvl="1"/>
            <a:r>
              <a:rPr lang="cs-CZ" sz="2000">
                <a:latin typeface="Arial"/>
                <a:cs typeface="Arial"/>
              </a:rPr>
              <a:t>DVD</a:t>
            </a:r>
          </a:p>
          <a:p>
            <a:pPr lvl="1"/>
            <a:r>
              <a:rPr lang="cs-CZ" sz="2000">
                <a:latin typeface="Arial"/>
                <a:cs typeface="Arial"/>
              </a:rPr>
              <a:t>HD DVD</a:t>
            </a:r>
          </a:p>
          <a:p>
            <a:pPr lvl="1"/>
            <a:r>
              <a:rPr lang="cs-CZ" sz="2000" err="1">
                <a:latin typeface="Arial"/>
                <a:cs typeface="Arial"/>
              </a:rPr>
              <a:t>Blu-ray</a:t>
            </a:r>
            <a:endParaRPr lang="cs-CZ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1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ooper Black" panose="0208090404030B020404" pitchFamily="18" charset="0"/>
              </a:rPr>
              <a:t>Rozlišení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2348883" cy="4251960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sz="2400">
                <a:latin typeface="Arial"/>
                <a:cs typeface="Arial"/>
              </a:rPr>
              <a:t>Určuje počet bodů videa (pixelů) v horizontálním a vertikálním směru</a:t>
            </a:r>
          </a:p>
          <a:p>
            <a:r>
              <a:rPr lang="cs-CZ" sz="2400">
                <a:latin typeface="Arial"/>
                <a:cs typeface="Arial"/>
              </a:rPr>
              <a:t> Digitální (v pixelech) nebo analogové (v horizontálních řádcích)</a:t>
            </a:r>
            <a:endParaRPr lang="cs-CZ" sz="2400">
              <a:latin typeface="Arial"/>
              <a:ea typeface="+mn-lt"/>
              <a:cs typeface="Arial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951D2210-DC0E-4456-B98F-FA67ADA80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35" y="1928813"/>
            <a:ext cx="7532904" cy="4252912"/>
          </a:xfrm>
        </p:spPr>
      </p:pic>
    </p:spTree>
    <p:extLst>
      <p:ext uri="{BB962C8B-B14F-4D97-AF65-F5344CB8AC3E}">
        <p14:creationId xmlns:p14="http://schemas.microsoft.com/office/powerpoint/2010/main" val="42764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A0183-0D9D-4E2A-B150-2344F19F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Cooper Black" panose="0208090404030B020404" pitchFamily="18" charset="0"/>
              </a:rPr>
              <a:t>Aspect</a:t>
            </a:r>
            <a:r>
              <a:rPr lang="cs-CZ">
                <a:latin typeface="Cooper Black" panose="0208090404030B020404" pitchFamily="18" charset="0"/>
              </a:rPr>
              <a:t> ratio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48764-166E-42D1-B691-EEE77167389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U některých formátů je dán poměrem horizontálního a vertikálního rozlišení</a:t>
            </a:r>
          </a:p>
          <a:p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4:3 16:9 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F3923A7-1392-4B22-B1AA-888C6144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18" y="3573509"/>
            <a:ext cx="7909929" cy="26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tupně šedé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EEE615B9-4205-43DB-A039-D39C1C45CCA2}"/>
</file>

<file path=customXml/itemProps2.xml><?xml version="1.0" encoding="utf-8"?>
<ds:datastoreItem xmlns:ds="http://schemas.openxmlformats.org/officeDocument/2006/customXml" ds:itemID="{A2B848D5-C7A4-4944-8A67-7E20C2B107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D497E-D533-4B84-B97B-335E3723CE87}">
  <ds:schemaRefs>
    <ds:schemaRef ds:uri="7d41f993-c12d-464c-90b3-9a6eea38e2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491</Words>
  <Application>Microsoft Office PowerPoint</Application>
  <PresentationFormat>Širokoúhlá obrazovka</PresentationFormat>
  <Paragraphs>93</Paragraphs>
  <Slides>21</Slides>
  <Notes>0</Notes>
  <HiddenSlides>0</HiddenSlides>
  <MMClips>2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Cooper Black</vt:lpstr>
      <vt:lpstr>Modern Love</vt:lpstr>
      <vt:lpstr>The Hand</vt:lpstr>
      <vt:lpstr>SketchyVTI</vt:lpstr>
      <vt:lpstr>Video</vt:lpstr>
      <vt:lpstr>Co je to video?</vt:lpstr>
      <vt:lpstr>Digital vs Analog</vt:lpstr>
      <vt:lpstr>Digital vs Analog</vt:lpstr>
      <vt:lpstr>Digital vs Analog</vt:lpstr>
      <vt:lpstr>Video Normy</vt:lpstr>
      <vt:lpstr>Media</vt:lpstr>
      <vt:lpstr>Rozlišení</vt:lpstr>
      <vt:lpstr>Aspect ratio</vt:lpstr>
      <vt:lpstr>Snímková frekvence (Frame rate)</vt:lpstr>
      <vt:lpstr>Datový tok (Bitrate)</vt:lpstr>
      <vt:lpstr>Datový tok (Bitrate)</vt:lpstr>
      <vt:lpstr>Kontejnery</vt:lpstr>
      <vt:lpstr>Formáty</vt:lpstr>
      <vt:lpstr>Komprese</vt:lpstr>
      <vt:lpstr>Ztrátová komprese</vt:lpstr>
      <vt:lpstr>Bezztrátová komprese</vt:lpstr>
      <vt:lpstr>Kodeky</vt:lpstr>
      <vt:lpstr>Software</vt:lpstr>
      <vt:lpstr>Zdroje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Žatečka Michal</dc:creator>
  <cp:lastModifiedBy>Žatečka Michal</cp:lastModifiedBy>
  <cp:revision>4</cp:revision>
  <dcterms:created xsi:type="dcterms:W3CDTF">2021-01-23T11:00:48Z</dcterms:created>
  <dcterms:modified xsi:type="dcterms:W3CDTF">2021-01-25T10:57:54Z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