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7" r:id="rId6"/>
    <p:sldId id="294" r:id="rId7"/>
    <p:sldId id="270" r:id="rId8"/>
    <p:sldId id="295" r:id="rId9"/>
    <p:sldId id="289" r:id="rId10"/>
    <p:sldId id="296" r:id="rId11"/>
    <p:sldId id="297" r:id="rId12"/>
    <p:sldId id="298" r:id="rId13"/>
    <p:sldId id="299" r:id="rId14"/>
    <p:sldId id="276" r:id="rId15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49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45C065-7973-41A8-A2CC-441A8BA3384C}" type="datetime1">
              <a:rPr lang="en-GB" smtClean="0"/>
              <a:t>03/12/2024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7A586-3225-45EC-B90F-43F9676D14C2}" type="datetime1">
              <a:rPr lang="en-GB" smtClean="0"/>
              <a:pPr/>
              <a:t>03/12/2024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334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DEA8E-14CF-160F-14F1-93130240E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6D6238-E497-5CC1-BF0C-CDBFA4313E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557A48-B378-A31A-C578-02FAA30AF9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95EC7-44A1-BBCD-4181-09461AE26A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580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143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913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DA1A2-FBAA-A008-08B8-8EF8300D0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3FDD23-AF5E-ECDD-DA5C-56F9791740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24411C-03A4-62AF-8FA1-944525A01D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DAC94-4FBD-E9B1-A60A-80BA6126D6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587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415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DA29C-9957-DD43-BB66-9AB0B54C8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09EB94-14F8-0190-40A1-585BCC9DCD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A2F4F6-26C3-9B2C-B5C5-A351BFABD7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6C99D-15EE-A28F-BE10-D5AD66A9EC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468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078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076D6-5A69-4532-53FC-2E4CAC213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6D24C3-0CEE-878E-7A11-60A4798383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86D057-E730-3B1F-2874-D3B26C4767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52B9C-DC6C-D36B-CB35-B9DC954850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340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9E05B-4AA2-964F-DF6D-E8A0C75D9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290A5F-8EBE-D21D-A773-1A07243D11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81AC42-D80A-CDC5-C364-5A008D9332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35483-F1FA-A02E-7FDC-BCB21B082E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808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A6651-6DD2-256A-2008-D875C7E4D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CAAC1B-B672-2562-75CC-A30C9B5B4D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8062C7-442D-0BA0-C1AC-6B16A18CF7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E4AAD-CE54-2BF0-D6A9-0E2DFBBB3B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622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en-US" noProof="0"/>
              <a:t>Click icon to add SmartArt graphic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en-GB" noProof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ideo" TargetMode="External"/><Relationship Id="rId7" Type="http://schemas.openxmlformats.org/officeDocument/2006/relationships/hyperlink" Target="https://www.lemonlight.com/blog/how-ai-is-changing-the-video-production-industry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en.wikipedia.org/wiki/Bit_rate" TargetMode="External"/><Relationship Id="rId5" Type="http://schemas.openxmlformats.org/officeDocument/2006/relationships/hyperlink" Target="https://cs.wikipedia.org/wiki/Form%C3%A1t_video_souboru" TargetMode="External"/><Relationship Id="rId4" Type="http://schemas.openxmlformats.org/officeDocument/2006/relationships/hyperlink" Target="https://cs.wikipedia.org/wiki/Kode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en-GB" dirty="0"/>
              <a:t>Video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en-GB" dirty="0" err="1"/>
              <a:t>Adéla</a:t>
            </a:r>
            <a:r>
              <a:rPr lang="en-GB" dirty="0"/>
              <a:t> </a:t>
            </a:r>
            <a:r>
              <a:rPr lang="en-GB" dirty="0" err="1"/>
              <a:t>Moravová</a:t>
            </a:r>
            <a:r>
              <a:rPr lang="en-GB" dirty="0"/>
              <a:t>, Jakub Milichovský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B9011-4C1D-6E93-4423-8B7E0E2D9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FC87C-EC48-25AB-7073-3380257ED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6935" y="828391"/>
            <a:ext cx="5431971" cy="846301"/>
          </a:xfrm>
        </p:spPr>
        <p:txBody>
          <a:bodyPr rtlCol="0"/>
          <a:lstStyle/>
          <a:p>
            <a:pPr rtl="0"/>
            <a:r>
              <a:rPr lang="en-GB" dirty="0"/>
              <a:t>AI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videoprodukci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CD1F681-D661-C092-B50A-0645D32395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76935" y="1409978"/>
            <a:ext cx="6292158" cy="4873128"/>
          </a:xfrm>
        </p:spPr>
        <p:txBody>
          <a:bodyPr rtlCol="0">
            <a:normAutofit/>
          </a:bodyPr>
          <a:lstStyle/>
          <a:p>
            <a:pPr rtl="0"/>
            <a:r>
              <a:rPr lang="en-GB" sz="1800" b="1" dirty="0" err="1"/>
              <a:t>Editace</a:t>
            </a:r>
            <a:r>
              <a:rPr lang="en-GB" sz="1800" b="1" dirty="0"/>
              <a:t> </a:t>
            </a:r>
            <a:r>
              <a:rPr lang="en-GB" sz="1800" b="1" dirty="0" err="1"/>
              <a:t>videa</a:t>
            </a:r>
            <a:r>
              <a:rPr lang="en-GB" sz="1800" b="1" dirty="0"/>
              <a:t>:</a:t>
            </a:r>
          </a:p>
          <a:p>
            <a:pPr rtl="0"/>
            <a:r>
              <a:rPr lang="en-GB" sz="1800" dirty="0"/>
              <a:t>	</a:t>
            </a:r>
            <a:r>
              <a:rPr lang="en-GB" sz="1800" b="1" dirty="0" err="1"/>
              <a:t>Stabilizace</a:t>
            </a:r>
            <a:r>
              <a:rPr lang="en-GB" sz="1800" b="1" dirty="0"/>
              <a:t> </a:t>
            </a:r>
            <a:r>
              <a:rPr lang="en-GB" sz="1800" b="1" dirty="0" err="1"/>
              <a:t>obrazu</a:t>
            </a:r>
            <a:r>
              <a:rPr lang="en-GB" sz="1800" b="1" dirty="0"/>
              <a:t>: </a:t>
            </a:r>
            <a:r>
              <a:rPr lang="en-GB" sz="1800" dirty="0"/>
              <a:t>AI </a:t>
            </a:r>
            <a:r>
              <a:rPr lang="en-GB" sz="1800" dirty="0" err="1"/>
              <a:t>opravuje</a:t>
            </a:r>
            <a:r>
              <a:rPr lang="en-GB" sz="1800" dirty="0"/>
              <a:t> </a:t>
            </a:r>
            <a:r>
              <a:rPr lang="en-GB" sz="1800" dirty="0" err="1"/>
              <a:t>roztřesené</a:t>
            </a:r>
            <a:r>
              <a:rPr lang="en-GB" sz="1800" dirty="0"/>
              <a:t> </a:t>
            </a:r>
            <a:r>
              <a:rPr lang="en-GB" sz="1800" dirty="0" err="1"/>
              <a:t>záběry</a:t>
            </a:r>
            <a:r>
              <a:rPr lang="en-GB" sz="1800" dirty="0"/>
              <a:t>, 	</a:t>
            </a:r>
            <a:r>
              <a:rPr lang="en-GB" sz="1800" dirty="0" err="1"/>
              <a:t>což</a:t>
            </a:r>
            <a:r>
              <a:rPr lang="en-GB" sz="1800" dirty="0"/>
              <a:t> je </a:t>
            </a:r>
            <a:r>
              <a:rPr lang="en-GB" sz="1800" dirty="0" err="1"/>
              <a:t>užitečné</a:t>
            </a:r>
            <a:r>
              <a:rPr lang="en-GB" sz="1800" dirty="0"/>
              <a:t> u </a:t>
            </a:r>
            <a:r>
              <a:rPr lang="en-GB" sz="1800" dirty="0" err="1"/>
              <a:t>ručních</a:t>
            </a:r>
            <a:r>
              <a:rPr lang="en-GB" sz="1800" dirty="0"/>
              <a:t> </a:t>
            </a:r>
            <a:r>
              <a:rPr lang="en-GB" sz="1800" dirty="0" err="1"/>
              <a:t>nebo</a:t>
            </a:r>
            <a:r>
              <a:rPr lang="en-GB" sz="1800" dirty="0"/>
              <a:t> </a:t>
            </a:r>
            <a:r>
              <a:rPr lang="en-GB" sz="1800" dirty="0" err="1"/>
              <a:t>mobilních</a:t>
            </a:r>
            <a:r>
              <a:rPr lang="en-GB" sz="1800" dirty="0"/>
              <a:t> 	</a:t>
            </a:r>
            <a:r>
              <a:rPr lang="en-GB" sz="1800" dirty="0" err="1"/>
              <a:t>kamer</a:t>
            </a:r>
            <a:r>
              <a:rPr lang="en-GB" sz="1800" dirty="0"/>
              <a:t>.</a:t>
            </a:r>
          </a:p>
          <a:p>
            <a:pPr rtl="0"/>
            <a:r>
              <a:rPr lang="en-GB" sz="1800" b="1" dirty="0"/>
              <a:t>	Text to Video: </a:t>
            </a:r>
            <a:r>
              <a:rPr lang="en-GB" sz="1800" dirty="0" err="1"/>
              <a:t>Vytvoří</a:t>
            </a:r>
            <a:r>
              <a:rPr lang="en-GB" sz="1800" dirty="0"/>
              <a:t> video ze </a:t>
            </a:r>
            <a:r>
              <a:rPr lang="en-GB" sz="1800" dirty="0" err="1"/>
              <a:t>zadaného</a:t>
            </a:r>
            <a:r>
              <a:rPr lang="en-GB" sz="1800" dirty="0"/>
              <a:t> </a:t>
            </a:r>
            <a:r>
              <a:rPr lang="en-GB" sz="1800" dirty="0" err="1"/>
              <a:t>textu</a:t>
            </a:r>
            <a:r>
              <a:rPr lang="en-GB" sz="1800" dirty="0"/>
              <a:t> 	(</a:t>
            </a:r>
            <a:r>
              <a:rPr lang="en-GB" sz="1800" dirty="0" err="1"/>
              <a:t>promptu</a:t>
            </a:r>
            <a:r>
              <a:rPr lang="en-GB" sz="1800" dirty="0"/>
              <a:t>)</a:t>
            </a:r>
            <a:endParaRPr lang="en-GB" sz="1800" b="1" dirty="0"/>
          </a:p>
          <a:p>
            <a:pPr rtl="0"/>
            <a:r>
              <a:rPr lang="en-GB" sz="1800" b="1" dirty="0" err="1"/>
              <a:t>Generování</a:t>
            </a:r>
            <a:r>
              <a:rPr lang="en-GB" sz="1800" b="1" dirty="0"/>
              <a:t> </a:t>
            </a:r>
            <a:r>
              <a:rPr lang="en-GB" sz="1800" b="1" dirty="0" err="1"/>
              <a:t>obsahu</a:t>
            </a:r>
            <a:r>
              <a:rPr lang="en-GB" sz="1800" b="1" dirty="0"/>
              <a:t>:</a:t>
            </a:r>
          </a:p>
          <a:p>
            <a:pPr rtl="0"/>
            <a:r>
              <a:rPr lang="en-GB" sz="1800" dirty="0"/>
              <a:t>	</a:t>
            </a:r>
            <a:r>
              <a:rPr lang="en-GB" sz="1800" b="1" dirty="0"/>
              <a:t>Deepfake </a:t>
            </a:r>
            <a:r>
              <a:rPr lang="en-GB" sz="1800" b="1" dirty="0" err="1"/>
              <a:t>technologie</a:t>
            </a:r>
            <a:r>
              <a:rPr lang="en-GB" sz="1800" b="1" dirty="0"/>
              <a:t>: </a:t>
            </a:r>
            <a:r>
              <a:rPr lang="en-GB" sz="1800" dirty="0"/>
              <a:t>AI </a:t>
            </a:r>
            <a:r>
              <a:rPr lang="en-GB" sz="1800" dirty="0" err="1"/>
              <a:t>může</a:t>
            </a:r>
            <a:r>
              <a:rPr lang="en-GB" sz="1800" dirty="0"/>
              <a:t> </a:t>
            </a:r>
            <a:r>
              <a:rPr lang="en-GB" sz="1800" dirty="0" err="1"/>
              <a:t>generovat</a:t>
            </a:r>
            <a:r>
              <a:rPr lang="en-GB" sz="1800" dirty="0"/>
              <a:t> 	</a:t>
            </a:r>
            <a:r>
              <a:rPr lang="en-GB" sz="1800" dirty="0" err="1"/>
              <a:t>realistické</a:t>
            </a:r>
            <a:r>
              <a:rPr lang="en-GB" sz="1800" dirty="0"/>
              <a:t> </a:t>
            </a:r>
            <a:r>
              <a:rPr lang="en-GB" sz="1800" dirty="0" err="1"/>
              <a:t>obličeje</a:t>
            </a:r>
            <a:r>
              <a:rPr lang="en-GB" sz="1800" dirty="0"/>
              <a:t>, </a:t>
            </a:r>
            <a:r>
              <a:rPr lang="en-GB" sz="1800" dirty="0" err="1"/>
              <a:t>měnit</a:t>
            </a:r>
            <a:r>
              <a:rPr lang="en-GB" sz="1800" dirty="0"/>
              <a:t> </a:t>
            </a:r>
            <a:r>
              <a:rPr lang="en-GB" sz="1800" dirty="0" err="1"/>
              <a:t>mimiku</a:t>
            </a:r>
            <a:r>
              <a:rPr lang="en-GB" sz="1800" dirty="0"/>
              <a:t> </a:t>
            </a:r>
            <a:r>
              <a:rPr lang="en-GB" sz="1800" dirty="0" err="1"/>
              <a:t>nebo</a:t>
            </a:r>
            <a:r>
              <a:rPr lang="en-GB" sz="1800" dirty="0"/>
              <a:t> </a:t>
            </a:r>
            <a:r>
              <a:rPr lang="en-GB" sz="1800" dirty="0" err="1"/>
              <a:t>hlasové</a:t>
            </a:r>
            <a:r>
              <a:rPr lang="en-GB" sz="1800" dirty="0"/>
              <a:t> 	</a:t>
            </a:r>
            <a:r>
              <a:rPr lang="en-GB" sz="1800" dirty="0" err="1"/>
              <a:t>projevy</a:t>
            </a:r>
            <a:r>
              <a:rPr lang="en-GB" sz="1800" dirty="0"/>
              <a:t> </a:t>
            </a:r>
            <a:r>
              <a:rPr lang="en-GB" sz="1800" dirty="0" err="1"/>
              <a:t>postav</a:t>
            </a:r>
            <a:r>
              <a:rPr lang="en-GB" sz="1800" dirty="0"/>
              <a:t>. </a:t>
            </a:r>
            <a:r>
              <a:rPr lang="en-GB" sz="1800" dirty="0" err="1"/>
              <a:t>Používá</a:t>
            </a:r>
            <a:r>
              <a:rPr lang="en-GB" sz="1800" dirty="0"/>
              <a:t> se jak </a:t>
            </a:r>
            <a:r>
              <a:rPr lang="en-GB" sz="1800" dirty="0" err="1"/>
              <a:t>kreativně</a:t>
            </a:r>
            <a:r>
              <a:rPr lang="en-GB" sz="1800" dirty="0"/>
              <a:t>, </a:t>
            </a:r>
            <a:r>
              <a:rPr lang="en-GB" sz="1800" dirty="0" err="1"/>
              <a:t>tak</a:t>
            </a:r>
            <a:r>
              <a:rPr lang="en-GB" sz="1800" dirty="0"/>
              <a:t> 	</a:t>
            </a:r>
            <a:r>
              <a:rPr lang="en-GB" sz="1800" dirty="0" err="1"/>
              <a:t>kontroverzně</a:t>
            </a:r>
            <a:r>
              <a:rPr lang="en-GB" sz="1800" dirty="0"/>
              <a:t>.</a:t>
            </a:r>
          </a:p>
          <a:p>
            <a:pPr rtl="0"/>
            <a:r>
              <a:rPr lang="en-GB" sz="1800" b="1" dirty="0" err="1"/>
              <a:t>Rozpoznávání</a:t>
            </a:r>
            <a:r>
              <a:rPr lang="en-GB" sz="1800" b="1" dirty="0"/>
              <a:t> a </a:t>
            </a:r>
            <a:r>
              <a:rPr lang="en-GB" sz="1800" b="1" dirty="0" err="1"/>
              <a:t>analýza</a:t>
            </a:r>
            <a:r>
              <a:rPr lang="en-GB" sz="1800" b="1" dirty="0"/>
              <a:t> </a:t>
            </a:r>
            <a:r>
              <a:rPr lang="en-GB" sz="1800" b="1" dirty="0" err="1"/>
              <a:t>obsahu</a:t>
            </a:r>
            <a:r>
              <a:rPr lang="en-GB" sz="1800" b="1" dirty="0"/>
              <a:t>:</a:t>
            </a:r>
          </a:p>
          <a:p>
            <a:pPr rtl="0"/>
            <a:r>
              <a:rPr lang="en-GB" sz="1800" dirty="0"/>
              <a:t>	</a:t>
            </a:r>
            <a:r>
              <a:rPr lang="en-GB" sz="1800" b="1" dirty="0" err="1"/>
              <a:t>Rozpoznávání</a:t>
            </a:r>
            <a:r>
              <a:rPr lang="en-GB" sz="1800" b="1" dirty="0"/>
              <a:t> </a:t>
            </a:r>
            <a:r>
              <a:rPr lang="en-GB" sz="1800" b="1" dirty="0" err="1"/>
              <a:t>objektů</a:t>
            </a:r>
            <a:r>
              <a:rPr lang="en-GB" sz="1800" b="1" dirty="0"/>
              <a:t>: </a:t>
            </a:r>
            <a:r>
              <a:rPr lang="en-GB" sz="1800" dirty="0" err="1"/>
              <a:t>Identifikace</a:t>
            </a:r>
            <a:r>
              <a:rPr lang="en-GB" sz="1800" dirty="0"/>
              <a:t> </a:t>
            </a:r>
            <a:r>
              <a:rPr lang="en-GB" sz="1800" dirty="0" err="1"/>
              <a:t>předmětů</a:t>
            </a:r>
            <a:r>
              <a:rPr lang="en-GB" sz="1800" dirty="0"/>
              <a:t>, </a:t>
            </a:r>
            <a:r>
              <a:rPr lang="en-GB" sz="1800" dirty="0" err="1"/>
              <a:t>lidí</a:t>
            </a:r>
            <a:r>
              <a:rPr lang="en-GB" sz="1800" dirty="0"/>
              <a:t> 	</a:t>
            </a:r>
            <a:r>
              <a:rPr lang="en-GB" sz="1800" dirty="0" err="1"/>
              <a:t>nebo</a:t>
            </a:r>
            <a:r>
              <a:rPr lang="en-GB" sz="1800" dirty="0"/>
              <a:t> </a:t>
            </a:r>
            <a:r>
              <a:rPr lang="en-GB" sz="1800" dirty="0" err="1"/>
              <a:t>emocí</a:t>
            </a:r>
            <a:r>
              <a:rPr lang="en-GB" sz="1800" dirty="0"/>
              <a:t> </a:t>
            </a:r>
            <a:r>
              <a:rPr lang="en-GB" sz="1800" dirty="0" err="1"/>
              <a:t>ve</a:t>
            </a:r>
            <a:r>
              <a:rPr lang="en-GB" sz="1800" dirty="0"/>
              <a:t> </a:t>
            </a:r>
            <a:r>
              <a:rPr lang="en-GB" sz="1800" dirty="0" err="1"/>
              <a:t>videu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232044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588475"/>
            <a:ext cx="4704784" cy="578780"/>
          </a:xfrm>
        </p:spPr>
        <p:txBody>
          <a:bodyPr rtlCol="0"/>
          <a:lstStyle/>
          <a:p>
            <a:pPr rtl="0"/>
            <a:r>
              <a:rPr lang="en-GB" dirty="0" err="1"/>
              <a:t>Díky</a:t>
            </a:r>
            <a:r>
              <a:rPr lang="en-GB" dirty="0"/>
              <a:t> za </a:t>
            </a:r>
            <a:r>
              <a:rPr lang="en-GB" dirty="0" err="1"/>
              <a:t>pozornost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1584357"/>
            <a:ext cx="7357450" cy="4291342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hlinkClick r:id="rId3"/>
              </a:rPr>
              <a:t>https://en.wikipedia.org/wiki/Video</a:t>
            </a:r>
            <a:endParaRPr lang="en-GB" dirty="0"/>
          </a:p>
          <a:p>
            <a:pPr rtl="0"/>
            <a:r>
              <a:rPr lang="en-GB" dirty="0">
                <a:hlinkClick r:id="rId4"/>
              </a:rPr>
              <a:t>https://cs.wikipedia.org/wiki/Kodek</a:t>
            </a:r>
            <a:endParaRPr lang="en-GB" dirty="0"/>
          </a:p>
          <a:p>
            <a:pPr rtl="0"/>
            <a:r>
              <a:rPr lang="en-GB" dirty="0">
                <a:hlinkClick r:id="rId5"/>
              </a:rPr>
              <a:t>https://cs.wikipedia.org/wiki/Form%C3%A1t_video_souboru</a:t>
            </a:r>
            <a:endParaRPr lang="en-GB" dirty="0"/>
          </a:p>
          <a:p>
            <a:pPr rtl="0"/>
            <a:r>
              <a:rPr lang="en-GB" dirty="0">
                <a:hlinkClick r:id="rId6"/>
              </a:rPr>
              <a:t>https://en.wikipedia.org/wiki/Bit_rate</a:t>
            </a:r>
            <a:endParaRPr lang="en-GB" dirty="0"/>
          </a:p>
          <a:p>
            <a:pPr rtl="0"/>
            <a:r>
              <a:rPr lang="en-GB" dirty="0">
                <a:hlinkClick r:id="rId7"/>
              </a:rPr>
              <a:t>https://www.lemonlight.com/blog/how-ai-is-changing-the-video-production-industry/</a:t>
            </a:r>
            <a:endParaRPr lang="en-GB" dirty="0"/>
          </a:p>
          <a:p>
            <a:pPr rtl="0"/>
            <a:r>
              <a:rPr lang="en-GB" dirty="0"/>
              <a:t>https://www.dataart.com/blog/how-artificial-intelligence-is-redefining-the-video-industry-by-max-kalmykov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85" y="1041152"/>
            <a:ext cx="3171825" cy="571529"/>
          </a:xfrm>
        </p:spPr>
        <p:txBody>
          <a:bodyPr rtlCol="0"/>
          <a:lstStyle/>
          <a:p>
            <a:pPr rtl="0"/>
            <a:r>
              <a:rPr lang="en-GB" dirty="0"/>
              <a:t>Normy </a:t>
            </a:r>
            <a:r>
              <a:rPr lang="en-GB" dirty="0" err="1"/>
              <a:t>videa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385" y="2534971"/>
            <a:ext cx="4246074" cy="3213980"/>
          </a:xfrm>
        </p:spPr>
        <p:txBody>
          <a:bodyPr rtlCol="0">
            <a:normAutofit/>
          </a:bodyPr>
          <a:lstStyle/>
          <a:p>
            <a:pPr rtl="0"/>
            <a:r>
              <a:rPr lang="en-GB" sz="1800" b="1" dirty="0"/>
              <a:t>NTSC: </a:t>
            </a:r>
            <a:r>
              <a:rPr lang="en-GB" sz="1800" dirty="0" err="1"/>
              <a:t>Používáno</a:t>
            </a:r>
            <a:r>
              <a:rPr lang="en-GB" sz="1800" dirty="0"/>
              <a:t> v USA, </a:t>
            </a:r>
            <a:r>
              <a:rPr lang="en-GB" sz="1800" dirty="0" err="1"/>
              <a:t>Japonsku</a:t>
            </a:r>
            <a:r>
              <a:rPr lang="en-GB" sz="1800" dirty="0"/>
              <a:t>, 30 fps.</a:t>
            </a:r>
          </a:p>
          <a:p>
            <a:pPr rtl="0"/>
            <a:r>
              <a:rPr lang="en-GB" sz="1800" b="1" dirty="0"/>
              <a:t>PAL: </a:t>
            </a:r>
            <a:r>
              <a:rPr lang="en-GB" sz="1800" dirty="0"/>
              <a:t>Evropa, 25 fps, </a:t>
            </a:r>
            <a:r>
              <a:rPr lang="en-GB" sz="1800" dirty="0" err="1"/>
              <a:t>vyšší</a:t>
            </a:r>
            <a:r>
              <a:rPr lang="en-GB" sz="1800" dirty="0"/>
              <a:t> </a:t>
            </a:r>
            <a:r>
              <a:rPr lang="en-GB" sz="1800" dirty="0" err="1"/>
              <a:t>rozlišení</a:t>
            </a:r>
            <a:r>
              <a:rPr lang="en-GB" sz="1800" dirty="0"/>
              <a:t> </a:t>
            </a:r>
            <a:r>
              <a:rPr lang="en-GB" sz="1800" dirty="0" err="1"/>
              <a:t>než</a:t>
            </a:r>
            <a:r>
              <a:rPr lang="en-GB" sz="1800" dirty="0"/>
              <a:t> NTSC.</a:t>
            </a:r>
          </a:p>
          <a:p>
            <a:pPr rtl="0"/>
            <a:r>
              <a:rPr lang="en-GB" sz="1800" b="1" dirty="0"/>
              <a:t>SECAM: </a:t>
            </a:r>
            <a:r>
              <a:rPr lang="en-GB" sz="1800" dirty="0"/>
              <a:t>Francie, Rusko, </a:t>
            </a:r>
            <a:r>
              <a:rPr lang="en-GB" sz="1800" dirty="0" err="1"/>
              <a:t>podobné</a:t>
            </a:r>
            <a:r>
              <a:rPr lang="en-GB" sz="1800" dirty="0"/>
              <a:t> PAL, </a:t>
            </a:r>
            <a:r>
              <a:rPr lang="en-GB" sz="1800" dirty="0" err="1"/>
              <a:t>rozdíly</a:t>
            </a:r>
            <a:r>
              <a:rPr lang="en-GB" sz="1800" dirty="0"/>
              <a:t> v </a:t>
            </a:r>
            <a:r>
              <a:rPr lang="en-GB" sz="1800" dirty="0" err="1"/>
              <a:t>kódování</a:t>
            </a:r>
            <a:r>
              <a:rPr lang="en-GB" sz="1800" dirty="0"/>
              <a:t> </a:t>
            </a:r>
            <a:r>
              <a:rPr lang="en-GB" sz="1800" dirty="0" err="1"/>
              <a:t>barev</a:t>
            </a:r>
            <a:r>
              <a:rPr lang="en-GB" sz="1800" dirty="0"/>
              <a:t>.</a:t>
            </a:r>
          </a:p>
          <a:p>
            <a:pPr rtl="0"/>
            <a:r>
              <a:rPr lang="en-GB" sz="1800" b="1" dirty="0"/>
              <a:t>HD a 4K </a:t>
            </a:r>
            <a:r>
              <a:rPr lang="en-GB" sz="1800" b="1" dirty="0" err="1"/>
              <a:t>normy</a:t>
            </a:r>
            <a:r>
              <a:rPr lang="en-GB" sz="1800" b="1" dirty="0"/>
              <a:t>: </a:t>
            </a:r>
            <a:r>
              <a:rPr lang="en-GB" sz="1800" dirty="0" err="1"/>
              <a:t>Standardy</a:t>
            </a:r>
            <a:r>
              <a:rPr lang="en-GB" sz="1800" dirty="0"/>
              <a:t> pro </a:t>
            </a:r>
            <a:r>
              <a:rPr lang="en-GB" sz="1800" dirty="0" err="1"/>
              <a:t>vysoké</a:t>
            </a:r>
            <a:r>
              <a:rPr lang="en-GB" sz="1800" dirty="0"/>
              <a:t> </a:t>
            </a:r>
            <a:r>
              <a:rPr lang="en-GB" sz="1800" dirty="0" err="1"/>
              <a:t>rozlišení</a:t>
            </a:r>
            <a:r>
              <a:rPr lang="en-GB" sz="1800" dirty="0"/>
              <a:t> (1920×1080 a 3840×2160).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A1300-6E71-1A5B-61A5-8315E3425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DFB6-1569-D944-C1EB-F696FD374E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85" y="1041152"/>
            <a:ext cx="3171825" cy="571529"/>
          </a:xfrm>
        </p:spPr>
        <p:txBody>
          <a:bodyPr rtlCol="0"/>
          <a:lstStyle/>
          <a:p>
            <a:pPr rtl="0"/>
            <a:r>
              <a:rPr lang="en-GB" dirty="0" err="1"/>
              <a:t>Formáty</a:t>
            </a:r>
            <a:r>
              <a:rPr lang="en-GB" dirty="0"/>
              <a:t> </a:t>
            </a:r>
            <a:r>
              <a:rPr lang="en-GB" dirty="0" err="1"/>
              <a:t>videa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C906C-8ADD-22E3-9AE4-F7E3A0509EF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385" y="2534971"/>
            <a:ext cx="4246074" cy="3367888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GB" sz="1800" b="1" dirty="0"/>
              <a:t>AVI: </a:t>
            </a:r>
            <a:r>
              <a:rPr lang="en-GB" sz="1800" dirty="0" err="1"/>
              <a:t>Starší</a:t>
            </a:r>
            <a:r>
              <a:rPr lang="en-GB" sz="1800" dirty="0"/>
              <a:t> </a:t>
            </a:r>
            <a:r>
              <a:rPr lang="en-GB" sz="1800" dirty="0" err="1"/>
              <a:t>formát</a:t>
            </a:r>
            <a:r>
              <a:rPr lang="en-GB" sz="1800" dirty="0"/>
              <a:t>, </a:t>
            </a:r>
            <a:r>
              <a:rPr lang="en-GB" sz="1800" dirty="0" err="1"/>
              <a:t>široce</a:t>
            </a:r>
            <a:r>
              <a:rPr lang="en-GB" sz="1800" dirty="0"/>
              <a:t> </a:t>
            </a:r>
            <a:r>
              <a:rPr lang="en-GB" sz="1800" dirty="0" err="1"/>
              <a:t>podporovaný</a:t>
            </a:r>
            <a:r>
              <a:rPr lang="en-GB" sz="1800" dirty="0"/>
              <a:t>.</a:t>
            </a:r>
          </a:p>
          <a:p>
            <a:pPr rtl="0"/>
            <a:r>
              <a:rPr lang="en-GB" sz="1800" dirty="0"/>
              <a:t>(Audio Video Interleave)</a:t>
            </a:r>
          </a:p>
          <a:p>
            <a:pPr rtl="0"/>
            <a:r>
              <a:rPr lang="en-GB" sz="1800" b="1" dirty="0"/>
              <a:t>MP4: </a:t>
            </a:r>
            <a:r>
              <a:rPr lang="en-GB" sz="1800" dirty="0" err="1"/>
              <a:t>Moderní</a:t>
            </a:r>
            <a:r>
              <a:rPr lang="en-GB" sz="1800" dirty="0"/>
              <a:t> standard, </a:t>
            </a:r>
            <a:r>
              <a:rPr lang="en-GB" sz="1800" dirty="0" err="1"/>
              <a:t>efektivní</a:t>
            </a:r>
            <a:r>
              <a:rPr lang="en-GB" sz="1800" dirty="0"/>
              <a:t> </a:t>
            </a:r>
            <a:r>
              <a:rPr lang="en-GB" sz="1800" dirty="0" err="1"/>
              <a:t>komprese</a:t>
            </a:r>
            <a:r>
              <a:rPr lang="en-GB" sz="1800" dirty="0"/>
              <a:t>.</a:t>
            </a:r>
          </a:p>
          <a:p>
            <a:pPr rtl="0"/>
            <a:r>
              <a:rPr lang="en-GB" sz="1800" b="1" dirty="0"/>
              <a:t>MOV: </a:t>
            </a:r>
            <a:r>
              <a:rPr lang="en-GB" sz="1800" dirty="0"/>
              <a:t>Apple QuickTime </a:t>
            </a:r>
            <a:r>
              <a:rPr lang="en-GB" sz="1800" dirty="0" err="1"/>
              <a:t>formát</a:t>
            </a:r>
            <a:r>
              <a:rPr lang="en-GB" sz="1800" dirty="0"/>
              <a:t>.</a:t>
            </a:r>
          </a:p>
          <a:p>
            <a:pPr rtl="0"/>
            <a:r>
              <a:rPr lang="en-GB" sz="1800" b="1" dirty="0"/>
              <a:t>MKV: </a:t>
            </a:r>
            <a:r>
              <a:rPr lang="en-GB" sz="1800" dirty="0" err="1"/>
              <a:t>Univerzální</a:t>
            </a:r>
            <a:r>
              <a:rPr lang="en-GB" sz="1800" dirty="0"/>
              <a:t>, </a:t>
            </a:r>
            <a:r>
              <a:rPr lang="en-GB" sz="1800" dirty="0" err="1"/>
              <a:t>podporuje</a:t>
            </a:r>
            <a:r>
              <a:rPr lang="en-GB" sz="1800" dirty="0"/>
              <a:t> </a:t>
            </a:r>
            <a:r>
              <a:rPr lang="en-GB" sz="1800" dirty="0" err="1"/>
              <a:t>více</a:t>
            </a:r>
            <a:r>
              <a:rPr lang="en-GB" sz="1800" dirty="0"/>
              <a:t> </a:t>
            </a:r>
            <a:r>
              <a:rPr lang="en-GB" sz="1800" dirty="0" err="1"/>
              <a:t>zvukových</a:t>
            </a:r>
            <a:r>
              <a:rPr lang="en-GB" sz="1800" dirty="0"/>
              <a:t> stop a </a:t>
            </a:r>
            <a:r>
              <a:rPr lang="en-GB" sz="1800" dirty="0" err="1"/>
              <a:t>titulků</a:t>
            </a:r>
            <a:r>
              <a:rPr lang="en-GB" sz="1800" dirty="0"/>
              <a:t>. (</a:t>
            </a:r>
            <a:r>
              <a:rPr lang="en-GB" sz="1800" dirty="0" err="1"/>
              <a:t>Matroska</a:t>
            </a:r>
            <a:r>
              <a:rPr lang="en-GB" sz="1800" dirty="0"/>
              <a:t>)</a:t>
            </a:r>
          </a:p>
          <a:p>
            <a:pPr rtl="0"/>
            <a:r>
              <a:rPr lang="en-GB" sz="1800" b="1" dirty="0"/>
              <a:t>FLV: </a:t>
            </a:r>
            <a:r>
              <a:rPr lang="en-GB" sz="1800" dirty="0" err="1"/>
              <a:t>Optimalizovaný</a:t>
            </a:r>
            <a:r>
              <a:rPr lang="en-GB" sz="1800" dirty="0"/>
              <a:t> pro </a:t>
            </a:r>
            <a:r>
              <a:rPr lang="en-GB" sz="1800" dirty="0" err="1"/>
              <a:t>streamování</a:t>
            </a:r>
            <a:r>
              <a:rPr lang="en-GB" sz="1800" dirty="0"/>
              <a:t> </a:t>
            </a:r>
            <a:r>
              <a:rPr lang="en-GB" sz="1800" dirty="0" err="1"/>
              <a:t>na</a:t>
            </a:r>
            <a:r>
              <a:rPr lang="en-GB" sz="1800" dirty="0"/>
              <a:t> </a:t>
            </a:r>
            <a:r>
              <a:rPr lang="en-GB" sz="1800" dirty="0" err="1"/>
              <a:t>webu</a:t>
            </a:r>
            <a:r>
              <a:rPr lang="en-GB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694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827" y="755963"/>
            <a:ext cx="5431971" cy="846301"/>
          </a:xfrm>
        </p:spPr>
        <p:txBody>
          <a:bodyPr rtlCol="0"/>
          <a:lstStyle/>
          <a:p>
            <a:pPr rtl="0"/>
            <a:r>
              <a:rPr lang="en-GB" dirty="0" err="1"/>
              <a:t>Kvalita</a:t>
            </a:r>
            <a:r>
              <a:rPr lang="en-GB" dirty="0"/>
              <a:t> </a:t>
            </a:r>
            <a:r>
              <a:rPr lang="en-GB" dirty="0" err="1"/>
              <a:t>obrazu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7" y="1602264"/>
            <a:ext cx="5431971" cy="4372824"/>
          </a:xfrm>
        </p:spPr>
        <p:txBody>
          <a:bodyPr rtlCol="0">
            <a:normAutofit/>
          </a:bodyPr>
          <a:lstStyle/>
          <a:p>
            <a:pPr rtl="0"/>
            <a:r>
              <a:rPr lang="en-GB" b="1" dirty="0" err="1"/>
              <a:t>Rozlišení</a:t>
            </a:r>
            <a:r>
              <a:rPr lang="en-GB" b="1" dirty="0"/>
              <a:t>:</a:t>
            </a:r>
          </a:p>
          <a:p>
            <a:pPr rtl="0"/>
            <a:r>
              <a:rPr lang="en-GB" dirty="0"/>
              <a:t>	SD (720×576) </a:t>
            </a:r>
          </a:p>
          <a:p>
            <a:pPr rtl="0"/>
            <a:r>
              <a:rPr lang="en-GB" dirty="0"/>
              <a:t>	HD (1280×720) </a:t>
            </a:r>
          </a:p>
          <a:p>
            <a:pPr rtl="0"/>
            <a:r>
              <a:rPr lang="en-GB" dirty="0"/>
              <a:t>	Full HD (1920×1080) </a:t>
            </a:r>
          </a:p>
          <a:p>
            <a:pPr rtl="0"/>
            <a:r>
              <a:rPr lang="en-GB" dirty="0"/>
              <a:t>	4K (3840×2160), 8K (7680×4320)</a:t>
            </a:r>
          </a:p>
          <a:p>
            <a:pPr rtl="0"/>
            <a:r>
              <a:rPr lang="en-GB" b="1" dirty="0"/>
              <a:t>FPS (</a:t>
            </a:r>
            <a:r>
              <a:rPr lang="en-GB" b="1" dirty="0" err="1"/>
              <a:t>snímkovací</a:t>
            </a:r>
            <a:r>
              <a:rPr lang="en-GB" b="1" dirty="0"/>
              <a:t> </a:t>
            </a:r>
            <a:r>
              <a:rPr lang="en-GB" b="1" dirty="0" err="1"/>
              <a:t>frekvence</a:t>
            </a:r>
            <a:r>
              <a:rPr lang="en-GB" b="1" dirty="0"/>
              <a:t>): </a:t>
            </a:r>
          </a:p>
          <a:p>
            <a:pPr rtl="0"/>
            <a:r>
              <a:rPr lang="en-GB" dirty="0"/>
              <a:t>	24 fps (film)</a:t>
            </a:r>
          </a:p>
          <a:p>
            <a:pPr rtl="0"/>
            <a:r>
              <a:rPr lang="en-GB" dirty="0"/>
              <a:t>	30 fps (video)</a:t>
            </a:r>
          </a:p>
          <a:p>
            <a:pPr rtl="0"/>
            <a:r>
              <a:rPr lang="en-GB" dirty="0"/>
              <a:t>	60 fps (</a:t>
            </a:r>
            <a:r>
              <a:rPr lang="en-GB" dirty="0" err="1"/>
              <a:t>hry</a:t>
            </a:r>
            <a:r>
              <a:rPr lang="en-GB" dirty="0"/>
              <a:t>)</a:t>
            </a:r>
          </a:p>
          <a:p>
            <a:pPr rtl="0"/>
            <a:r>
              <a:rPr lang="en-GB" b="1" dirty="0"/>
              <a:t>Bitrate: </a:t>
            </a:r>
            <a:r>
              <a:rPr lang="en-GB" dirty="0" err="1"/>
              <a:t>množství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</a:t>
            </a:r>
            <a:r>
              <a:rPr lang="en-GB" dirty="0" err="1"/>
              <a:t>přenesených</a:t>
            </a:r>
            <a:r>
              <a:rPr lang="en-GB" dirty="0"/>
              <a:t> </a:t>
            </a:r>
            <a:r>
              <a:rPr lang="en-GB" dirty="0" err="1"/>
              <a:t>nebo</a:t>
            </a:r>
            <a:r>
              <a:rPr lang="en-GB" dirty="0"/>
              <a:t> </a:t>
            </a:r>
            <a:r>
              <a:rPr lang="en-GB" dirty="0" err="1"/>
              <a:t>zpracovaných</a:t>
            </a:r>
            <a:r>
              <a:rPr lang="en-GB" dirty="0"/>
              <a:t> za </a:t>
            </a:r>
            <a:r>
              <a:rPr lang="en-GB" dirty="0" err="1"/>
              <a:t>jednu</a:t>
            </a:r>
            <a:r>
              <a:rPr lang="en-GB" dirty="0"/>
              <a:t> </a:t>
            </a:r>
            <a:r>
              <a:rPr lang="en-GB" dirty="0" err="1"/>
              <a:t>sekundu</a:t>
            </a:r>
            <a:r>
              <a:rPr lang="en-GB" dirty="0"/>
              <a:t>. </a:t>
            </a:r>
            <a:r>
              <a:rPr lang="en-GB" dirty="0" err="1"/>
              <a:t>Udává</a:t>
            </a:r>
            <a:r>
              <a:rPr lang="en-GB" dirty="0"/>
              <a:t> se v </a:t>
            </a:r>
            <a:r>
              <a:rPr lang="en-GB" dirty="0" err="1"/>
              <a:t>bitech</a:t>
            </a:r>
            <a:r>
              <a:rPr lang="en-GB" dirty="0"/>
              <a:t>/</a:t>
            </a:r>
            <a:r>
              <a:rPr lang="en-GB" dirty="0" err="1"/>
              <a:t>megabitech</a:t>
            </a:r>
            <a:r>
              <a:rPr lang="en-GB" dirty="0"/>
              <a:t> za </a:t>
            </a:r>
            <a:r>
              <a:rPr lang="en-GB" dirty="0" err="1"/>
              <a:t>sekundu</a:t>
            </a:r>
            <a:endParaRPr lang="en-GB" dirty="0"/>
          </a:p>
          <a:p>
            <a:pPr rtl="0"/>
            <a:r>
              <a:rPr lang="en-GB" b="1" dirty="0"/>
              <a:t>HDR: </a:t>
            </a:r>
            <a:r>
              <a:rPr lang="en-GB" dirty="0" err="1"/>
              <a:t>technologie</a:t>
            </a:r>
            <a:r>
              <a:rPr lang="en-GB" dirty="0"/>
              <a:t> </a:t>
            </a:r>
            <a:r>
              <a:rPr lang="en-GB" dirty="0" err="1"/>
              <a:t>používaná</a:t>
            </a:r>
            <a:r>
              <a:rPr lang="en-GB" dirty="0"/>
              <a:t> </a:t>
            </a:r>
            <a:r>
              <a:rPr lang="en-GB" dirty="0" err="1"/>
              <a:t>při</a:t>
            </a:r>
            <a:r>
              <a:rPr lang="en-GB" dirty="0"/>
              <a:t> </a:t>
            </a:r>
            <a:r>
              <a:rPr lang="en-GB" dirty="0" err="1"/>
              <a:t>zobrazování</a:t>
            </a:r>
            <a:r>
              <a:rPr lang="en-GB" dirty="0"/>
              <a:t> a </a:t>
            </a:r>
            <a:r>
              <a:rPr lang="en-GB" dirty="0" err="1"/>
              <a:t>zpracování</a:t>
            </a:r>
            <a:r>
              <a:rPr lang="en-GB" dirty="0"/>
              <a:t> </a:t>
            </a:r>
            <a:r>
              <a:rPr lang="en-GB" dirty="0" err="1"/>
              <a:t>obrazu</a:t>
            </a:r>
            <a:r>
              <a:rPr lang="en-GB" dirty="0"/>
              <a:t>, </a:t>
            </a:r>
            <a:r>
              <a:rPr lang="en-GB" dirty="0" err="1"/>
              <a:t>která</a:t>
            </a:r>
            <a:r>
              <a:rPr lang="en-GB" dirty="0"/>
              <a:t> </a:t>
            </a:r>
            <a:r>
              <a:rPr lang="en-GB" dirty="0" err="1"/>
              <a:t>zvyšuje</a:t>
            </a:r>
            <a:r>
              <a:rPr lang="en-GB" dirty="0"/>
              <a:t> </a:t>
            </a:r>
            <a:r>
              <a:rPr lang="en-GB" dirty="0" err="1"/>
              <a:t>kvalitu</a:t>
            </a:r>
            <a:r>
              <a:rPr lang="en-GB" dirty="0"/>
              <a:t> </a:t>
            </a:r>
            <a:r>
              <a:rPr lang="en-GB" dirty="0" err="1"/>
              <a:t>zobrazení</a:t>
            </a:r>
            <a:r>
              <a:rPr lang="en-GB" dirty="0"/>
              <a:t> </a:t>
            </a:r>
            <a:r>
              <a:rPr lang="en-GB" dirty="0" err="1"/>
              <a:t>tím</a:t>
            </a:r>
            <a:r>
              <a:rPr lang="en-GB" dirty="0"/>
              <a:t>, </a:t>
            </a:r>
            <a:r>
              <a:rPr lang="en-GB" dirty="0" err="1"/>
              <a:t>že</a:t>
            </a:r>
            <a:r>
              <a:rPr lang="en-GB" dirty="0"/>
              <a:t> </a:t>
            </a:r>
            <a:r>
              <a:rPr lang="en-GB" dirty="0" err="1"/>
              <a:t>rozšiřuje</a:t>
            </a:r>
            <a:r>
              <a:rPr lang="en-GB" dirty="0"/>
              <a:t> </a:t>
            </a:r>
            <a:r>
              <a:rPr lang="en-GB" dirty="0" err="1"/>
              <a:t>dynamický</a:t>
            </a:r>
            <a:r>
              <a:rPr lang="en-GB" dirty="0"/>
              <a:t> </a:t>
            </a:r>
            <a:r>
              <a:rPr lang="en-GB" dirty="0" err="1"/>
              <a:t>rozsah</a:t>
            </a:r>
            <a:r>
              <a:rPr lang="en-GB" dirty="0"/>
              <a:t> </a:t>
            </a:r>
            <a:r>
              <a:rPr lang="en-GB" dirty="0" err="1"/>
              <a:t>mezi</a:t>
            </a:r>
            <a:r>
              <a:rPr lang="en-GB" dirty="0"/>
              <a:t> </a:t>
            </a:r>
            <a:r>
              <a:rPr lang="en-GB" dirty="0" err="1"/>
              <a:t>nejtmavšími</a:t>
            </a:r>
            <a:r>
              <a:rPr lang="en-GB" dirty="0"/>
              <a:t> a </a:t>
            </a:r>
            <a:r>
              <a:rPr lang="en-GB" dirty="0" err="1"/>
              <a:t>nejsvětlejšími</a:t>
            </a:r>
            <a:r>
              <a:rPr lang="en-GB" dirty="0"/>
              <a:t> </a:t>
            </a:r>
            <a:r>
              <a:rPr lang="en-GB" dirty="0" err="1"/>
              <a:t>částmi</a:t>
            </a:r>
            <a:r>
              <a:rPr lang="en-GB" dirty="0"/>
              <a:t> </a:t>
            </a:r>
            <a:r>
              <a:rPr lang="en-GB" dirty="0" err="1"/>
              <a:t>obrazu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FC8CD-2C0D-26A6-DBA2-2193E8935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249BD-21EF-1EED-0C4D-EA17B5131DE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85" y="1557200"/>
            <a:ext cx="3171825" cy="571529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MÉDIA PRO UKLÁDÁNÍ A DISTRIBUCI VIDEA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ECA22-2E0C-4C90-A149-48F5E569674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385" y="2534971"/>
            <a:ext cx="4246074" cy="3367888"/>
          </a:xfrm>
        </p:spPr>
        <p:txBody>
          <a:bodyPr rtlCol="0">
            <a:normAutofit/>
          </a:bodyPr>
          <a:lstStyle/>
          <a:p>
            <a:pPr rtl="0"/>
            <a:r>
              <a:rPr lang="en-GB" sz="1800" b="1" dirty="0"/>
              <a:t>DVD/Blu-ray: </a:t>
            </a:r>
            <a:r>
              <a:rPr lang="en-GB" sz="1800" dirty="0" err="1"/>
              <a:t>Fyzická</a:t>
            </a:r>
            <a:r>
              <a:rPr lang="en-GB" sz="1800" dirty="0"/>
              <a:t> </a:t>
            </a:r>
            <a:r>
              <a:rPr lang="en-GB" sz="1800" dirty="0" err="1"/>
              <a:t>média</a:t>
            </a:r>
            <a:r>
              <a:rPr lang="en-GB" sz="1800" dirty="0"/>
              <a:t>, </a:t>
            </a:r>
            <a:r>
              <a:rPr lang="en-GB" sz="1800" dirty="0" err="1"/>
              <a:t>vhodná</a:t>
            </a:r>
            <a:r>
              <a:rPr lang="en-GB" sz="1800" dirty="0"/>
              <a:t> pro </a:t>
            </a:r>
            <a:r>
              <a:rPr lang="en-GB" sz="1800" dirty="0" err="1"/>
              <a:t>archivaci</a:t>
            </a:r>
            <a:r>
              <a:rPr lang="en-GB" sz="1800" dirty="0"/>
              <a:t> </a:t>
            </a:r>
            <a:r>
              <a:rPr lang="en-GB" sz="1800" dirty="0" err="1"/>
              <a:t>díky</a:t>
            </a:r>
            <a:r>
              <a:rPr lang="en-GB" sz="1800" dirty="0"/>
              <a:t> </a:t>
            </a:r>
            <a:r>
              <a:rPr lang="en-GB" sz="1800" dirty="0" err="1"/>
              <a:t>své</a:t>
            </a:r>
            <a:r>
              <a:rPr lang="en-GB" sz="1800" dirty="0"/>
              <a:t> </a:t>
            </a:r>
            <a:r>
              <a:rPr lang="en-GB" sz="1800" dirty="0" err="1"/>
              <a:t>dlouhé</a:t>
            </a:r>
            <a:r>
              <a:rPr lang="en-GB" sz="1800" dirty="0"/>
              <a:t> </a:t>
            </a:r>
            <a:r>
              <a:rPr lang="en-GB" sz="1800" dirty="0" err="1"/>
              <a:t>životnosti</a:t>
            </a:r>
            <a:endParaRPr lang="en-GB" sz="1800" dirty="0"/>
          </a:p>
          <a:p>
            <a:pPr rtl="0"/>
            <a:r>
              <a:rPr lang="en-GB" sz="1800" b="1" dirty="0"/>
              <a:t>Flash </a:t>
            </a:r>
            <a:r>
              <a:rPr lang="en-GB" sz="1800" b="1" dirty="0" err="1"/>
              <a:t>paměti</a:t>
            </a:r>
            <a:r>
              <a:rPr lang="en-GB" sz="1800" b="1" dirty="0"/>
              <a:t>: </a:t>
            </a:r>
            <a:r>
              <a:rPr lang="en-GB" sz="1800" dirty="0"/>
              <a:t>SD </a:t>
            </a:r>
            <a:r>
              <a:rPr lang="en-GB" sz="1800" dirty="0" err="1"/>
              <a:t>karty</a:t>
            </a:r>
            <a:r>
              <a:rPr lang="en-GB" sz="1800" dirty="0"/>
              <a:t>, USB </a:t>
            </a:r>
            <a:r>
              <a:rPr lang="en-GB" sz="1800" dirty="0" err="1"/>
              <a:t>disky</a:t>
            </a:r>
            <a:r>
              <a:rPr lang="en-GB" sz="1800" dirty="0"/>
              <a:t>. </a:t>
            </a:r>
            <a:r>
              <a:rPr lang="en-GB" sz="1800" dirty="0" err="1"/>
              <a:t>Umožňují</a:t>
            </a:r>
            <a:r>
              <a:rPr lang="en-GB" sz="1800" dirty="0"/>
              <a:t> </a:t>
            </a:r>
            <a:r>
              <a:rPr lang="en-GB" sz="1800" dirty="0" err="1"/>
              <a:t>rychlý</a:t>
            </a:r>
            <a:r>
              <a:rPr lang="en-GB" sz="1800" dirty="0"/>
              <a:t> </a:t>
            </a:r>
            <a:r>
              <a:rPr lang="en-GB" sz="1800" dirty="0" err="1"/>
              <a:t>přístup</a:t>
            </a:r>
            <a:r>
              <a:rPr lang="en-GB" sz="1800" dirty="0"/>
              <a:t> k </a:t>
            </a:r>
            <a:r>
              <a:rPr lang="en-GB" sz="1800" dirty="0" err="1"/>
              <a:t>datům</a:t>
            </a:r>
            <a:endParaRPr lang="en-GB" sz="1800" dirty="0"/>
          </a:p>
          <a:p>
            <a:pPr rtl="0"/>
            <a:r>
              <a:rPr lang="en-GB" sz="1800" b="1" dirty="0"/>
              <a:t>Streaming Platformy: </a:t>
            </a:r>
            <a:r>
              <a:rPr lang="en-GB" sz="1800" dirty="0"/>
              <a:t>YouTube, Netflix </a:t>
            </a:r>
            <a:r>
              <a:rPr lang="en-GB" sz="1800" dirty="0" err="1"/>
              <a:t>umožňují</a:t>
            </a:r>
            <a:r>
              <a:rPr lang="en-GB" sz="1800" dirty="0"/>
              <a:t> </a:t>
            </a:r>
            <a:r>
              <a:rPr lang="en-GB" sz="1800" dirty="0" err="1"/>
              <a:t>okamžitý</a:t>
            </a:r>
            <a:r>
              <a:rPr lang="en-GB" sz="1800" dirty="0"/>
              <a:t> </a:t>
            </a:r>
            <a:r>
              <a:rPr lang="en-GB" sz="1800" dirty="0" err="1"/>
              <a:t>přístup</a:t>
            </a:r>
            <a:r>
              <a:rPr lang="en-GB" sz="1800" dirty="0"/>
              <a:t> </a:t>
            </a:r>
            <a:r>
              <a:rPr lang="en-GB" sz="1800" dirty="0" err="1"/>
              <a:t>přes</a:t>
            </a:r>
            <a:r>
              <a:rPr lang="en-GB" sz="1800" dirty="0"/>
              <a:t> internet</a:t>
            </a:r>
          </a:p>
        </p:txBody>
      </p:sp>
    </p:spTree>
    <p:extLst>
      <p:ext uri="{BB962C8B-B14F-4D97-AF65-F5344CB8AC3E}">
        <p14:creationId xmlns:p14="http://schemas.microsoft.com/office/powerpoint/2010/main" val="77041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9678" y="710697"/>
            <a:ext cx="5714106" cy="5579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GB" sz="2800" b="1" dirty="0"/>
              <a:t>KODEKY</a:t>
            </a:r>
            <a:endParaRPr lang="en-GB" sz="6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9678" y="1302573"/>
            <a:ext cx="5431971" cy="1097776"/>
          </a:xfrm>
        </p:spPr>
        <p:txBody>
          <a:bodyPr rtlCol="0">
            <a:noAutofit/>
          </a:bodyPr>
          <a:lstStyle/>
          <a:p>
            <a:pPr rtl="0"/>
            <a:r>
              <a:rPr lang="en-GB" sz="1800" b="1" dirty="0" err="1"/>
              <a:t>Kodek</a:t>
            </a:r>
            <a:r>
              <a:rPr lang="en-GB" sz="1800" dirty="0"/>
              <a:t> je </a:t>
            </a:r>
            <a:r>
              <a:rPr lang="en-GB" sz="1800" dirty="0" err="1"/>
              <a:t>zařízení</a:t>
            </a:r>
            <a:r>
              <a:rPr lang="en-GB" sz="1800" dirty="0"/>
              <a:t> </a:t>
            </a:r>
            <a:r>
              <a:rPr lang="en-GB" sz="1800" dirty="0" err="1"/>
              <a:t>nebo</a:t>
            </a:r>
            <a:r>
              <a:rPr lang="en-GB" sz="1800" dirty="0"/>
              <a:t> </a:t>
            </a:r>
            <a:r>
              <a:rPr lang="en-GB" sz="1800" dirty="0" err="1"/>
              <a:t>softwarový</a:t>
            </a:r>
            <a:r>
              <a:rPr lang="en-GB" sz="1800" dirty="0"/>
              <a:t> </a:t>
            </a:r>
            <a:r>
              <a:rPr lang="en-GB" sz="1800" dirty="0" err="1"/>
              <a:t>nástroj</a:t>
            </a:r>
            <a:r>
              <a:rPr lang="en-GB" sz="1800" dirty="0"/>
              <a:t>, </a:t>
            </a:r>
            <a:r>
              <a:rPr lang="en-GB" sz="1800" dirty="0" err="1"/>
              <a:t>který</a:t>
            </a:r>
            <a:r>
              <a:rPr lang="en-GB" sz="1800" dirty="0"/>
              <a:t> se </a:t>
            </a:r>
            <a:r>
              <a:rPr lang="en-GB" sz="1800" dirty="0" err="1"/>
              <a:t>používá</a:t>
            </a:r>
            <a:r>
              <a:rPr lang="en-GB" sz="1800" dirty="0"/>
              <a:t> k </a:t>
            </a:r>
            <a:r>
              <a:rPr lang="en-GB" sz="1800" b="1" dirty="0" err="1"/>
              <a:t>kódování</a:t>
            </a:r>
            <a:r>
              <a:rPr lang="en-GB" sz="1800" b="1" dirty="0"/>
              <a:t> (</a:t>
            </a:r>
            <a:r>
              <a:rPr lang="en-GB" sz="1800" b="1" dirty="0" err="1"/>
              <a:t>kompresi</a:t>
            </a:r>
            <a:r>
              <a:rPr lang="en-GB" sz="1800" b="1" dirty="0"/>
              <a:t>)</a:t>
            </a:r>
            <a:r>
              <a:rPr lang="en-GB" sz="1800" dirty="0"/>
              <a:t> a </a:t>
            </a:r>
            <a:r>
              <a:rPr lang="en-GB" sz="1800" b="1" dirty="0" err="1"/>
              <a:t>dekódování</a:t>
            </a:r>
            <a:r>
              <a:rPr lang="en-GB" sz="1800" b="1" dirty="0"/>
              <a:t> (</a:t>
            </a:r>
            <a:r>
              <a:rPr lang="en-GB" sz="1800" b="1" dirty="0" err="1"/>
              <a:t>dekompresi</a:t>
            </a:r>
            <a:r>
              <a:rPr lang="en-GB" sz="1800" b="1" dirty="0"/>
              <a:t>)</a:t>
            </a:r>
            <a:r>
              <a:rPr lang="en-GB" sz="1800" dirty="0"/>
              <a:t> </a:t>
            </a:r>
            <a:r>
              <a:rPr lang="en-GB" sz="1800" dirty="0" err="1"/>
              <a:t>digitálních</a:t>
            </a:r>
            <a:r>
              <a:rPr lang="en-GB" sz="1800" dirty="0"/>
              <a:t> </a:t>
            </a:r>
            <a:r>
              <a:rPr lang="en-GB" sz="1800" dirty="0" err="1"/>
              <a:t>mediálních</a:t>
            </a:r>
            <a:r>
              <a:rPr lang="en-GB" sz="1800" dirty="0"/>
              <a:t> </a:t>
            </a:r>
            <a:r>
              <a:rPr lang="en-GB" sz="1800" dirty="0" err="1"/>
              <a:t>dat</a:t>
            </a:r>
            <a:r>
              <a:rPr lang="en-GB" sz="1800" dirty="0"/>
              <a:t>, </a:t>
            </a:r>
            <a:r>
              <a:rPr lang="en-GB" sz="1800" dirty="0" err="1"/>
              <a:t>jako</a:t>
            </a:r>
            <a:r>
              <a:rPr lang="en-GB" sz="1800" dirty="0"/>
              <a:t> </a:t>
            </a:r>
            <a:r>
              <a:rPr lang="en-GB" sz="1800" dirty="0" err="1"/>
              <a:t>jsou</a:t>
            </a:r>
            <a:r>
              <a:rPr lang="en-GB" sz="1800" dirty="0"/>
              <a:t> audio a video</a:t>
            </a:r>
            <a:endParaRPr lang="en-GB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0D255A7-EA79-0751-ECA2-59D8C3E6BF36}"/>
              </a:ext>
            </a:extLst>
          </p:cNvPr>
          <p:cNvSpPr txBox="1">
            <a:spLocks/>
          </p:cNvSpPr>
          <p:nvPr/>
        </p:nvSpPr>
        <p:spPr>
          <a:xfrm>
            <a:off x="5919678" y="2790670"/>
            <a:ext cx="5714106" cy="5579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b="1" dirty="0"/>
              <a:t>POPULÁRNÍ KODEKY</a:t>
            </a:r>
            <a:endParaRPr lang="en-GB" sz="600" b="1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A571882E-82DF-C9AC-6F5C-43B02A4AE172}"/>
              </a:ext>
            </a:extLst>
          </p:cNvPr>
          <p:cNvSpPr txBox="1">
            <a:spLocks/>
          </p:cNvSpPr>
          <p:nvPr/>
        </p:nvSpPr>
        <p:spPr>
          <a:xfrm>
            <a:off x="5919678" y="3348620"/>
            <a:ext cx="5431971" cy="2798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 dirty="0"/>
              <a:t>H.264: </a:t>
            </a:r>
            <a:r>
              <a:rPr lang="en-GB" sz="1800" dirty="0" err="1"/>
              <a:t>Efektivní</a:t>
            </a:r>
            <a:r>
              <a:rPr lang="en-GB" sz="1800" dirty="0"/>
              <a:t>, </a:t>
            </a:r>
            <a:r>
              <a:rPr lang="en-GB" sz="1800" dirty="0" err="1"/>
              <a:t>běžně</a:t>
            </a:r>
            <a:r>
              <a:rPr lang="en-GB" sz="1800" dirty="0"/>
              <a:t> </a:t>
            </a:r>
            <a:r>
              <a:rPr lang="en-GB" sz="1800" dirty="0" err="1"/>
              <a:t>používaný</a:t>
            </a:r>
            <a:r>
              <a:rPr lang="en-GB" sz="1800" dirty="0"/>
              <a:t>.</a:t>
            </a:r>
          </a:p>
          <a:p>
            <a:r>
              <a:rPr lang="en-GB" sz="1800" b="1" dirty="0"/>
              <a:t>H.265 (HEVC): </a:t>
            </a:r>
            <a:r>
              <a:rPr lang="en-GB" sz="1800" dirty="0" err="1"/>
              <a:t>Lepší</a:t>
            </a:r>
            <a:r>
              <a:rPr lang="en-GB" sz="1800" dirty="0"/>
              <a:t> </a:t>
            </a:r>
            <a:r>
              <a:rPr lang="en-GB" sz="1800" dirty="0" err="1"/>
              <a:t>komprese</a:t>
            </a:r>
            <a:r>
              <a:rPr lang="en-GB" sz="1800" dirty="0"/>
              <a:t>, </a:t>
            </a:r>
            <a:r>
              <a:rPr lang="en-GB" sz="1800" dirty="0" err="1"/>
              <a:t>vhodný</a:t>
            </a:r>
            <a:r>
              <a:rPr lang="en-GB" sz="1800" dirty="0"/>
              <a:t> pro 4K a 8K.</a:t>
            </a:r>
          </a:p>
          <a:p>
            <a:r>
              <a:rPr lang="en-GB" sz="1800" b="1" dirty="0"/>
              <a:t>VP9: </a:t>
            </a:r>
            <a:r>
              <a:rPr lang="en-GB" sz="1800" dirty="0" err="1"/>
              <a:t>Otevřený</a:t>
            </a:r>
            <a:r>
              <a:rPr lang="en-GB" sz="1800" dirty="0"/>
              <a:t> </a:t>
            </a:r>
            <a:r>
              <a:rPr lang="en-GB" sz="1800" dirty="0" err="1"/>
              <a:t>formát</a:t>
            </a:r>
            <a:r>
              <a:rPr lang="en-GB" sz="1800" dirty="0"/>
              <a:t> od </a:t>
            </a:r>
            <a:r>
              <a:rPr lang="en-GB" sz="1800" dirty="0" err="1"/>
              <a:t>Googlu</a:t>
            </a:r>
            <a:r>
              <a:rPr lang="en-GB" sz="1800" dirty="0"/>
              <a:t>, </a:t>
            </a:r>
            <a:r>
              <a:rPr lang="en-GB" sz="1800" dirty="0" err="1"/>
              <a:t>konkuruje</a:t>
            </a:r>
            <a:r>
              <a:rPr lang="en-GB" sz="1800" dirty="0"/>
              <a:t> H.265.</a:t>
            </a:r>
          </a:p>
          <a:p>
            <a:r>
              <a:rPr lang="en-GB" sz="1800" b="1" dirty="0"/>
              <a:t>AV1: </a:t>
            </a:r>
            <a:r>
              <a:rPr lang="en-GB" sz="1800" dirty="0" err="1"/>
              <a:t>Nový</a:t>
            </a:r>
            <a:r>
              <a:rPr lang="en-GB" sz="1800" dirty="0"/>
              <a:t> standard, </a:t>
            </a:r>
            <a:r>
              <a:rPr lang="en-GB" sz="1800" dirty="0" err="1"/>
              <a:t>efektivnější</a:t>
            </a:r>
            <a:r>
              <a:rPr lang="en-GB" sz="1800" dirty="0"/>
              <a:t> </a:t>
            </a:r>
            <a:r>
              <a:rPr lang="en-GB" sz="1800" dirty="0" err="1"/>
              <a:t>než</a:t>
            </a:r>
            <a:r>
              <a:rPr lang="en-GB" sz="1800" dirty="0"/>
              <a:t> H.265.</a:t>
            </a:r>
          </a:p>
          <a:p>
            <a:r>
              <a:rPr lang="en-GB" sz="1800" b="1" dirty="0"/>
              <a:t>MP3: </a:t>
            </a:r>
            <a:r>
              <a:rPr lang="en-GB" sz="1800" dirty="0" err="1"/>
              <a:t>Populární</a:t>
            </a:r>
            <a:r>
              <a:rPr lang="en-GB" sz="1800" dirty="0"/>
              <a:t>, ale </a:t>
            </a:r>
            <a:r>
              <a:rPr lang="en-GB" sz="1800" dirty="0" err="1"/>
              <a:t>starší</a:t>
            </a:r>
            <a:r>
              <a:rPr lang="en-GB" sz="1800" dirty="0"/>
              <a:t> standard.</a:t>
            </a:r>
          </a:p>
          <a:p>
            <a:r>
              <a:rPr lang="en-GB" sz="1800" b="1" dirty="0"/>
              <a:t>AAC: </a:t>
            </a:r>
            <a:r>
              <a:rPr lang="en-GB" sz="1800" dirty="0" err="1"/>
              <a:t>Kvalitnější</a:t>
            </a:r>
            <a:r>
              <a:rPr lang="en-GB" sz="1800" dirty="0"/>
              <a:t> a </a:t>
            </a:r>
            <a:r>
              <a:rPr lang="en-GB" sz="1800" dirty="0" err="1"/>
              <a:t>efektivnější</a:t>
            </a:r>
            <a:r>
              <a:rPr lang="en-GB" sz="1800" dirty="0"/>
              <a:t> </a:t>
            </a:r>
            <a:r>
              <a:rPr lang="en-GB" sz="1800" dirty="0" err="1"/>
              <a:t>než</a:t>
            </a:r>
            <a:r>
              <a:rPr lang="en-GB" sz="1800" dirty="0"/>
              <a:t> MP3 (</a:t>
            </a:r>
            <a:r>
              <a:rPr lang="en-GB" sz="1800" dirty="0" err="1"/>
              <a:t>často</a:t>
            </a:r>
            <a:r>
              <a:rPr lang="en-GB" sz="1800" dirty="0"/>
              <a:t> </a:t>
            </a:r>
            <a:r>
              <a:rPr lang="en-GB" sz="1800" dirty="0" err="1"/>
              <a:t>používaný</a:t>
            </a:r>
            <a:r>
              <a:rPr lang="en-GB" sz="1800" dirty="0"/>
              <a:t> v Apple </a:t>
            </a:r>
            <a:r>
              <a:rPr lang="en-GB" sz="1800" dirty="0" err="1"/>
              <a:t>produktech</a:t>
            </a:r>
            <a:r>
              <a:rPr lang="en-GB" sz="1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C7D9E-8EF2-DDA3-BA3F-4D93A1C2E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0CCA-B4FD-ED4C-0855-678D6CB99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683" y="755963"/>
            <a:ext cx="5431971" cy="846301"/>
          </a:xfrm>
        </p:spPr>
        <p:txBody>
          <a:bodyPr rtlCol="0"/>
          <a:lstStyle/>
          <a:p>
            <a:pPr rtl="0"/>
            <a:r>
              <a:rPr lang="en-GB" dirty="0" err="1"/>
              <a:t>kamery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FE01F0B-21BF-914D-C761-EE82791B1C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03683" y="1602264"/>
            <a:ext cx="6020555" cy="4372824"/>
          </a:xfrm>
        </p:spPr>
        <p:txBody>
          <a:bodyPr rtlCol="0">
            <a:normAutofit/>
          </a:bodyPr>
          <a:lstStyle/>
          <a:p>
            <a:pPr rtl="0"/>
            <a:r>
              <a:rPr lang="en-GB" sz="1800" b="1" dirty="0" err="1"/>
              <a:t>Typy</a:t>
            </a:r>
            <a:r>
              <a:rPr lang="en-GB" sz="1800" b="1" dirty="0"/>
              <a:t> </a:t>
            </a:r>
            <a:r>
              <a:rPr lang="en-GB" sz="1800" b="1" dirty="0" err="1"/>
              <a:t>kamer</a:t>
            </a:r>
            <a:r>
              <a:rPr lang="en-GB" sz="1800" b="1" dirty="0"/>
              <a:t>:</a:t>
            </a:r>
          </a:p>
          <a:p>
            <a:pPr rtl="0"/>
            <a:r>
              <a:rPr lang="en-GB" sz="1800" dirty="0"/>
              <a:t>	</a:t>
            </a:r>
            <a:r>
              <a:rPr lang="en-GB" sz="1800" b="1" dirty="0" err="1"/>
              <a:t>Kompaktní</a:t>
            </a:r>
            <a:r>
              <a:rPr lang="en-GB" sz="1800" b="1" dirty="0"/>
              <a:t> </a:t>
            </a:r>
            <a:r>
              <a:rPr lang="en-GB" sz="1800" b="1" dirty="0" err="1"/>
              <a:t>kamery</a:t>
            </a:r>
            <a:r>
              <a:rPr lang="en-GB" sz="1800" b="1" dirty="0"/>
              <a:t>: </a:t>
            </a:r>
            <a:r>
              <a:rPr lang="en-GB" sz="1800" dirty="0"/>
              <a:t>Pro </a:t>
            </a:r>
            <a:r>
              <a:rPr lang="en-GB" sz="1800" dirty="0" err="1"/>
              <a:t>amatérské</a:t>
            </a:r>
            <a:r>
              <a:rPr lang="en-GB" sz="1800" dirty="0"/>
              <a:t> </a:t>
            </a:r>
            <a:r>
              <a:rPr lang="en-GB" sz="1800" dirty="0" err="1"/>
              <a:t>použití</a:t>
            </a:r>
            <a:r>
              <a:rPr lang="en-GB" sz="1800" dirty="0"/>
              <a:t>.</a:t>
            </a:r>
          </a:p>
          <a:p>
            <a:pPr rtl="0"/>
            <a:r>
              <a:rPr lang="en-GB" sz="1800" dirty="0"/>
              <a:t>	</a:t>
            </a:r>
            <a:r>
              <a:rPr lang="en-GB" sz="1800" b="1" dirty="0"/>
              <a:t>DSLR a </a:t>
            </a:r>
            <a:r>
              <a:rPr lang="en-GB" sz="1800" b="1" dirty="0" err="1"/>
              <a:t>bezzrcadlovky</a:t>
            </a:r>
            <a:r>
              <a:rPr lang="en-GB" sz="1800" dirty="0"/>
              <a:t>: </a:t>
            </a:r>
            <a:r>
              <a:rPr lang="en-GB" sz="1800" dirty="0" err="1"/>
              <a:t>Vysoká</a:t>
            </a:r>
            <a:r>
              <a:rPr lang="en-GB" sz="1800" dirty="0"/>
              <a:t> </a:t>
            </a:r>
            <a:r>
              <a:rPr lang="en-GB" sz="1800" dirty="0" err="1"/>
              <a:t>kvalita</a:t>
            </a:r>
            <a:r>
              <a:rPr lang="en-GB" sz="1800" dirty="0"/>
              <a:t> </a:t>
            </a:r>
            <a:r>
              <a:rPr lang="en-GB" sz="1800" dirty="0" err="1"/>
              <a:t>obrazu</a:t>
            </a:r>
            <a:r>
              <a:rPr lang="en-GB" sz="1800" dirty="0"/>
              <a:t>, 	</a:t>
            </a:r>
            <a:r>
              <a:rPr lang="en-GB" sz="1800" dirty="0" err="1"/>
              <a:t>flexibilita</a:t>
            </a:r>
            <a:r>
              <a:rPr lang="en-GB" sz="1800" dirty="0"/>
              <a:t>.</a:t>
            </a:r>
          </a:p>
          <a:p>
            <a:pPr rtl="0"/>
            <a:r>
              <a:rPr lang="en-GB" sz="1800" dirty="0"/>
              <a:t>	</a:t>
            </a:r>
            <a:r>
              <a:rPr lang="en-GB" sz="1800" b="1" dirty="0" err="1"/>
              <a:t>Profesionální</a:t>
            </a:r>
            <a:r>
              <a:rPr lang="en-GB" sz="1800" b="1" dirty="0"/>
              <a:t> </a:t>
            </a:r>
            <a:r>
              <a:rPr lang="en-GB" sz="1800" b="1" dirty="0" err="1"/>
              <a:t>kamery</a:t>
            </a:r>
            <a:r>
              <a:rPr lang="en-GB" sz="1800" b="1" dirty="0"/>
              <a:t>: </a:t>
            </a:r>
            <a:r>
              <a:rPr lang="en-GB" sz="1800" dirty="0"/>
              <a:t>Cinema </a:t>
            </a:r>
            <a:r>
              <a:rPr lang="en-GB" sz="1800" dirty="0" err="1"/>
              <a:t>kamery</a:t>
            </a:r>
            <a:r>
              <a:rPr lang="en-GB" sz="1800" dirty="0"/>
              <a:t> s </a:t>
            </a:r>
            <a:r>
              <a:rPr lang="en-GB" sz="1800" dirty="0" err="1"/>
              <a:t>podporou</a:t>
            </a:r>
            <a:r>
              <a:rPr lang="en-GB" sz="1800" dirty="0"/>
              <a:t> 	RAW </a:t>
            </a:r>
            <a:r>
              <a:rPr lang="en-GB" sz="1800" dirty="0" err="1"/>
              <a:t>formátů</a:t>
            </a:r>
            <a:r>
              <a:rPr lang="en-GB" sz="1800" dirty="0"/>
              <a:t>.</a:t>
            </a:r>
          </a:p>
          <a:p>
            <a:pPr rtl="0"/>
            <a:r>
              <a:rPr lang="en-GB" sz="1800" dirty="0"/>
              <a:t>	</a:t>
            </a:r>
            <a:r>
              <a:rPr lang="en-GB" sz="1800" b="1" dirty="0" err="1"/>
              <a:t>Akční</a:t>
            </a:r>
            <a:r>
              <a:rPr lang="en-GB" sz="1800" b="1" dirty="0"/>
              <a:t> </a:t>
            </a:r>
            <a:r>
              <a:rPr lang="en-GB" sz="1800" b="1" dirty="0" err="1"/>
              <a:t>kamery</a:t>
            </a:r>
            <a:r>
              <a:rPr lang="en-GB" sz="1800" b="1" dirty="0"/>
              <a:t>: </a:t>
            </a:r>
            <a:r>
              <a:rPr lang="en-GB" sz="1800" dirty="0"/>
              <a:t>GoPro, DJI, </a:t>
            </a:r>
            <a:r>
              <a:rPr lang="en-GB" sz="1800" dirty="0" err="1"/>
              <a:t>vhodné</a:t>
            </a:r>
            <a:r>
              <a:rPr lang="en-GB" sz="1800" dirty="0"/>
              <a:t> pro </a:t>
            </a:r>
            <a:r>
              <a:rPr lang="en-GB" sz="1800" dirty="0" err="1"/>
              <a:t>dynamické</a:t>
            </a:r>
            <a:r>
              <a:rPr lang="en-GB" sz="1800" dirty="0"/>
              <a:t> 	</a:t>
            </a:r>
            <a:r>
              <a:rPr lang="en-GB" sz="1800" dirty="0" err="1"/>
              <a:t>scény</a:t>
            </a:r>
            <a:r>
              <a:rPr lang="en-GB" sz="1800" dirty="0"/>
              <a:t>.</a:t>
            </a:r>
          </a:p>
          <a:p>
            <a:pPr rtl="0"/>
            <a:r>
              <a:rPr lang="en-GB" sz="1800" dirty="0"/>
              <a:t>	</a:t>
            </a:r>
            <a:r>
              <a:rPr lang="en-GB" sz="1800" b="1" dirty="0" err="1"/>
              <a:t>Drony</a:t>
            </a:r>
            <a:r>
              <a:rPr lang="en-GB" sz="1800" b="1" dirty="0"/>
              <a:t>: </a:t>
            </a:r>
            <a:r>
              <a:rPr lang="en-GB" sz="1800" dirty="0"/>
              <a:t>Pro </a:t>
            </a:r>
            <a:r>
              <a:rPr lang="en-GB" sz="1800" dirty="0" err="1"/>
              <a:t>letecké</a:t>
            </a:r>
            <a:r>
              <a:rPr lang="en-GB" sz="1800" dirty="0"/>
              <a:t> </a:t>
            </a:r>
            <a:r>
              <a:rPr lang="en-GB" sz="1800" dirty="0" err="1"/>
              <a:t>záběry</a:t>
            </a:r>
            <a:r>
              <a:rPr lang="en-GB" sz="1800" dirty="0"/>
              <a:t>.</a:t>
            </a:r>
          </a:p>
          <a:p>
            <a:pPr rtl="0"/>
            <a:r>
              <a:rPr lang="en-GB" sz="1800" b="1" dirty="0" err="1"/>
              <a:t>Klíčové</a:t>
            </a:r>
            <a:r>
              <a:rPr lang="en-GB" sz="1800" b="1" dirty="0"/>
              <a:t> </a:t>
            </a:r>
            <a:r>
              <a:rPr lang="en-GB" sz="1800" b="1" dirty="0" err="1"/>
              <a:t>parametry</a:t>
            </a:r>
            <a:r>
              <a:rPr lang="en-GB" sz="1800" b="1" dirty="0"/>
              <a:t>:</a:t>
            </a:r>
          </a:p>
          <a:p>
            <a:pPr rtl="0"/>
            <a:r>
              <a:rPr lang="en-GB" sz="1800" dirty="0"/>
              <a:t>	</a:t>
            </a:r>
            <a:r>
              <a:rPr lang="en-GB" sz="1800" dirty="0" err="1"/>
              <a:t>Rozlišení</a:t>
            </a:r>
            <a:r>
              <a:rPr lang="en-GB" sz="1800" dirty="0"/>
              <a:t>, </a:t>
            </a:r>
            <a:r>
              <a:rPr lang="en-GB" sz="1800" dirty="0" err="1"/>
              <a:t>velikost</a:t>
            </a:r>
            <a:r>
              <a:rPr lang="en-GB" sz="1800" dirty="0"/>
              <a:t> </a:t>
            </a:r>
            <a:r>
              <a:rPr lang="en-GB" sz="1800" dirty="0" err="1"/>
              <a:t>snímače</a:t>
            </a:r>
            <a:r>
              <a:rPr lang="en-GB" sz="1800" dirty="0"/>
              <a:t>, </a:t>
            </a:r>
            <a:r>
              <a:rPr lang="en-GB" sz="1800" dirty="0" err="1"/>
              <a:t>objektivy</a:t>
            </a:r>
            <a:r>
              <a:rPr lang="en-GB" sz="1800" dirty="0"/>
              <a:t>, </a:t>
            </a:r>
            <a:r>
              <a:rPr lang="en-GB" sz="1800" dirty="0" err="1"/>
              <a:t>stabilizace</a:t>
            </a:r>
            <a:r>
              <a:rPr lang="en-GB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9820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9850D-1424-F5AC-E88A-538A69039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D1DB-462A-4DDD-DFF6-D6AF9A34FAC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85" y="1041152"/>
            <a:ext cx="3171825" cy="571529"/>
          </a:xfrm>
        </p:spPr>
        <p:txBody>
          <a:bodyPr rtlCol="0"/>
          <a:lstStyle/>
          <a:p>
            <a:pPr rtl="0"/>
            <a:r>
              <a:rPr lang="en-GB" dirty="0"/>
              <a:t>STŘIH VIDEA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92130-5FA7-7640-AFC7-8EB73DA3F3F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384" y="2127564"/>
            <a:ext cx="4897925" cy="3775295"/>
          </a:xfrm>
        </p:spPr>
        <p:txBody>
          <a:bodyPr rtlCol="0">
            <a:normAutofit/>
          </a:bodyPr>
          <a:lstStyle/>
          <a:p>
            <a:pPr rtl="0"/>
            <a:r>
              <a:rPr lang="en-GB" sz="1800" b="1" dirty="0" err="1"/>
              <a:t>Proces</a:t>
            </a:r>
            <a:r>
              <a:rPr lang="en-GB" sz="1800" b="1" dirty="0"/>
              <a:t> </a:t>
            </a:r>
            <a:r>
              <a:rPr lang="en-GB" sz="1800" b="1" dirty="0" err="1"/>
              <a:t>střihu</a:t>
            </a:r>
            <a:r>
              <a:rPr lang="en-GB" sz="1800" b="1" dirty="0"/>
              <a:t>: </a:t>
            </a:r>
            <a:r>
              <a:rPr lang="en-GB" sz="1800" dirty="0" err="1"/>
              <a:t>Výběr</a:t>
            </a:r>
            <a:r>
              <a:rPr lang="en-GB" sz="1800" dirty="0"/>
              <a:t> </a:t>
            </a:r>
            <a:r>
              <a:rPr lang="en-GB" sz="1800" dirty="0" err="1"/>
              <a:t>klipů</a:t>
            </a:r>
            <a:r>
              <a:rPr lang="en-GB" sz="1800" dirty="0"/>
              <a:t>, </a:t>
            </a:r>
            <a:r>
              <a:rPr lang="en-GB" sz="1800" dirty="0" err="1"/>
              <a:t>jejich</a:t>
            </a:r>
            <a:r>
              <a:rPr lang="en-GB" sz="1800" dirty="0"/>
              <a:t> 			</a:t>
            </a:r>
            <a:r>
              <a:rPr lang="en-GB" sz="1800" dirty="0" err="1"/>
              <a:t>uspořádání</a:t>
            </a:r>
            <a:r>
              <a:rPr lang="en-GB" sz="1800" dirty="0"/>
              <a:t>, </a:t>
            </a:r>
            <a:r>
              <a:rPr lang="en-GB" sz="1800" dirty="0" err="1"/>
              <a:t>přechody</a:t>
            </a:r>
            <a:r>
              <a:rPr lang="en-GB" sz="1800" dirty="0"/>
              <a:t>, </a:t>
            </a:r>
            <a:r>
              <a:rPr lang="en-GB" sz="1800" dirty="0" err="1"/>
              <a:t>efekty</a:t>
            </a:r>
            <a:r>
              <a:rPr lang="en-GB" sz="1800" dirty="0"/>
              <a:t>, 	</a:t>
            </a:r>
            <a:r>
              <a:rPr lang="en-GB" sz="1800" dirty="0" err="1"/>
              <a:t>barevná</a:t>
            </a:r>
            <a:r>
              <a:rPr lang="en-GB" sz="1800" dirty="0"/>
              <a:t> </a:t>
            </a:r>
            <a:r>
              <a:rPr lang="en-GB" sz="1800" dirty="0" err="1"/>
              <a:t>korekce</a:t>
            </a:r>
            <a:r>
              <a:rPr lang="en-GB" sz="1800" dirty="0"/>
              <a:t>.</a:t>
            </a:r>
          </a:p>
          <a:p>
            <a:pPr rtl="0"/>
            <a:endParaRPr lang="en-GB" sz="1800" dirty="0"/>
          </a:p>
          <a:p>
            <a:pPr rtl="0"/>
            <a:r>
              <a:rPr lang="en-GB" sz="1800" b="1" dirty="0" err="1"/>
              <a:t>Nástroje</a:t>
            </a:r>
            <a:r>
              <a:rPr lang="en-GB" sz="1800" b="1" dirty="0"/>
              <a:t>: </a:t>
            </a:r>
            <a:r>
              <a:rPr lang="en-GB" sz="1800" dirty="0" err="1"/>
              <a:t>Přechody</a:t>
            </a:r>
            <a:r>
              <a:rPr lang="en-GB" sz="1800" dirty="0"/>
              <a:t> (fade, dissolve).</a:t>
            </a:r>
          </a:p>
          <a:p>
            <a:pPr rtl="0"/>
            <a:r>
              <a:rPr lang="en-GB" sz="1800" dirty="0"/>
              <a:t>	</a:t>
            </a:r>
            <a:r>
              <a:rPr lang="en-GB" sz="1800" dirty="0" err="1"/>
              <a:t>Efekty</a:t>
            </a:r>
            <a:r>
              <a:rPr lang="en-GB" sz="1800" dirty="0"/>
              <a:t> (slow motion, timelapse).</a:t>
            </a:r>
          </a:p>
          <a:p>
            <a:pPr rtl="0"/>
            <a:r>
              <a:rPr lang="en-GB" sz="1800" dirty="0"/>
              <a:t>	</a:t>
            </a:r>
            <a:r>
              <a:rPr lang="en-GB" sz="1800" dirty="0" err="1"/>
              <a:t>Barevná</a:t>
            </a:r>
            <a:r>
              <a:rPr lang="en-GB" sz="1800" dirty="0"/>
              <a:t> </a:t>
            </a:r>
            <a:r>
              <a:rPr lang="en-GB" sz="1800" dirty="0" err="1"/>
              <a:t>korekce</a:t>
            </a:r>
            <a:r>
              <a:rPr lang="en-GB" sz="1800" dirty="0"/>
              <a:t> (</a:t>
            </a:r>
            <a:r>
              <a:rPr lang="en-GB" sz="1800" dirty="0" err="1"/>
              <a:t>color</a:t>
            </a:r>
            <a:r>
              <a:rPr lang="en-GB" sz="1800" dirty="0"/>
              <a:t> grading).</a:t>
            </a:r>
          </a:p>
          <a:p>
            <a:pPr rtl="0"/>
            <a:r>
              <a:rPr lang="en-GB" sz="1800" b="1" dirty="0" err="1"/>
              <a:t>Formát</a:t>
            </a:r>
            <a:r>
              <a:rPr lang="en-GB" sz="1800" b="1" dirty="0"/>
              <a:t> </a:t>
            </a:r>
            <a:r>
              <a:rPr lang="en-GB" sz="1800" b="1" dirty="0" err="1"/>
              <a:t>finálního</a:t>
            </a:r>
            <a:r>
              <a:rPr lang="en-GB" sz="1800" b="1" dirty="0"/>
              <a:t> </a:t>
            </a:r>
            <a:r>
              <a:rPr lang="en-GB" sz="1800" b="1" dirty="0" err="1"/>
              <a:t>exportu</a:t>
            </a:r>
            <a:r>
              <a:rPr lang="en-GB" sz="1800" b="1" dirty="0"/>
              <a:t>: </a:t>
            </a:r>
            <a:r>
              <a:rPr lang="en-GB" sz="1800" dirty="0"/>
              <a:t>MP4, MOV, 		AVI </a:t>
            </a:r>
            <a:r>
              <a:rPr lang="en-GB" sz="1800" dirty="0" err="1"/>
              <a:t>apod</a:t>
            </a:r>
            <a:r>
              <a:rPr lang="en-GB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0912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0B5AF-539C-50FB-ECC3-6EEAD81B4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EC69B-DDDD-2369-B9E5-FBAC3B466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6935" y="1118102"/>
            <a:ext cx="5431971" cy="846301"/>
          </a:xfrm>
        </p:spPr>
        <p:txBody>
          <a:bodyPr rtlCol="0"/>
          <a:lstStyle/>
          <a:p>
            <a:pPr rtl="0"/>
            <a:r>
              <a:rPr lang="en-GB" dirty="0" err="1"/>
              <a:t>Používaný</a:t>
            </a:r>
            <a:r>
              <a:rPr lang="en-GB" dirty="0"/>
              <a:t> software (SW)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3E5653C-400F-CD9D-1980-8B4751467D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76935" y="2079930"/>
            <a:ext cx="6147303" cy="3386195"/>
          </a:xfrm>
        </p:spPr>
        <p:txBody>
          <a:bodyPr rtlCol="0">
            <a:normAutofit/>
          </a:bodyPr>
          <a:lstStyle/>
          <a:p>
            <a:pPr rtl="0"/>
            <a:r>
              <a:rPr lang="en-GB" sz="1800" b="1" dirty="0" err="1"/>
              <a:t>Střih</a:t>
            </a:r>
            <a:r>
              <a:rPr lang="en-GB" sz="1800" b="1" dirty="0"/>
              <a:t> </a:t>
            </a:r>
            <a:r>
              <a:rPr lang="en-GB" sz="1800" b="1" dirty="0" err="1"/>
              <a:t>videa</a:t>
            </a:r>
            <a:r>
              <a:rPr lang="en-GB" sz="1800" b="1" dirty="0"/>
              <a:t>:</a:t>
            </a:r>
          </a:p>
          <a:p>
            <a:pPr rtl="0"/>
            <a:r>
              <a:rPr lang="en-GB" sz="1800" dirty="0"/>
              <a:t>	</a:t>
            </a:r>
            <a:r>
              <a:rPr lang="en-GB" sz="1800" b="1" dirty="0"/>
              <a:t>Adobe Premiere Pro: </a:t>
            </a:r>
            <a:r>
              <a:rPr lang="en-GB" sz="1800" dirty="0" err="1"/>
              <a:t>Profesionální</a:t>
            </a:r>
            <a:r>
              <a:rPr lang="en-GB" sz="1800" dirty="0"/>
              <a:t> </a:t>
            </a:r>
            <a:r>
              <a:rPr lang="en-GB" sz="1800" dirty="0" err="1"/>
              <a:t>nástroj</a:t>
            </a:r>
            <a:endParaRPr lang="en-GB" sz="1800" dirty="0"/>
          </a:p>
          <a:p>
            <a:pPr rtl="0"/>
            <a:r>
              <a:rPr lang="en-GB" sz="1800" dirty="0"/>
              <a:t>	</a:t>
            </a:r>
            <a:r>
              <a:rPr lang="en-GB" sz="1800" b="1" dirty="0"/>
              <a:t>Final Cut Pro: </a:t>
            </a:r>
            <a:r>
              <a:rPr lang="en-GB" sz="1800" dirty="0" err="1"/>
              <a:t>Oblíbený</a:t>
            </a:r>
            <a:r>
              <a:rPr lang="en-GB" sz="1800" dirty="0"/>
              <a:t> </a:t>
            </a:r>
            <a:r>
              <a:rPr lang="en-GB" sz="1800" dirty="0" err="1"/>
              <a:t>na</a:t>
            </a:r>
            <a:r>
              <a:rPr lang="en-GB" sz="1800" dirty="0"/>
              <a:t> </a:t>
            </a:r>
            <a:r>
              <a:rPr lang="en-GB" sz="1800" dirty="0" err="1"/>
              <a:t>platformě</a:t>
            </a:r>
            <a:r>
              <a:rPr lang="en-GB" sz="1800" dirty="0"/>
              <a:t> macOS</a:t>
            </a:r>
          </a:p>
          <a:p>
            <a:pPr rtl="0"/>
            <a:r>
              <a:rPr lang="en-GB" sz="1800" dirty="0"/>
              <a:t>	</a:t>
            </a:r>
            <a:r>
              <a:rPr lang="en-GB" sz="1800" b="1" dirty="0"/>
              <a:t>DaVinci Resolve: </a:t>
            </a:r>
            <a:r>
              <a:rPr lang="en-GB" sz="1800" dirty="0" err="1"/>
              <a:t>Střih</a:t>
            </a:r>
            <a:r>
              <a:rPr lang="en-GB" sz="1800" dirty="0"/>
              <a:t>, </a:t>
            </a:r>
            <a:r>
              <a:rPr lang="en-GB" sz="1800" dirty="0" err="1"/>
              <a:t>barevná</a:t>
            </a:r>
            <a:r>
              <a:rPr lang="en-GB" sz="1800" dirty="0"/>
              <a:t> </a:t>
            </a:r>
            <a:r>
              <a:rPr lang="en-GB" sz="1800" dirty="0" err="1"/>
              <a:t>korekce</a:t>
            </a:r>
            <a:r>
              <a:rPr lang="en-GB" sz="1800" dirty="0"/>
              <a:t>, </a:t>
            </a:r>
            <a:r>
              <a:rPr lang="en-GB" sz="1800" dirty="0" err="1"/>
              <a:t>zdarma</a:t>
            </a:r>
            <a:endParaRPr lang="en-GB" sz="1800" dirty="0"/>
          </a:p>
          <a:p>
            <a:pPr rtl="0"/>
            <a:r>
              <a:rPr lang="en-GB" sz="1800" dirty="0"/>
              <a:t>	</a:t>
            </a:r>
            <a:r>
              <a:rPr lang="en-GB" sz="1800" b="1" dirty="0"/>
              <a:t>iMovie: </a:t>
            </a:r>
            <a:r>
              <a:rPr lang="en-GB" sz="1800" dirty="0" err="1"/>
              <a:t>Zdarma</a:t>
            </a:r>
            <a:r>
              <a:rPr lang="en-GB" sz="1800" dirty="0"/>
              <a:t> pro </a:t>
            </a:r>
            <a:r>
              <a:rPr lang="en-GB" sz="1800" dirty="0" err="1"/>
              <a:t>začátečníky</a:t>
            </a:r>
            <a:endParaRPr lang="en-GB" sz="1800" dirty="0"/>
          </a:p>
          <a:p>
            <a:pPr rtl="0"/>
            <a:r>
              <a:rPr lang="en-GB" sz="1800" b="1" dirty="0" err="1"/>
              <a:t>Efekty</a:t>
            </a:r>
            <a:r>
              <a:rPr lang="en-GB" sz="1800" b="1" dirty="0"/>
              <a:t> a </a:t>
            </a:r>
            <a:r>
              <a:rPr lang="en-GB" sz="1800" b="1" dirty="0" err="1"/>
              <a:t>animace</a:t>
            </a:r>
            <a:r>
              <a:rPr lang="en-GB" sz="1800" b="1" dirty="0"/>
              <a:t>:</a:t>
            </a:r>
          </a:p>
          <a:p>
            <a:pPr rtl="0"/>
            <a:r>
              <a:rPr lang="en-GB" sz="1800" dirty="0"/>
              <a:t>	</a:t>
            </a:r>
            <a:r>
              <a:rPr lang="en-GB" sz="1800" b="1" dirty="0"/>
              <a:t>Adobe After Effects: </a:t>
            </a:r>
            <a:r>
              <a:rPr lang="en-GB" sz="1800" dirty="0" err="1"/>
              <a:t>Pokročilé</a:t>
            </a:r>
            <a:r>
              <a:rPr lang="en-GB" sz="1800" dirty="0"/>
              <a:t> </a:t>
            </a:r>
            <a:r>
              <a:rPr lang="en-GB" sz="1800" dirty="0" err="1"/>
              <a:t>efekty</a:t>
            </a:r>
            <a:endParaRPr lang="en-GB" sz="1800" dirty="0"/>
          </a:p>
          <a:p>
            <a:pPr rtl="0"/>
            <a:r>
              <a:rPr lang="en-GB" sz="1800" dirty="0"/>
              <a:t>	</a:t>
            </a:r>
            <a:r>
              <a:rPr lang="en-GB" sz="1800" b="1" dirty="0"/>
              <a:t>Blender: </a:t>
            </a:r>
            <a:r>
              <a:rPr lang="en-GB" sz="1800" dirty="0" err="1"/>
              <a:t>Animace</a:t>
            </a:r>
            <a:r>
              <a:rPr lang="en-GB" sz="1800" dirty="0"/>
              <a:t>, 3D </a:t>
            </a:r>
            <a:r>
              <a:rPr lang="en-GB" sz="1800" dirty="0" err="1"/>
              <a:t>grafika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255033343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7_TF22318419_Win32" id="{DA6E7C03-7C07-46B9-8D9D-F061C4AB5C28}" vid="{0874F78C-8308-4EE6-8F19-85387B8691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{015B30D5-E9E9-4B7A-8BA1-10DCE87D16A3}tf22318419_win32</Template>
  <TotalTime>47</TotalTime>
  <Words>719</Words>
  <Application>Microsoft Office PowerPoint</Application>
  <PresentationFormat>Widescreen</PresentationFormat>
  <Paragraphs>90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Monoline</vt:lpstr>
      <vt:lpstr>Video</vt:lpstr>
      <vt:lpstr>Normy videa</vt:lpstr>
      <vt:lpstr>Formáty videa</vt:lpstr>
      <vt:lpstr>Kvalita obrazu</vt:lpstr>
      <vt:lpstr>MÉDIA PRO UKLÁDÁNÍ A DISTRIBUCI VIDEA</vt:lpstr>
      <vt:lpstr>PowerPoint Presentation</vt:lpstr>
      <vt:lpstr>kamery</vt:lpstr>
      <vt:lpstr>STŘIH VIDEA</vt:lpstr>
      <vt:lpstr>Používaný software (SW)</vt:lpstr>
      <vt:lpstr>AI ve videoprodukci</vt:lpstr>
      <vt:lpstr>Díky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Jakub Milichovský</dc:creator>
  <cp:lastModifiedBy>Jakub Milichovský</cp:lastModifiedBy>
  <cp:revision>7</cp:revision>
  <dcterms:created xsi:type="dcterms:W3CDTF">2024-12-03T17:40:59Z</dcterms:created>
  <dcterms:modified xsi:type="dcterms:W3CDTF">2024-12-03T18:28:33Z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