
<file path=[Content_Types].xml><?xml version="1.0" encoding="utf-8"?>
<Types xmlns="http://schemas.openxmlformats.org/package/2006/content-types">
  <Default Extension="png" ContentType="image/png"/>
  <Default Extension="jpg&amp;ehk=t" ContentType="image/jpe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60" r:id="rId7"/>
    <p:sldId id="296" r:id="rId8"/>
    <p:sldId id="284" r:id="rId9"/>
    <p:sldId id="269" r:id="rId10"/>
    <p:sldId id="262" r:id="rId11"/>
    <p:sldId id="263" r:id="rId12"/>
    <p:sldId id="264" r:id="rId13"/>
    <p:sldId id="265" r:id="rId14"/>
    <p:sldId id="266" r:id="rId15"/>
    <p:sldId id="267" r:id="rId16"/>
    <p:sldId id="297" r:id="rId17"/>
    <p:sldId id="274" r:id="rId18"/>
    <p:sldId id="275" r:id="rId19"/>
    <p:sldId id="276" r:id="rId20"/>
    <p:sldId id="277" r:id="rId21"/>
    <p:sldId id="278" r:id="rId22"/>
    <p:sldId id="293" r:id="rId23"/>
    <p:sldId id="294" r:id="rId24"/>
    <p:sldId id="295" r:id="rId25"/>
    <p:sldId id="285" r:id="rId26"/>
    <p:sldId id="286" r:id="rId27"/>
    <p:sldId id="287" r:id="rId28"/>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p:cNvSpPr>
            <a:spLocks noGrp="1"/>
          </p:cNvSpPr>
          <p:nvPr>
            <p:ph type="dt" sz="half" idx="10"/>
          </p:nvPr>
        </p:nvSpPr>
        <p:spPr/>
        <p:txBody>
          <a:bodyPr/>
          <a:lstStyle/>
          <a:p>
            <a:fld id="{5C45EC8C-A985-4753-ABA7-39A97AF7B39E}" type="datetimeFigureOut">
              <a:rPr lang="cs-CZ" smtClean="0"/>
              <a:t>16.02.2017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72F248E-4F6A-47D1-8066-199CDA9D98F6}" type="slidenum">
              <a:rPr lang="cs-CZ" smtClean="0"/>
              <a:t>‹#›</a:t>
            </a:fld>
            <a:endParaRPr lang="cs-CZ"/>
          </a:p>
        </p:txBody>
      </p:sp>
    </p:spTree>
    <p:extLst>
      <p:ext uri="{BB962C8B-B14F-4D97-AF65-F5344CB8AC3E}">
        <p14:creationId xmlns:p14="http://schemas.microsoft.com/office/powerpoint/2010/main" val="200464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svislý text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5C45EC8C-A985-4753-ABA7-39A97AF7B39E}" type="datetimeFigureOut">
              <a:rPr lang="cs-CZ" smtClean="0"/>
              <a:t>16.02.2017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72F248E-4F6A-47D1-8066-199CDA9D98F6}" type="slidenum">
              <a:rPr lang="cs-CZ" smtClean="0"/>
              <a:t>‹#›</a:t>
            </a:fld>
            <a:endParaRPr lang="cs-CZ"/>
          </a:p>
        </p:txBody>
      </p:sp>
    </p:spTree>
    <p:extLst>
      <p:ext uri="{BB962C8B-B14F-4D97-AF65-F5344CB8AC3E}">
        <p14:creationId xmlns:p14="http://schemas.microsoft.com/office/powerpoint/2010/main" val="192980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5C45EC8C-A985-4753-ABA7-39A97AF7B39E}" type="datetimeFigureOut">
              <a:rPr lang="cs-CZ" smtClean="0"/>
              <a:t>16.02.2017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72F248E-4F6A-47D1-8066-199CDA9D98F6}" type="slidenum">
              <a:rPr lang="cs-CZ" smtClean="0"/>
              <a:t>‹#›</a:t>
            </a:fld>
            <a:endParaRPr lang="cs-CZ"/>
          </a:p>
        </p:txBody>
      </p:sp>
    </p:spTree>
    <p:extLst>
      <p:ext uri="{BB962C8B-B14F-4D97-AF65-F5344CB8AC3E}">
        <p14:creationId xmlns:p14="http://schemas.microsoft.com/office/powerpoint/2010/main" val="226150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5C45EC8C-A985-4753-ABA7-39A97AF7B39E}" type="datetimeFigureOut">
              <a:rPr lang="cs-CZ" smtClean="0"/>
              <a:t>16.02.2017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72F248E-4F6A-47D1-8066-199CDA9D98F6}" type="slidenum">
              <a:rPr lang="cs-CZ" smtClean="0"/>
              <a:t>‹#›</a:t>
            </a:fld>
            <a:endParaRPr lang="cs-CZ"/>
          </a:p>
        </p:txBody>
      </p:sp>
    </p:spTree>
    <p:extLst>
      <p:ext uri="{BB962C8B-B14F-4D97-AF65-F5344CB8AC3E}">
        <p14:creationId xmlns:p14="http://schemas.microsoft.com/office/powerpoint/2010/main" val="297537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symbol pro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4" name="Zástupný symbol pro datum 3"/>
          <p:cNvSpPr>
            <a:spLocks noGrp="1"/>
          </p:cNvSpPr>
          <p:nvPr>
            <p:ph type="dt" sz="half" idx="10"/>
          </p:nvPr>
        </p:nvSpPr>
        <p:spPr/>
        <p:txBody>
          <a:bodyPr/>
          <a:lstStyle/>
          <a:p>
            <a:fld id="{5C45EC8C-A985-4753-ABA7-39A97AF7B39E}" type="datetimeFigureOut">
              <a:rPr lang="cs-CZ" smtClean="0"/>
              <a:t>16.02.2017</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E72F248E-4F6A-47D1-8066-199CDA9D98F6}" type="slidenum">
              <a:rPr lang="cs-CZ" smtClean="0"/>
              <a:t>‹#›</a:t>
            </a:fld>
            <a:endParaRPr lang="cs-CZ"/>
          </a:p>
        </p:txBody>
      </p:sp>
    </p:spTree>
    <p:extLst>
      <p:ext uri="{BB962C8B-B14F-4D97-AF65-F5344CB8AC3E}">
        <p14:creationId xmlns:p14="http://schemas.microsoft.com/office/powerpoint/2010/main" val="202152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p:cNvSpPr>
            <a:spLocks noGrp="1"/>
          </p:cNvSpPr>
          <p:nvPr>
            <p:ph type="dt" sz="half" idx="10"/>
          </p:nvPr>
        </p:nvSpPr>
        <p:spPr/>
        <p:txBody>
          <a:bodyPr/>
          <a:lstStyle/>
          <a:p>
            <a:fld id="{5C45EC8C-A985-4753-ABA7-39A97AF7B39E}" type="datetimeFigureOut">
              <a:rPr lang="cs-CZ" smtClean="0"/>
              <a:t>16.02.2017</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E72F248E-4F6A-47D1-8066-199CDA9D98F6}" type="slidenum">
              <a:rPr lang="cs-CZ" smtClean="0"/>
              <a:t>‹#›</a:t>
            </a:fld>
            <a:endParaRPr lang="cs-CZ"/>
          </a:p>
        </p:txBody>
      </p:sp>
    </p:spTree>
    <p:extLst>
      <p:ext uri="{BB962C8B-B14F-4D97-AF65-F5344CB8AC3E}">
        <p14:creationId xmlns:p14="http://schemas.microsoft.com/office/powerpoint/2010/main" val="56707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cs-CZ"/>
              <a:t>Kliknutím lze upravit styl.</a:t>
            </a:r>
          </a:p>
        </p:txBody>
      </p:sp>
      <p:sp>
        <p:nvSpPr>
          <p:cNvPr id="3" name="Zástupný symbol pro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p:cNvSpPr>
            <a:spLocks noGrp="1"/>
          </p:cNvSpPr>
          <p:nvPr>
            <p:ph type="dt" sz="half" idx="10"/>
          </p:nvPr>
        </p:nvSpPr>
        <p:spPr/>
        <p:txBody>
          <a:bodyPr/>
          <a:lstStyle/>
          <a:p>
            <a:fld id="{5C45EC8C-A985-4753-ABA7-39A97AF7B39E}" type="datetimeFigureOut">
              <a:rPr lang="cs-CZ" smtClean="0"/>
              <a:t>16.02.2017</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E72F248E-4F6A-47D1-8066-199CDA9D98F6}" type="slidenum">
              <a:rPr lang="cs-CZ" smtClean="0"/>
              <a:t>‹#›</a:t>
            </a:fld>
            <a:endParaRPr lang="cs-CZ"/>
          </a:p>
        </p:txBody>
      </p:sp>
    </p:spTree>
    <p:extLst>
      <p:ext uri="{BB962C8B-B14F-4D97-AF65-F5344CB8AC3E}">
        <p14:creationId xmlns:p14="http://schemas.microsoft.com/office/powerpoint/2010/main" val="163021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datum 2"/>
          <p:cNvSpPr>
            <a:spLocks noGrp="1"/>
          </p:cNvSpPr>
          <p:nvPr>
            <p:ph type="dt" sz="half" idx="10"/>
          </p:nvPr>
        </p:nvSpPr>
        <p:spPr/>
        <p:txBody>
          <a:bodyPr/>
          <a:lstStyle/>
          <a:p>
            <a:fld id="{5C45EC8C-A985-4753-ABA7-39A97AF7B39E}" type="datetimeFigureOut">
              <a:rPr lang="cs-CZ" smtClean="0"/>
              <a:t>16.02.2017</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E72F248E-4F6A-47D1-8066-199CDA9D98F6}" type="slidenum">
              <a:rPr lang="cs-CZ" smtClean="0"/>
              <a:t>‹#›</a:t>
            </a:fld>
            <a:endParaRPr lang="cs-CZ"/>
          </a:p>
        </p:txBody>
      </p:sp>
    </p:spTree>
    <p:extLst>
      <p:ext uri="{BB962C8B-B14F-4D97-AF65-F5344CB8AC3E}">
        <p14:creationId xmlns:p14="http://schemas.microsoft.com/office/powerpoint/2010/main" val="163176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5C45EC8C-A985-4753-ABA7-39A97AF7B39E}" type="datetimeFigureOut">
              <a:rPr lang="cs-CZ" smtClean="0"/>
              <a:t>16.02.2017</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E72F248E-4F6A-47D1-8066-199CDA9D98F6}" type="slidenum">
              <a:rPr lang="cs-CZ" smtClean="0"/>
              <a:t>‹#›</a:t>
            </a:fld>
            <a:endParaRPr lang="cs-CZ"/>
          </a:p>
        </p:txBody>
      </p:sp>
    </p:spTree>
    <p:extLst>
      <p:ext uri="{BB962C8B-B14F-4D97-AF65-F5344CB8AC3E}">
        <p14:creationId xmlns:p14="http://schemas.microsoft.com/office/powerpoint/2010/main" val="197351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pro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5C45EC8C-A985-4753-ABA7-39A97AF7B39E}" type="datetimeFigureOut">
              <a:rPr lang="cs-CZ" smtClean="0"/>
              <a:t>16.02.2017</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E72F248E-4F6A-47D1-8066-199CDA9D98F6}" type="slidenum">
              <a:rPr lang="cs-CZ" smtClean="0"/>
              <a:t>‹#›</a:t>
            </a:fld>
            <a:endParaRPr lang="cs-CZ"/>
          </a:p>
        </p:txBody>
      </p:sp>
    </p:spTree>
    <p:extLst>
      <p:ext uri="{BB962C8B-B14F-4D97-AF65-F5344CB8AC3E}">
        <p14:creationId xmlns:p14="http://schemas.microsoft.com/office/powerpoint/2010/main" val="424245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5C45EC8C-A985-4753-ABA7-39A97AF7B39E}" type="datetimeFigureOut">
              <a:rPr lang="cs-CZ" smtClean="0"/>
              <a:t>16.02.2017</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E72F248E-4F6A-47D1-8066-199CDA9D98F6}" type="slidenum">
              <a:rPr lang="cs-CZ" smtClean="0"/>
              <a:t>‹#›</a:t>
            </a:fld>
            <a:endParaRPr lang="cs-CZ"/>
          </a:p>
        </p:txBody>
      </p:sp>
    </p:spTree>
    <p:extLst>
      <p:ext uri="{BB962C8B-B14F-4D97-AF65-F5344CB8AC3E}">
        <p14:creationId xmlns:p14="http://schemas.microsoft.com/office/powerpoint/2010/main" val="148438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amp;ehk=t"/><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5EC8C-A985-4753-ABA7-39A97AF7B39E}" type="datetimeFigureOut">
              <a:rPr lang="cs-CZ" smtClean="0"/>
              <a:t>16.02.2017</a:t>
            </a:fld>
            <a:endParaRPr lang="cs-CZ"/>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F248E-4F6A-47D1-8066-199CDA9D98F6}" type="slidenum">
              <a:rPr lang="cs-CZ" smtClean="0"/>
              <a:t>‹#›</a:t>
            </a:fld>
            <a:endParaRPr lang="cs-CZ"/>
          </a:p>
        </p:txBody>
      </p:sp>
    </p:spTree>
    <p:extLst>
      <p:ext uri="{BB962C8B-B14F-4D97-AF65-F5344CB8AC3E}">
        <p14:creationId xmlns:p14="http://schemas.microsoft.com/office/powerpoint/2010/main" val="843955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989679"/>
            <a:ext cx="12192000" cy="2215991"/>
          </a:xfrm>
          <a:prstGeom prst="rect">
            <a:avLst/>
          </a:prstGeom>
          <a:noFill/>
        </p:spPr>
        <p:txBody>
          <a:bodyPr wrap="square" lIns="91440" tIns="45720" rIns="91440" bIns="45720">
            <a:spAutoFit/>
          </a:bodyPr>
          <a:lstStyle/>
          <a:p>
            <a:pPr algn="ctr"/>
            <a:r>
              <a:rPr lang="cs-CZ" sz="13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VIDEO</a:t>
            </a:r>
          </a:p>
        </p:txBody>
      </p:sp>
      <p:sp>
        <p:nvSpPr>
          <p:cNvPr id="5" name="TextovéPole 4"/>
          <p:cNvSpPr txBox="1"/>
          <p:nvPr/>
        </p:nvSpPr>
        <p:spPr>
          <a:xfrm>
            <a:off x="1" y="4518838"/>
            <a:ext cx="12191999" cy="369332"/>
          </a:xfrm>
          <a:prstGeom prst="rect">
            <a:avLst/>
          </a:prstGeom>
          <a:noFill/>
        </p:spPr>
        <p:txBody>
          <a:bodyPr wrap="square" rtlCol="0">
            <a:spAutoFit/>
          </a:bodyPr>
          <a:lstStyle/>
          <a:p>
            <a:pPr algn="ctr"/>
            <a:r>
              <a:rPr lang="cs-CZ" dirty="0"/>
              <a:t>Lukáš </a:t>
            </a:r>
            <a:r>
              <a:rPr lang="cs-CZ" dirty="0" err="1"/>
              <a:t>Hekrdla</a:t>
            </a:r>
            <a:r>
              <a:rPr lang="cs-CZ" dirty="0"/>
              <a:t>, Radim Grepl</a:t>
            </a:r>
          </a:p>
        </p:txBody>
      </p:sp>
    </p:spTree>
    <p:extLst>
      <p:ext uri="{BB962C8B-B14F-4D97-AF65-F5344CB8AC3E}">
        <p14:creationId xmlns:p14="http://schemas.microsoft.com/office/powerpoint/2010/main" val="1303064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Přípona *.</a:t>
            </a:r>
            <a:r>
              <a:rPr lang="cs-CZ" dirty="0" err="1"/>
              <a:t>avi</a:t>
            </a:r>
            <a:endParaRPr lang="cs-CZ" dirty="0"/>
          </a:p>
          <a:p>
            <a:r>
              <a:rPr lang="cs-CZ" dirty="0"/>
              <a:t>Společnost Microsoft, od 1992</a:t>
            </a:r>
          </a:p>
          <a:p>
            <a:r>
              <a:rPr lang="cs-CZ" dirty="0"/>
              <a:t>Široká podpora</a:t>
            </a:r>
          </a:p>
          <a:p>
            <a:r>
              <a:rPr lang="cs-CZ" dirty="0"/>
              <a:t>Malá komprese</a:t>
            </a:r>
          </a:p>
          <a:p>
            <a:r>
              <a:rPr lang="cs-CZ" dirty="0"/>
              <a:t>Nelze přehrát, pokud není soubor celý</a:t>
            </a:r>
          </a:p>
          <a:p>
            <a:r>
              <a:rPr lang="cs-CZ" dirty="0"/>
              <a:t>Špatná synchronizace zvuku a videa</a:t>
            </a:r>
          </a:p>
          <a:p>
            <a:endParaRPr lang="cs-CZ" dirty="0"/>
          </a:p>
        </p:txBody>
      </p:sp>
      <p:sp>
        <p:nvSpPr>
          <p:cNvPr id="4" name="Obdélník 3"/>
          <p:cNvSpPr/>
          <p:nvPr/>
        </p:nvSpPr>
        <p:spPr>
          <a:xfrm>
            <a:off x="2161884" y="383612"/>
            <a:ext cx="7868244"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AVI (Audio Video </a:t>
            </a:r>
            <a:r>
              <a:rPr lang="cs-CZ"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Inteleave</a:t>
            </a: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p>
        </p:txBody>
      </p:sp>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882" y="1682261"/>
            <a:ext cx="2438400" cy="2438400"/>
          </a:xfrm>
          <a:prstGeom prst="rect">
            <a:avLst/>
          </a:prstGeom>
        </p:spPr>
      </p:pic>
    </p:spTree>
    <p:extLst>
      <p:ext uri="{BB962C8B-B14F-4D97-AF65-F5344CB8AC3E}">
        <p14:creationId xmlns:p14="http://schemas.microsoft.com/office/powerpoint/2010/main" val="28831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Přípona *.</a:t>
            </a:r>
            <a:r>
              <a:rPr lang="cs-CZ" dirty="0" err="1"/>
              <a:t>mkv</a:t>
            </a:r>
            <a:endParaRPr lang="cs-CZ" dirty="0"/>
          </a:p>
          <a:p>
            <a:r>
              <a:rPr lang="cs-CZ" dirty="0"/>
              <a:t>Otevřený formát, od 2002</a:t>
            </a:r>
          </a:p>
          <a:p>
            <a:r>
              <a:rPr lang="cs-CZ" dirty="0"/>
              <a:t>Základ – jazyk XML</a:t>
            </a:r>
          </a:p>
          <a:p>
            <a:r>
              <a:rPr lang="cs-CZ" dirty="0"/>
              <a:t>V jediném souboru kromě zvuku a videa může být i menu, kapitoly či několik verzí titulků</a:t>
            </a:r>
          </a:p>
          <a:p>
            <a:r>
              <a:rPr lang="cs-CZ" dirty="0"/>
              <a:t>Přehledná vnitřní struktura</a:t>
            </a:r>
          </a:p>
          <a:p>
            <a:r>
              <a:rPr lang="cs-CZ" dirty="0"/>
              <a:t>Malá podpora SW pro editaci</a:t>
            </a:r>
          </a:p>
        </p:txBody>
      </p:sp>
      <p:sp>
        <p:nvSpPr>
          <p:cNvPr id="4" name="Obdélník 3"/>
          <p:cNvSpPr/>
          <p:nvPr/>
        </p:nvSpPr>
        <p:spPr>
          <a:xfrm>
            <a:off x="4678274" y="245395"/>
            <a:ext cx="2835456" cy="923330"/>
          </a:xfrm>
          <a:prstGeom prst="rect">
            <a:avLst/>
          </a:prstGeom>
          <a:noFill/>
        </p:spPr>
        <p:txBody>
          <a:bodyPr wrap="none" lIns="91440" tIns="45720" rIns="91440" bIns="45720">
            <a:spAutoFit/>
          </a:bodyPr>
          <a:lstStyle/>
          <a:p>
            <a:pPr algn="ctr"/>
            <a:r>
              <a:rPr lang="cs-CZ"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Matroska</a:t>
            </a:r>
            <a:endPar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730" y="4200646"/>
            <a:ext cx="2438400" cy="2438400"/>
          </a:xfrm>
          <a:prstGeom prst="rect">
            <a:avLst/>
          </a:prstGeom>
        </p:spPr>
      </p:pic>
    </p:spTree>
    <p:extLst>
      <p:ext uri="{BB962C8B-B14F-4D97-AF65-F5344CB8AC3E}">
        <p14:creationId xmlns:p14="http://schemas.microsoft.com/office/powerpoint/2010/main" val="337496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Přípona *.</a:t>
            </a:r>
            <a:r>
              <a:rPr lang="cs-CZ" dirty="0" err="1"/>
              <a:t>flv</a:t>
            </a:r>
            <a:endParaRPr lang="cs-CZ" dirty="0"/>
          </a:p>
          <a:p>
            <a:r>
              <a:rPr lang="cs-CZ" dirty="0"/>
              <a:t>Adobe</a:t>
            </a:r>
          </a:p>
          <a:p>
            <a:r>
              <a:rPr lang="cs-CZ" dirty="0" err="1"/>
              <a:t>Flash</a:t>
            </a:r>
            <a:r>
              <a:rPr lang="cs-CZ" dirty="0"/>
              <a:t> video</a:t>
            </a:r>
          </a:p>
          <a:p>
            <a:r>
              <a:rPr lang="cs-CZ" dirty="0"/>
              <a:t>Primárně k přehrávání animací na internetu</a:t>
            </a:r>
          </a:p>
        </p:txBody>
      </p:sp>
      <p:sp>
        <p:nvSpPr>
          <p:cNvPr id="4" name="Obdélník 3"/>
          <p:cNvSpPr/>
          <p:nvPr/>
        </p:nvSpPr>
        <p:spPr>
          <a:xfrm>
            <a:off x="5527575" y="351717"/>
            <a:ext cx="1136851" cy="923330"/>
          </a:xfrm>
          <a:prstGeom prst="rect">
            <a:avLst/>
          </a:prstGeom>
          <a:noFill/>
        </p:spPr>
        <p:txBody>
          <a:bodyPr wrap="none" lIns="91440" tIns="45720" rIns="91440" bIns="45720">
            <a:spAutoFit/>
          </a:bodyPr>
          <a:lstStyle/>
          <a:p>
            <a:pPr algn="ctr"/>
            <a:r>
              <a:rPr lang="cs-CZ"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FLV</a:t>
            </a:r>
            <a:endPar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477" y="4001294"/>
            <a:ext cx="2438400" cy="2438400"/>
          </a:xfrm>
          <a:prstGeom prst="rect">
            <a:avLst/>
          </a:prstGeom>
        </p:spPr>
      </p:pic>
    </p:spTree>
    <p:extLst>
      <p:ext uri="{BB962C8B-B14F-4D97-AF65-F5344CB8AC3E}">
        <p14:creationId xmlns:p14="http://schemas.microsoft.com/office/powerpoint/2010/main" val="239866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a:t>
            </a:r>
            <a:r>
              <a:rPr lang="cs-CZ" dirty="0" err="1"/>
              <a:t>mov</a:t>
            </a:r>
            <a:r>
              <a:rPr lang="cs-CZ" dirty="0"/>
              <a:t> nebo *.</a:t>
            </a:r>
            <a:r>
              <a:rPr lang="cs-CZ" dirty="0" err="1"/>
              <a:t>qt</a:t>
            </a:r>
            <a:endParaRPr lang="cs-CZ" dirty="0"/>
          </a:p>
          <a:p>
            <a:r>
              <a:rPr lang="cs-CZ" dirty="0"/>
              <a:t>Společnost Apple, 1991</a:t>
            </a:r>
          </a:p>
          <a:p>
            <a:r>
              <a:rPr lang="cs-CZ" dirty="0"/>
              <a:t>Mimo video a zvuku obsahuje </a:t>
            </a:r>
            <a:r>
              <a:rPr lang="cs-CZ" dirty="0" err="1"/>
              <a:t>flashovou</a:t>
            </a:r>
            <a:r>
              <a:rPr lang="cs-CZ" dirty="0"/>
              <a:t> animaci</a:t>
            </a:r>
          </a:p>
          <a:p>
            <a:r>
              <a:rPr lang="cs-CZ" dirty="0"/>
              <a:t>Základem pro kontejner MP4</a:t>
            </a:r>
          </a:p>
          <a:p>
            <a:endParaRPr lang="cs-CZ" dirty="0"/>
          </a:p>
        </p:txBody>
      </p:sp>
      <p:sp>
        <p:nvSpPr>
          <p:cNvPr id="4" name="Obdélník 3"/>
          <p:cNvSpPr/>
          <p:nvPr/>
        </p:nvSpPr>
        <p:spPr>
          <a:xfrm>
            <a:off x="5286548" y="351717"/>
            <a:ext cx="1618906"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MOV</a:t>
            </a:r>
          </a:p>
        </p:txBody>
      </p:sp>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929" y="4090255"/>
            <a:ext cx="2438400" cy="2438400"/>
          </a:xfrm>
          <a:prstGeom prst="rect">
            <a:avLst/>
          </a:prstGeom>
        </p:spPr>
      </p:pic>
    </p:spTree>
    <p:extLst>
      <p:ext uri="{BB962C8B-B14F-4D97-AF65-F5344CB8AC3E}">
        <p14:creationId xmlns:p14="http://schemas.microsoft.com/office/powerpoint/2010/main" val="178636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b="1" u="sng" dirty="0"/>
              <a:t>MPEG-PS</a:t>
            </a:r>
          </a:p>
          <a:p>
            <a:r>
              <a:rPr lang="cs-CZ" dirty="0"/>
              <a:t>*.</a:t>
            </a:r>
            <a:r>
              <a:rPr lang="cs-CZ" dirty="0" err="1"/>
              <a:t>mpg</a:t>
            </a:r>
            <a:r>
              <a:rPr lang="cs-CZ" dirty="0"/>
              <a:t> či *.</a:t>
            </a:r>
            <a:r>
              <a:rPr lang="cs-CZ" dirty="0" err="1"/>
              <a:t>mpeg</a:t>
            </a:r>
            <a:endParaRPr lang="cs-CZ" dirty="0"/>
          </a:p>
          <a:p>
            <a:r>
              <a:rPr lang="cs-CZ" dirty="0"/>
              <a:t>1992</a:t>
            </a:r>
          </a:p>
          <a:p>
            <a:r>
              <a:rPr lang="cs-CZ" dirty="0"/>
              <a:t>DVD-Video a HD DVD</a:t>
            </a:r>
          </a:p>
          <a:p>
            <a:r>
              <a:rPr lang="cs-CZ" b="1" u="sng" dirty="0"/>
              <a:t>MPEG-TS</a:t>
            </a:r>
          </a:p>
          <a:p>
            <a:r>
              <a:rPr lang="cs-CZ" dirty="0"/>
              <a:t>1996</a:t>
            </a:r>
          </a:p>
          <a:p>
            <a:r>
              <a:rPr lang="cs-CZ" dirty="0"/>
              <a:t>Určen k přenosu po sítích</a:t>
            </a:r>
          </a:p>
          <a:p>
            <a:r>
              <a:rPr lang="cs-CZ" dirty="0"/>
              <a:t>Televizní vysílání</a:t>
            </a:r>
          </a:p>
        </p:txBody>
      </p:sp>
      <p:sp>
        <p:nvSpPr>
          <p:cNvPr id="4" name="Obdélník 3"/>
          <p:cNvSpPr/>
          <p:nvPr/>
        </p:nvSpPr>
        <p:spPr>
          <a:xfrm>
            <a:off x="3246730" y="309186"/>
            <a:ext cx="5698548"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MPEG-PS, MPEG-TS</a:t>
            </a:r>
          </a:p>
        </p:txBody>
      </p:sp>
    </p:spTree>
    <p:extLst>
      <p:ext uri="{BB962C8B-B14F-4D97-AF65-F5344CB8AC3E}">
        <p14:creationId xmlns:p14="http://schemas.microsoft.com/office/powerpoint/2010/main" val="285998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Základem je </a:t>
            </a:r>
            <a:r>
              <a:rPr lang="cs-CZ" dirty="0" err="1"/>
              <a:t>mov</a:t>
            </a:r>
            <a:endParaRPr lang="cs-CZ" dirty="0"/>
          </a:p>
          <a:p>
            <a:r>
              <a:rPr lang="cs-CZ" dirty="0"/>
              <a:t>Může obsahovat menu, titulky a navíc 3D objekty</a:t>
            </a:r>
          </a:p>
          <a:p>
            <a:r>
              <a:rPr lang="cs-CZ" dirty="0"/>
              <a:t>Používá MPEG-1(2, 4)</a:t>
            </a:r>
          </a:p>
          <a:p>
            <a:endParaRPr lang="cs-CZ" dirty="0"/>
          </a:p>
        </p:txBody>
      </p:sp>
      <p:sp>
        <p:nvSpPr>
          <p:cNvPr id="4" name="Obdélník 3"/>
          <p:cNvSpPr/>
          <p:nvPr/>
        </p:nvSpPr>
        <p:spPr>
          <a:xfrm>
            <a:off x="5353649" y="96541"/>
            <a:ext cx="1484702"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MP4</a:t>
            </a:r>
          </a:p>
        </p:txBody>
      </p:sp>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510" y="3665614"/>
            <a:ext cx="2758632" cy="2758632"/>
          </a:xfrm>
          <a:prstGeom prst="rect">
            <a:avLst/>
          </a:prstGeom>
        </p:spPr>
      </p:pic>
    </p:spTree>
    <p:extLst>
      <p:ext uri="{BB962C8B-B14F-4D97-AF65-F5344CB8AC3E}">
        <p14:creationId xmlns:p14="http://schemas.microsoft.com/office/powerpoint/2010/main" val="32596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Protože datový tok nekomprimovaného HD videa je kolem 1,1 </a:t>
            </a:r>
            <a:r>
              <a:rPr lang="cs-CZ" dirty="0" err="1"/>
              <a:t>Gbps</a:t>
            </a:r>
            <a:r>
              <a:rPr lang="cs-CZ" dirty="0"/>
              <a:t>, je nutná komprese</a:t>
            </a:r>
          </a:p>
          <a:p>
            <a:r>
              <a:rPr lang="cs-CZ" dirty="0"/>
              <a:t>Komprimujeme každý rámec na zlomkovou velikost</a:t>
            </a:r>
          </a:p>
          <a:p>
            <a:r>
              <a:rPr lang="cs-CZ" dirty="0"/>
              <a:t>CF – kompresní faktor</a:t>
            </a:r>
          </a:p>
          <a:p>
            <a:r>
              <a:rPr lang="cs-CZ" dirty="0"/>
              <a:t>Výsledný datový tok = rozlišení * barevná hloubka * </a:t>
            </a:r>
            <a:r>
              <a:rPr lang="cs-CZ" dirty="0" err="1"/>
              <a:t>fps</a:t>
            </a:r>
            <a:r>
              <a:rPr lang="cs-CZ" dirty="0"/>
              <a:t> / CF</a:t>
            </a:r>
          </a:p>
        </p:txBody>
      </p:sp>
      <p:sp>
        <p:nvSpPr>
          <p:cNvPr id="4" name="Obdélník 3"/>
          <p:cNvSpPr/>
          <p:nvPr/>
        </p:nvSpPr>
        <p:spPr>
          <a:xfrm>
            <a:off x="4454914" y="96541"/>
            <a:ext cx="3282181"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KOMPRESE</a:t>
            </a:r>
          </a:p>
        </p:txBody>
      </p:sp>
    </p:spTree>
    <p:extLst>
      <p:ext uri="{BB962C8B-B14F-4D97-AF65-F5344CB8AC3E}">
        <p14:creationId xmlns:p14="http://schemas.microsoft.com/office/powerpoint/2010/main" val="4179602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Pro Video CD</a:t>
            </a:r>
          </a:p>
          <a:p>
            <a:r>
              <a:rPr lang="cs-CZ" dirty="0"/>
              <a:t>Kvalitní VHS (352x255px) 1,5 </a:t>
            </a:r>
            <a:r>
              <a:rPr lang="cs-CZ" dirty="0" err="1"/>
              <a:t>Mb</a:t>
            </a:r>
            <a:r>
              <a:rPr lang="cs-CZ" dirty="0"/>
              <a:t>/s</a:t>
            </a:r>
          </a:p>
          <a:p>
            <a:r>
              <a:rPr lang="cs-CZ" dirty="0"/>
              <a:t>Pouze progresivní záznam</a:t>
            </a:r>
          </a:p>
        </p:txBody>
      </p:sp>
      <p:sp>
        <p:nvSpPr>
          <p:cNvPr id="4" name="Obdélník 3"/>
          <p:cNvSpPr/>
          <p:nvPr/>
        </p:nvSpPr>
        <p:spPr>
          <a:xfrm>
            <a:off x="4863997" y="96541"/>
            <a:ext cx="2464008"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MPEG-1</a:t>
            </a:r>
          </a:p>
        </p:txBody>
      </p:sp>
      <p:pic>
        <p:nvPicPr>
          <p:cNvPr id="5" name="Obráze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3711893"/>
            <a:ext cx="2714697" cy="2465070"/>
          </a:xfrm>
          <a:prstGeom prst="rect">
            <a:avLst/>
          </a:prstGeom>
        </p:spPr>
      </p:pic>
    </p:spTree>
    <p:extLst>
      <p:ext uri="{BB962C8B-B14F-4D97-AF65-F5344CB8AC3E}">
        <p14:creationId xmlns:p14="http://schemas.microsoft.com/office/powerpoint/2010/main" val="2827802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Rozšířeno o </a:t>
            </a:r>
            <a:r>
              <a:rPr lang="cs-CZ" dirty="0" err="1"/>
              <a:t>interlacing</a:t>
            </a:r>
            <a:r>
              <a:rPr lang="cs-CZ" dirty="0"/>
              <a:t> pro TV signál</a:t>
            </a:r>
          </a:p>
          <a:p>
            <a:r>
              <a:rPr lang="cs-CZ" dirty="0"/>
              <a:t>Zvýšena kvalita</a:t>
            </a:r>
          </a:p>
          <a:p>
            <a:r>
              <a:rPr lang="cs-CZ" dirty="0"/>
              <a:t>Až 1920x1080 při 30 </a:t>
            </a:r>
            <a:r>
              <a:rPr lang="cs-CZ" dirty="0" err="1"/>
              <a:t>fps</a:t>
            </a:r>
            <a:r>
              <a:rPr lang="cs-CZ" dirty="0"/>
              <a:t> nebo 1280x720 při 60 </a:t>
            </a:r>
            <a:r>
              <a:rPr lang="cs-CZ" dirty="0" err="1"/>
              <a:t>fps</a:t>
            </a:r>
            <a:endParaRPr lang="cs-CZ" dirty="0"/>
          </a:p>
          <a:p>
            <a:r>
              <a:rPr lang="cs-CZ" dirty="0"/>
              <a:t>Datový tok až 15 </a:t>
            </a:r>
            <a:r>
              <a:rPr lang="cs-CZ" dirty="0" err="1"/>
              <a:t>Mb</a:t>
            </a:r>
            <a:r>
              <a:rPr lang="cs-CZ" dirty="0"/>
              <a:t>/s</a:t>
            </a:r>
          </a:p>
          <a:p>
            <a:r>
              <a:rPr lang="cs-CZ" dirty="0"/>
              <a:t>SVCD, DVD, HD DVD, BD, digitální TV</a:t>
            </a:r>
          </a:p>
          <a:p>
            <a:r>
              <a:rPr lang="cs-CZ" dirty="0"/>
              <a:t>VBR</a:t>
            </a:r>
          </a:p>
        </p:txBody>
      </p:sp>
      <p:sp>
        <p:nvSpPr>
          <p:cNvPr id="4" name="Obdélník 3"/>
          <p:cNvSpPr/>
          <p:nvPr/>
        </p:nvSpPr>
        <p:spPr>
          <a:xfrm>
            <a:off x="4863997" y="96541"/>
            <a:ext cx="2464008"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MPEG-2</a:t>
            </a:r>
          </a:p>
        </p:txBody>
      </p:sp>
      <p:pic>
        <p:nvPicPr>
          <p:cNvPr id="5" name="Obráze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7810" y="1432560"/>
            <a:ext cx="2095500" cy="1066800"/>
          </a:xfrm>
          <a:prstGeom prst="rect">
            <a:avLst/>
          </a:prstGeom>
        </p:spPr>
      </p:pic>
      <p:pic>
        <p:nvPicPr>
          <p:cNvPr id="6" name="Obráze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50" y="3166586"/>
            <a:ext cx="2190750" cy="1171575"/>
          </a:xfrm>
          <a:prstGeom prst="rect">
            <a:avLst/>
          </a:prstGeom>
        </p:spPr>
      </p:pic>
      <p:pic>
        <p:nvPicPr>
          <p:cNvPr id="7" name="Obráze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7334" y="4717416"/>
            <a:ext cx="2286818" cy="1852612"/>
          </a:xfrm>
          <a:prstGeom prst="rect">
            <a:avLst/>
          </a:prstGeom>
        </p:spPr>
      </p:pic>
      <p:pic>
        <p:nvPicPr>
          <p:cNvPr id="8" name="Obráze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3950" y="5005388"/>
            <a:ext cx="3028950" cy="1119292"/>
          </a:xfrm>
          <a:prstGeom prst="rect">
            <a:avLst/>
          </a:prstGeom>
        </p:spPr>
      </p:pic>
      <p:pic>
        <p:nvPicPr>
          <p:cNvPr id="9" name="Obráze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3912" y="4797545"/>
            <a:ext cx="2450468" cy="1692354"/>
          </a:xfrm>
          <a:prstGeom prst="rect">
            <a:avLst/>
          </a:prstGeom>
        </p:spPr>
      </p:pic>
    </p:spTree>
    <p:extLst>
      <p:ext uri="{BB962C8B-B14F-4D97-AF65-F5344CB8AC3E}">
        <p14:creationId xmlns:p14="http://schemas.microsoft.com/office/powerpoint/2010/main" val="453645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Původně pro HDTV, ale nevyužívá se, protože dostačuje MPEG-2</a:t>
            </a:r>
          </a:p>
        </p:txBody>
      </p:sp>
      <p:sp>
        <p:nvSpPr>
          <p:cNvPr id="4" name="Obdélník 3"/>
          <p:cNvSpPr/>
          <p:nvPr/>
        </p:nvSpPr>
        <p:spPr>
          <a:xfrm>
            <a:off x="4863997" y="96541"/>
            <a:ext cx="2464008"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MPEG-3</a:t>
            </a:r>
          </a:p>
        </p:txBody>
      </p:sp>
    </p:spTree>
    <p:extLst>
      <p:ext uri="{BB962C8B-B14F-4D97-AF65-F5344CB8AC3E}">
        <p14:creationId xmlns:p14="http://schemas.microsoft.com/office/powerpoint/2010/main" val="300641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3956346" y="2967335"/>
            <a:ext cx="4279313"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NORMY VIDEA</a:t>
            </a:r>
          </a:p>
        </p:txBody>
      </p:sp>
    </p:spTree>
    <p:extLst>
      <p:ext uri="{BB962C8B-B14F-4D97-AF65-F5344CB8AC3E}">
        <p14:creationId xmlns:p14="http://schemas.microsoft.com/office/powerpoint/2010/main" val="3436072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Nízký datový tok</a:t>
            </a:r>
          </a:p>
          <a:p>
            <a:r>
              <a:rPr lang="cs-CZ" dirty="0"/>
              <a:t>Vysoké FPS</a:t>
            </a:r>
          </a:p>
          <a:p>
            <a:r>
              <a:rPr lang="cs-CZ" dirty="0"/>
              <a:t>Velký význam pro internetové přenosy</a:t>
            </a:r>
          </a:p>
        </p:txBody>
      </p:sp>
      <p:sp>
        <p:nvSpPr>
          <p:cNvPr id="4" name="Obdélník 3"/>
          <p:cNvSpPr/>
          <p:nvPr/>
        </p:nvSpPr>
        <p:spPr>
          <a:xfrm>
            <a:off x="3956924" y="96541"/>
            <a:ext cx="4278159"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MPEG-4 Part 2</a:t>
            </a:r>
          </a:p>
        </p:txBody>
      </p:sp>
    </p:spTree>
    <p:extLst>
      <p:ext uri="{BB962C8B-B14F-4D97-AF65-F5344CB8AC3E}">
        <p14:creationId xmlns:p14="http://schemas.microsoft.com/office/powerpoint/2010/main" val="1601486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Výkonnější o 50 % než MPEG-2 a MPEG-4 Part 2 při stejné kvalitě obrazu</a:t>
            </a:r>
          </a:p>
          <a:p>
            <a:r>
              <a:rPr lang="cs-CZ" dirty="0"/>
              <a:t>Pro mnoho aplikací s vysokém i nízkém rozlišení</a:t>
            </a:r>
          </a:p>
          <a:p>
            <a:r>
              <a:rPr lang="cs-CZ" dirty="0"/>
              <a:t>Pro mnoho druhů médií</a:t>
            </a:r>
          </a:p>
          <a:p>
            <a:r>
              <a:rPr lang="cs-CZ" dirty="0"/>
              <a:t>Nutný velmi výkonný HW</a:t>
            </a:r>
          </a:p>
          <a:p>
            <a:r>
              <a:rPr lang="cs-CZ" dirty="0"/>
              <a:t>Nevhodný pro živé vysílání</a:t>
            </a:r>
          </a:p>
        </p:txBody>
      </p:sp>
      <p:sp>
        <p:nvSpPr>
          <p:cNvPr id="4" name="Obdélník 3"/>
          <p:cNvSpPr/>
          <p:nvPr/>
        </p:nvSpPr>
        <p:spPr>
          <a:xfrm>
            <a:off x="2817992" y="96541"/>
            <a:ext cx="6556026"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MPEG-4 Part 10/H.264</a:t>
            </a:r>
          </a:p>
        </p:txBody>
      </p:sp>
      <p:pic>
        <p:nvPicPr>
          <p:cNvPr id="5" name="Obráze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437" y="3698953"/>
            <a:ext cx="3733076" cy="2332020"/>
          </a:xfrm>
          <a:prstGeom prst="rect">
            <a:avLst/>
          </a:prstGeom>
        </p:spPr>
      </p:pic>
    </p:spTree>
    <p:extLst>
      <p:ext uri="{BB962C8B-B14F-4D97-AF65-F5344CB8AC3E}">
        <p14:creationId xmlns:p14="http://schemas.microsoft.com/office/powerpoint/2010/main" val="1821480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VHS</a:t>
            </a:r>
          </a:p>
          <a:p>
            <a:r>
              <a:rPr lang="cs-CZ" dirty="0"/>
              <a:t>CD</a:t>
            </a:r>
          </a:p>
          <a:p>
            <a:r>
              <a:rPr lang="cs-CZ" dirty="0"/>
              <a:t>DVD</a:t>
            </a:r>
          </a:p>
          <a:p>
            <a:r>
              <a:rPr lang="cs-CZ" dirty="0"/>
              <a:t>HD DVD</a:t>
            </a:r>
          </a:p>
          <a:p>
            <a:r>
              <a:rPr lang="cs-CZ" dirty="0"/>
              <a:t>BLU RAY</a:t>
            </a:r>
          </a:p>
        </p:txBody>
      </p:sp>
      <p:sp>
        <p:nvSpPr>
          <p:cNvPr id="4" name="Obdélník 3"/>
          <p:cNvSpPr/>
          <p:nvPr/>
        </p:nvSpPr>
        <p:spPr>
          <a:xfrm>
            <a:off x="5037862" y="96541"/>
            <a:ext cx="2116285"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MÉDIA</a:t>
            </a:r>
          </a:p>
        </p:txBody>
      </p:sp>
      <p:pic>
        <p:nvPicPr>
          <p:cNvPr id="5" name="Obráze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481" y="1482850"/>
            <a:ext cx="3383666" cy="1730745"/>
          </a:xfrm>
          <a:prstGeom prst="rect">
            <a:avLst/>
          </a:prstGeom>
        </p:spPr>
      </p:pic>
      <p:pic>
        <p:nvPicPr>
          <p:cNvPr id="6" name="Obráze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316" y="1540811"/>
            <a:ext cx="3455404" cy="1672783"/>
          </a:xfrm>
          <a:prstGeom prst="rect">
            <a:avLst/>
          </a:prstGeom>
        </p:spPr>
      </p:pic>
      <p:pic>
        <p:nvPicPr>
          <p:cNvPr id="7" name="Obráze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8637" y="4132970"/>
            <a:ext cx="3427354" cy="1744835"/>
          </a:xfrm>
          <a:prstGeom prst="rect">
            <a:avLst/>
          </a:prstGeom>
        </p:spPr>
      </p:pic>
      <p:pic>
        <p:nvPicPr>
          <p:cNvPr id="8" name="Obrázek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8900" y="4132970"/>
            <a:ext cx="4830501" cy="1785021"/>
          </a:xfrm>
          <a:prstGeom prst="rect">
            <a:avLst/>
          </a:prstGeom>
        </p:spPr>
      </p:pic>
      <p:pic>
        <p:nvPicPr>
          <p:cNvPr id="9" name="Obrázek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268" y="5005388"/>
            <a:ext cx="2190750" cy="1171575"/>
          </a:xfrm>
          <a:prstGeom prst="rect">
            <a:avLst/>
          </a:prstGeom>
        </p:spPr>
      </p:pic>
    </p:spTree>
    <p:extLst>
      <p:ext uri="{BB962C8B-B14F-4D97-AF65-F5344CB8AC3E}">
        <p14:creationId xmlns:p14="http://schemas.microsoft.com/office/powerpoint/2010/main" val="1225076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Komprese MPEG-2 (až 133 minut)</a:t>
            </a:r>
          </a:p>
          <a:p>
            <a:r>
              <a:rPr lang="cs-CZ" dirty="0"/>
              <a:t>Datový tok – max. 9,8 </a:t>
            </a:r>
            <a:r>
              <a:rPr lang="cs-CZ" dirty="0" err="1"/>
              <a:t>Mb</a:t>
            </a:r>
            <a:r>
              <a:rPr lang="cs-CZ" dirty="0"/>
              <a:t>/s</a:t>
            </a:r>
          </a:p>
          <a:p>
            <a:r>
              <a:rPr lang="cs-CZ" dirty="0"/>
              <a:t>Formát 4:3 a 16:9</a:t>
            </a:r>
          </a:p>
          <a:p>
            <a:r>
              <a:rPr lang="cs-CZ" dirty="0"/>
              <a:t>Až 8 zvukových stop</a:t>
            </a:r>
          </a:p>
          <a:p>
            <a:r>
              <a:rPr lang="cs-CZ" dirty="0"/>
              <a:t>Až 32 titulků</a:t>
            </a:r>
          </a:p>
          <a:p>
            <a:r>
              <a:rPr lang="cs-CZ" dirty="0"/>
              <a:t>Menu, </a:t>
            </a:r>
            <a:r>
              <a:rPr lang="cs-CZ" dirty="0" err="1"/>
              <a:t>submenu</a:t>
            </a:r>
            <a:r>
              <a:rPr lang="cs-CZ" dirty="0"/>
              <a:t>, rozdělení filmu do kapitol</a:t>
            </a:r>
          </a:p>
          <a:p>
            <a:r>
              <a:rPr lang="cs-CZ" dirty="0"/>
              <a:t>Titulky jako průsvitné obrázky</a:t>
            </a:r>
          </a:p>
          <a:p>
            <a:r>
              <a:rPr lang="cs-CZ" dirty="0"/>
              <a:t>Zvuk 5.1 (</a:t>
            </a:r>
            <a:r>
              <a:rPr lang="cs-CZ" dirty="0" err="1"/>
              <a:t>Dolby</a:t>
            </a:r>
            <a:r>
              <a:rPr lang="cs-CZ" dirty="0"/>
              <a:t>, DTS)</a:t>
            </a:r>
          </a:p>
        </p:txBody>
      </p:sp>
      <p:sp>
        <p:nvSpPr>
          <p:cNvPr id="4" name="Obdélník 3"/>
          <p:cNvSpPr/>
          <p:nvPr/>
        </p:nvSpPr>
        <p:spPr>
          <a:xfrm>
            <a:off x="5384976" y="96541"/>
            <a:ext cx="1422057"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DVD</a:t>
            </a:r>
          </a:p>
        </p:txBody>
      </p:sp>
      <p:pic>
        <p:nvPicPr>
          <p:cNvPr id="5" name="Obráze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2662" y="2073796"/>
            <a:ext cx="3361138" cy="1711125"/>
          </a:xfrm>
          <a:prstGeom prst="rect">
            <a:avLst/>
          </a:prstGeom>
        </p:spPr>
      </p:pic>
    </p:spTree>
    <p:extLst>
      <p:ext uri="{BB962C8B-B14F-4D97-AF65-F5344CB8AC3E}">
        <p14:creationId xmlns:p14="http://schemas.microsoft.com/office/powerpoint/2010/main" val="4124936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H.262/MPEG-2, H.264/MPEG-4 Part 10</a:t>
            </a:r>
          </a:p>
          <a:p>
            <a:r>
              <a:rPr lang="cs-CZ" dirty="0"/>
              <a:t>25GB, 50GB DL</a:t>
            </a:r>
          </a:p>
          <a:p>
            <a:r>
              <a:rPr lang="cs-CZ" dirty="0"/>
              <a:t>Full HD</a:t>
            </a:r>
          </a:p>
          <a:p>
            <a:r>
              <a:rPr lang="cs-CZ" dirty="0"/>
              <a:t>HD</a:t>
            </a:r>
          </a:p>
          <a:p>
            <a:r>
              <a:rPr lang="cs-CZ" dirty="0"/>
              <a:t>Až 40 </a:t>
            </a:r>
            <a:r>
              <a:rPr lang="cs-CZ" dirty="0" err="1"/>
              <a:t>Mb</a:t>
            </a:r>
            <a:r>
              <a:rPr lang="cs-CZ" dirty="0"/>
              <a:t>/s</a:t>
            </a:r>
          </a:p>
        </p:txBody>
      </p:sp>
      <p:sp>
        <p:nvSpPr>
          <p:cNvPr id="4" name="Obdélník 3"/>
          <p:cNvSpPr/>
          <p:nvPr/>
        </p:nvSpPr>
        <p:spPr>
          <a:xfrm>
            <a:off x="4843838" y="96541"/>
            <a:ext cx="2504340"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BLU RAY</a:t>
            </a:r>
          </a:p>
        </p:txBody>
      </p:sp>
      <p:pic>
        <p:nvPicPr>
          <p:cNvPr id="5" name="Obráze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643" y="2715890"/>
            <a:ext cx="3557348" cy="1902408"/>
          </a:xfrm>
          <a:prstGeom prst="rect">
            <a:avLst/>
          </a:prstGeom>
        </p:spPr>
      </p:pic>
    </p:spTree>
    <p:extLst>
      <p:ext uri="{BB962C8B-B14F-4D97-AF65-F5344CB8AC3E}">
        <p14:creationId xmlns:p14="http://schemas.microsoft.com/office/powerpoint/2010/main" val="3479361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Je technické optické zařízení, jehož prostřednictvím je možno zachytit obrazy pro kinematografii, televizi apod.</a:t>
            </a:r>
          </a:p>
          <a:p>
            <a:r>
              <a:rPr lang="cs-CZ" dirty="0"/>
              <a:t>Jde vlastně o speciální fotoaparát, upravený pro kontinuální fotografování a zachycení zvuku</a:t>
            </a:r>
          </a:p>
          <a:p>
            <a:r>
              <a:rPr lang="cs-CZ" dirty="0"/>
              <a:t>Záznam se dříve ukládal analogově na pásku, poté digitálně na pásku, dnes se však setkáme se záznamem na paměťové karty nebo pevné disky, případně některé kamery nabídnou přenos např. pomocí Wi-Fi přímo do počítače</a:t>
            </a:r>
          </a:p>
          <a:p>
            <a:r>
              <a:rPr lang="cs-CZ" dirty="0"/>
              <a:t>3D, 4k</a:t>
            </a:r>
          </a:p>
        </p:txBody>
      </p:sp>
      <p:sp>
        <p:nvSpPr>
          <p:cNvPr id="5" name="Obdélník 4"/>
          <p:cNvSpPr/>
          <p:nvPr/>
        </p:nvSpPr>
        <p:spPr>
          <a:xfrm>
            <a:off x="4764547" y="213496"/>
            <a:ext cx="2662909" cy="923330"/>
          </a:xfrm>
          <a:prstGeom prst="rect">
            <a:avLst/>
          </a:prstGeom>
          <a:noFill/>
        </p:spPr>
        <p:txBody>
          <a:bodyPr wrap="none" lIns="91440" tIns="45720" rIns="91440" bIns="45720">
            <a:spAutoFit/>
          </a:bodyPr>
          <a:lstStyle/>
          <a:p>
            <a:pPr algn="ctr"/>
            <a:r>
              <a:rPr lang="cs-CZ"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KAMERY</a:t>
            </a:r>
          </a:p>
        </p:txBody>
      </p:sp>
    </p:spTree>
    <p:extLst>
      <p:ext uri="{BB962C8B-B14F-4D97-AF65-F5344CB8AC3E}">
        <p14:creationId xmlns:p14="http://schemas.microsoft.com/office/powerpoint/2010/main" val="212186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Lineární</a:t>
            </a:r>
          </a:p>
          <a:p>
            <a:pPr lvl="1"/>
            <a:r>
              <a:rPr lang="cs-CZ" dirty="0"/>
              <a:t>Je destruktivní proces, střih probíhá pomocí stříhání a lepení filmové pásky</a:t>
            </a:r>
          </a:p>
          <a:p>
            <a:r>
              <a:rPr lang="cs-CZ" dirty="0"/>
              <a:t>Nelineární</a:t>
            </a:r>
          </a:p>
          <a:p>
            <a:pPr lvl="1"/>
            <a:r>
              <a:rPr lang="cs-CZ" dirty="0"/>
              <a:t>U digitálního videa, tak jak ho známe dnes můžeme využít velkou výhodu nelineárního střihu. Editor neovlivňuje filmové soubory, ale pouze na ně odkazuje. Samotný editor pouze zobrazuje, jak by vypadal výsledek, pokud bychom video skutečně stříhali</a:t>
            </a:r>
          </a:p>
        </p:txBody>
      </p:sp>
      <p:sp>
        <p:nvSpPr>
          <p:cNvPr id="4" name="Obdélník 3"/>
          <p:cNvSpPr/>
          <p:nvPr/>
        </p:nvSpPr>
        <p:spPr>
          <a:xfrm>
            <a:off x="4245658" y="181601"/>
            <a:ext cx="3700693"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STŘIH VIDEA</a:t>
            </a:r>
          </a:p>
        </p:txBody>
      </p:sp>
    </p:spTree>
    <p:extLst>
      <p:ext uri="{BB962C8B-B14F-4D97-AF65-F5344CB8AC3E}">
        <p14:creationId xmlns:p14="http://schemas.microsoft.com/office/powerpoint/2010/main" val="1511820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err="1"/>
              <a:t>Pinnacle</a:t>
            </a:r>
            <a:r>
              <a:rPr lang="cs-CZ" dirty="0"/>
              <a:t> studio</a:t>
            </a:r>
          </a:p>
          <a:p>
            <a:r>
              <a:rPr lang="cs-CZ" dirty="0"/>
              <a:t>Sony Vegas</a:t>
            </a:r>
          </a:p>
          <a:p>
            <a:r>
              <a:rPr lang="cs-CZ" dirty="0"/>
              <a:t>Adobe </a:t>
            </a:r>
            <a:r>
              <a:rPr lang="cs-CZ" dirty="0" err="1"/>
              <a:t>Premiere</a:t>
            </a:r>
            <a:endParaRPr lang="cs-CZ" dirty="0"/>
          </a:p>
          <a:p>
            <a:r>
              <a:rPr lang="cs-CZ" dirty="0"/>
              <a:t>Adobe </a:t>
            </a:r>
            <a:r>
              <a:rPr lang="cs-CZ" dirty="0" err="1"/>
              <a:t>After</a:t>
            </a:r>
            <a:r>
              <a:rPr lang="cs-CZ" dirty="0"/>
              <a:t> </a:t>
            </a:r>
            <a:r>
              <a:rPr lang="cs-CZ" dirty="0" err="1"/>
              <a:t>Effects</a:t>
            </a:r>
            <a:endParaRPr lang="cs-CZ" dirty="0"/>
          </a:p>
          <a:p>
            <a:r>
              <a:rPr lang="cs-CZ" dirty="0" err="1"/>
              <a:t>Final</a:t>
            </a:r>
            <a:r>
              <a:rPr lang="cs-CZ" dirty="0"/>
              <a:t> </a:t>
            </a:r>
            <a:r>
              <a:rPr lang="cs-CZ" dirty="0" err="1"/>
              <a:t>Cut</a:t>
            </a:r>
            <a:endParaRPr lang="cs-CZ" dirty="0"/>
          </a:p>
        </p:txBody>
      </p:sp>
      <p:sp>
        <p:nvSpPr>
          <p:cNvPr id="4" name="Obdélník 3"/>
          <p:cNvSpPr/>
          <p:nvPr/>
        </p:nvSpPr>
        <p:spPr>
          <a:xfrm>
            <a:off x="3808677" y="181601"/>
            <a:ext cx="4574650"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POUŽÍVANÝ SW</a:t>
            </a:r>
          </a:p>
        </p:txBody>
      </p:sp>
      <p:pic>
        <p:nvPicPr>
          <p:cNvPr id="2" name="Obráze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688" y="1400723"/>
            <a:ext cx="1840872" cy="1840872"/>
          </a:xfrm>
          <a:prstGeom prst="rect">
            <a:avLst/>
          </a:prstGeom>
        </p:spPr>
      </p:pic>
      <p:pic>
        <p:nvPicPr>
          <p:cNvPr id="5" name="Obráze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7277" y="1104931"/>
            <a:ext cx="2434662" cy="2434662"/>
          </a:xfrm>
          <a:prstGeom prst="rect">
            <a:avLst/>
          </a:prstGeom>
        </p:spPr>
      </p:pic>
      <p:pic>
        <p:nvPicPr>
          <p:cNvPr id="6" name="Obráze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2688" y="3666497"/>
            <a:ext cx="2291065" cy="2291065"/>
          </a:xfrm>
          <a:prstGeom prst="rect">
            <a:avLst/>
          </a:prstGeom>
        </p:spPr>
      </p:pic>
      <p:pic>
        <p:nvPicPr>
          <p:cNvPr id="7" name="Obráze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3327" y="3732157"/>
            <a:ext cx="2252241" cy="2252241"/>
          </a:xfrm>
          <a:prstGeom prst="rect">
            <a:avLst/>
          </a:prstGeom>
        </p:spPr>
      </p:pic>
      <p:pic>
        <p:nvPicPr>
          <p:cNvPr id="8" name="Obrázek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5681" y="4595162"/>
            <a:ext cx="2006703" cy="2006703"/>
          </a:xfrm>
          <a:prstGeom prst="rect">
            <a:avLst/>
          </a:prstGeom>
        </p:spPr>
      </p:pic>
    </p:spTree>
    <p:extLst>
      <p:ext uri="{BB962C8B-B14F-4D97-AF65-F5344CB8AC3E}">
        <p14:creationId xmlns:p14="http://schemas.microsoft.com/office/powerpoint/2010/main" val="15322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normAutofit/>
          </a:bodyPr>
          <a:lstStyle/>
          <a:p>
            <a:r>
              <a:rPr lang="cs-CZ" sz="2400" dirty="0" err="1"/>
              <a:t>National</a:t>
            </a:r>
            <a:r>
              <a:rPr lang="cs-CZ" sz="2400" dirty="0"/>
              <a:t> </a:t>
            </a:r>
            <a:r>
              <a:rPr lang="cs-CZ" sz="2400" dirty="0" err="1"/>
              <a:t>Television</a:t>
            </a:r>
            <a:r>
              <a:rPr lang="cs-CZ" sz="2400" dirty="0"/>
              <a:t> </a:t>
            </a:r>
            <a:r>
              <a:rPr lang="cs-CZ" sz="2400" dirty="0" err="1"/>
              <a:t>Standards</a:t>
            </a:r>
            <a:r>
              <a:rPr lang="cs-CZ" sz="2400" dirty="0"/>
              <a:t> </a:t>
            </a:r>
            <a:r>
              <a:rPr lang="cs-CZ" sz="2400" dirty="0" err="1"/>
              <a:t>Committee</a:t>
            </a:r>
            <a:endParaRPr lang="cs-CZ" sz="2400" dirty="0"/>
          </a:p>
          <a:p>
            <a:r>
              <a:rPr lang="pt-BR" sz="2400" dirty="0"/>
              <a:t>používá v Severní a Jižní Americe a v Japonsku</a:t>
            </a:r>
            <a:endParaRPr lang="cs-CZ" sz="2400" dirty="0"/>
          </a:p>
          <a:p>
            <a:r>
              <a:rPr lang="pl-PL" sz="2400" dirty="0"/>
              <a:t>Obraz se zde skládá z 525 řádků</a:t>
            </a:r>
          </a:p>
          <a:p>
            <a:r>
              <a:rPr lang="cs-CZ" sz="2400" dirty="0"/>
              <a:t>60 půlsnímků za sekundu (29,97 prokládaných snímků)</a:t>
            </a:r>
          </a:p>
          <a:p>
            <a:r>
              <a:rPr lang="cs-CZ" sz="2400" dirty="0"/>
              <a:t>obrazový signál je rozdělen na jasovou složku a dva rozdílové signály barvy a jasu (YIQ model)</a:t>
            </a:r>
          </a:p>
        </p:txBody>
      </p:sp>
      <p:sp>
        <p:nvSpPr>
          <p:cNvPr id="4" name="Obdélník 3"/>
          <p:cNvSpPr/>
          <p:nvPr/>
        </p:nvSpPr>
        <p:spPr>
          <a:xfrm>
            <a:off x="5269588" y="266654"/>
            <a:ext cx="1652825"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NTSC</a:t>
            </a:r>
          </a:p>
        </p:txBody>
      </p:sp>
    </p:spTree>
    <p:extLst>
      <p:ext uri="{BB962C8B-B14F-4D97-AF65-F5344CB8AC3E}">
        <p14:creationId xmlns:p14="http://schemas.microsoft.com/office/powerpoint/2010/main" val="180764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normAutofit/>
          </a:bodyPr>
          <a:lstStyle/>
          <a:p>
            <a:r>
              <a:rPr lang="cs-CZ" sz="2400" dirty="0" err="1"/>
              <a:t>Sequential</a:t>
            </a:r>
            <a:r>
              <a:rPr lang="cs-CZ" sz="2400" dirty="0"/>
              <a:t> </a:t>
            </a:r>
            <a:r>
              <a:rPr lang="cs-CZ" sz="2400" dirty="0" err="1"/>
              <a:t>Couleur</a:t>
            </a:r>
            <a:r>
              <a:rPr lang="cs-CZ" sz="2400" dirty="0"/>
              <a:t> </a:t>
            </a:r>
            <a:r>
              <a:rPr lang="cs-CZ" sz="2400" dirty="0" err="1"/>
              <a:t>Avec</a:t>
            </a:r>
            <a:r>
              <a:rPr lang="cs-CZ" sz="2400" dirty="0"/>
              <a:t> </a:t>
            </a:r>
            <a:r>
              <a:rPr lang="cs-CZ" sz="2400" dirty="0" err="1"/>
              <a:t>Memoire</a:t>
            </a:r>
            <a:endParaRPr lang="cs-CZ" sz="2400" dirty="0"/>
          </a:p>
          <a:p>
            <a:r>
              <a:rPr lang="cs-CZ" sz="2400" dirty="0"/>
              <a:t>Kdysi se u nás používal, dnes ve Francii a Rusku</a:t>
            </a:r>
          </a:p>
          <a:p>
            <a:r>
              <a:rPr lang="pl-PL" sz="2400" dirty="0"/>
              <a:t>Obraz se skládá z 625 řádků</a:t>
            </a:r>
          </a:p>
          <a:p>
            <a:r>
              <a:rPr lang="cs-CZ" sz="2400" dirty="0"/>
              <a:t>50 půlsnímků za sekundu </a:t>
            </a:r>
            <a:r>
              <a:rPr lang="cs-CZ" sz="2400" i="1" dirty="0"/>
              <a:t>(25 prokládaných snímků)</a:t>
            </a:r>
          </a:p>
          <a:p>
            <a:r>
              <a:rPr lang="cs-CZ" sz="2400" dirty="0"/>
              <a:t>Obrazový signál je rozdělen na jasovou složku a rozdílové barvonosné signály </a:t>
            </a:r>
            <a:r>
              <a:rPr lang="cs-CZ" sz="2400" i="1" dirty="0"/>
              <a:t>(YCBCR model)</a:t>
            </a:r>
            <a:endParaRPr lang="cs-CZ" sz="2400" dirty="0"/>
          </a:p>
        </p:txBody>
      </p:sp>
      <p:sp>
        <p:nvSpPr>
          <p:cNvPr id="4" name="Obdélník 3"/>
          <p:cNvSpPr/>
          <p:nvPr/>
        </p:nvSpPr>
        <p:spPr>
          <a:xfrm>
            <a:off x="4999450" y="256028"/>
            <a:ext cx="2193101"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SECAM</a:t>
            </a:r>
          </a:p>
        </p:txBody>
      </p:sp>
    </p:spTree>
    <p:extLst>
      <p:ext uri="{BB962C8B-B14F-4D97-AF65-F5344CB8AC3E}">
        <p14:creationId xmlns:p14="http://schemas.microsoft.com/office/powerpoint/2010/main" val="254002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normAutofit/>
          </a:bodyPr>
          <a:lstStyle/>
          <a:p>
            <a:r>
              <a:rPr lang="cs-CZ" sz="2400" dirty="0" err="1"/>
              <a:t>Phase</a:t>
            </a:r>
            <a:r>
              <a:rPr lang="cs-CZ" sz="2400" dirty="0"/>
              <a:t> </a:t>
            </a:r>
            <a:r>
              <a:rPr lang="cs-CZ" sz="2400" dirty="0" err="1"/>
              <a:t>Alternative</a:t>
            </a:r>
            <a:r>
              <a:rPr lang="cs-CZ" sz="2400" dirty="0"/>
              <a:t> Line</a:t>
            </a:r>
          </a:p>
          <a:p>
            <a:r>
              <a:rPr lang="cs-CZ" sz="2400" dirty="0"/>
              <a:t>je používán v naší zemi</a:t>
            </a:r>
          </a:p>
          <a:p>
            <a:r>
              <a:rPr lang="cs-CZ" sz="2400" dirty="0"/>
              <a:t>Obraz je tvořen 625 řádky</a:t>
            </a:r>
          </a:p>
          <a:p>
            <a:r>
              <a:rPr lang="cs-CZ" sz="2400" dirty="0"/>
              <a:t>50 půlsnímků za sekundu </a:t>
            </a:r>
            <a:r>
              <a:rPr lang="cs-CZ" sz="2400" i="1" dirty="0"/>
              <a:t>(25 prokládaných snímků)</a:t>
            </a:r>
          </a:p>
          <a:p>
            <a:r>
              <a:rPr lang="cs-CZ" sz="2400" dirty="0"/>
              <a:t>obrazový signál je rozdělen na jasovou složku a dva rozdílové signály barvy a jasu </a:t>
            </a:r>
            <a:r>
              <a:rPr lang="cs-CZ" sz="2400" i="1" dirty="0"/>
              <a:t>(YUV model)</a:t>
            </a:r>
            <a:endParaRPr lang="cs-CZ" sz="2400" dirty="0"/>
          </a:p>
        </p:txBody>
      </p:sp>
      <p:sp>
        <p:nvSpPr>
          <p:cNvPr id="4" name="Obdélník 3"/>
          <p:cNvSpPr/>
          <p:nvPr/>
        </p:nvSpPr>
        <p:spPr>
          <a:xfrm>
            <a:off x="5504203" y="330455"/>
            <a:ext cx="1183594"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PAL</a:t>
            </a:r>
          </a:p>
        </p:txBody>
      </p:sp>
    </p:spTree>
    <p:extLst>
      <p:ext uri="{BB962C8B-B14F-4D97-AF65-F5344CB8AC3E}">
        <p14:creationId xmlns:p14="http://schemas.microsoft.com/office/powerpoint/2010/main" val="351879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normAutofit/>
          </a:bodyPr>
          <a:lstStyle/>
          <a:p>
            <a:r>
              <a:rPr lang="cs-CZ" sz="2400" dirty="0"/>
              <a:t>Výrazně vyšší rozlišení, než jaké umožňují tradiční formáty (PAL, SECAM, NTSC)</a:t>
            </a:r>
          </a:p>
          <a:p>
            <a:r>
              <a:rPr lang="cs-CZ" sz="2400" dirty="0"/>
              <a:t>Počet řádků: 720 nebo 1080</a:t>
            </a:r>
          </a:p>
          <a:p>
            <a:r>
              <a:rPr lang="cs-CZ" sz="2400" dirty="0"/>
              <a:t>Prokládání: i jako </a:t>
            </a:r>
            <a:r>
              <a:rPr lang="cs-CZ" sz="2400" dirty="0" err="1"/>
              <a:t>interlaced</a:t>
            </a:r>
            <a:r>
              <a:rPr lang="cs-CZ" sz="2400" dirty="0"/>
              <a:t> (prokládané řádkování) nebo p jako </a:t>
            </a:r>
            <a:r>
              <a:rPr lang="cs-CZ" sz="2400" dirty="0" err="1"/>
              <a:t>progressive</a:t>
            </a:r>
            <a:r>
              <a:rPr lang="cs-CZ" sz="2400" dirty="0"/>
              <a:t> (neprokládané řádkování)</a:t>
            </a:r>
          </a:p>
          <a:p>
            <a:r>
              <a:rPr lang="cs-CZ" sz="2400" dirty="0"/>
              <a:t>Počet snímků za sekundu: 23,976; 24; 25; 30; 50 nebo 60</a:t>
            </a:r>
          </a:p>
          <a:p>
            <a:r>
              <a:rPr lang="cs-CZ" sz="2400" dirty="0"/>
              <a:t>Např. 1080p50 – neprokládaný obraz, 50 snímků za sekundu, 1920x1080</a:t>
            </a:r>
          </a:p>
          <a:p>
            <a:r>
              <a:rPr lang="cs-CZ" sz="2400" dirty="0"/>
              <a:t>MPEG-4/H.264</a:t>
            </a:r>
          </a:p>
        </p:txBody>
      </p:sp>
      <p:sp>
        <p:nvSpPr>
          <p:cNvPr id="4" name="Obdélník 3"/>
          <p:cNvSpPr/>
          <p:nvPr/>
        </p:nvSpPr>
        <p:spPr>
          <a:xfrm>
            <a:off x="5213259" y="309189"/>
            <a:ext cx="1765483"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HDTV</a:t>
            </a:r>
          </a:p>
        </p:txBody>
      </p:sp>
    </p:spTree>
    <p:extLst>
      <p:ext uri="{BB962C8B-B14F-4D97-AF65-F5344CB8AC3E}">
        <p14:creationId xmlns:p14="http://schemas.microsoft.com/office/powerpoint/2010/main" val="37352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cs-CZ"/>
          </a:p>
        </p:txBody>
      </p:sp>
      <p:pic>
        <p:nvPicPr>
          <p:cNvPr id="4" name="Zástupný symbol pro obsah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87" y="0"/>
            <a:ext cx="10672913" cy="6875498"/>
          </a:xfrm>
        </p:spPr>
      </p:pic>
    </p:spTree>
    <p:extLst>
      <p:ext uri="{BB962C8B-B14F-4D97-AF65-F5344CB8AC3E}">
        <p14:creationId xmlns:p14="http://schemas.microsoft.com/office/powerpoint/2010/main" val="284982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pPr marL="0" indent="0">
              <a:buNone/>
            </a:pPr>
            <a:r>
              <a:rPr lang="cs-CZ" dirty="0"/>
              <a:t>Na kvalitu obrazu má vliv především rozlišení, FPS, datový tok, kompresní poměr</a:t>
            </a:r>
          </a:p>
          <a:p>
            <a:r>
              <a:rPr lang="cs-CZ" dirty="0"/>
              <a:t>Rozlišení obrazu</a:t>
            </a:r>
          </a:p>
          <a:p>
            <a:pPr lvl="1"/>
            <a:r>
              <a:rPr lang="cs-CZ" dirty="0"/>
              <a:t>Udává kolik pixelů tvoří snímek na šířku a na výšku</a:t>
            </a:r>
          </a:p>
          <a:p>
            <a:r>
              <a:rPr lang="cs-CZ" dirty="0"/>
              <a:t>Počet snímků za sekundu (FPS)</a:t>
            </a:r>
          </a:p>
          <a:p>
            <a:pPr lvl="1"/>
            <a:r>
              <a:rPr lang="cs-CZ" dirty="0"/>
              <a:t>Udává počet snímků za sekundu, nebo-</a:t>
            </a:r>
            <a:r>
              <a:rPr lang="cs-CZ" dirty="0" err="1"/>
              <a:t>li</a:t>
            </a:r>
            <a:r>
              <a:rPr lang="cs-CZ" dirty="0"/>
              <a:t> kolikrát za sekundu se obraz změní</a:t>
            </a:r>
          </a:p>
          <a:p>
            <a:r>
              <a:rPr lang="cs-CZ" dirty="0"/>
              <a:t>Datový tok</a:t>
            </a:r>
          </a:p>
          <a:p>
            <a:pPr lvl="1"/>
            <a:r>
              <a:rPr lang="cs-CZ" dirty="0"/>
              <a:t>Množství dat přenesených za sekundu</a:t>
            </a:r>
          </a:p>
          <a:p>
            <a:pPr lvl="1"/>
            <a:r>
              <a:rPr lang="cs-CZ" dirty="0"/>
              <a:t>Jednotky – </a:t>
            </a:r>
            <a:r>
              <a:rPr lang="cs-CZ" dirty="0" err="1"/>
              <a:t>kbps</a:t>
            </a:r>
            <a:r>
              <a:rPr lang="cs-CZ" dirty="0"/>
              <a:t>, Mbps</a:t>
            </a:r>
          </a:p>
        </p:txBody>
      </p:sp>
      <p:sp>
        <p:nvSpPr>
          <p:cNvPr id="4" name="Obdélník 3"/>
          <p:cNvSpPr/>
          <p:nvPr/>
        </p:nvSpPr>
        <p:spPr>
          <a:xfrm>
            <a:off x="3599164" y="275531"/>
            <a:ext cx="4993676"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KVALITA OBRAZU</a:t>
            </a:r>
          </a:p>
        </p:txBody>
      </p:sp>
    </p:spTree>
    <p:extLst>
      <p:ext uri="{BB962C8B-B14F-4D97-AF65-F5344CB8AC3E}">
        <p14:creationId xmlns:p14="http://schemas.microsoft.com/office/powerpoint/2010/main" val="401961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a:t>„Obálka“ pro zvuk, video, titulky a další informace</a:t>
            </a:r>
          </a:p>
          <a:p>
            <a:r>
              <a:rPr lang="cs-CZ" dirty="0"/>
              <a:t>Tvoří multimediální soubor</a:t>
            </a:r>
          </a:p>
        </p:txBody>
      </p:sp>
      <p:sp>
        <p:nvSpPr>
          <p:cNvPr id="4" name="Obdélník 3"/>
          <p:cNvSpPr/>
          <p:nvPr/>
        </p:nvSpPr>
        <p:spPr>
          <a:xfrm>
            <a:off x="4193718" y="330453"/>
            <a:ext cx="3804568" cy="923330"/>
          </a:xfrm>
          <a:prstGeom prst="rect">
            <a:avLst/>
          </a:prstGeom>
          <a:noFill/>
        </p:spPr>
        <p:txBody>
          <a:bodyPr wrap="none" lIns="91440" tIns="45720" rIns="91440" bIns="45720">
            <a:spAutoFit/>
          </a:bodyPr>
          <a:lstStyle/>
          <a:p>
            <a:pPr algn="ctr"/>
            <a:r>
              <a:rPr lang="cs-CZ"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KONTEJNERY</a:t>
            </a:r>
          </a:p>
        </p:txBody>
      </p:sp>
    </p:spTree>
    <p:extLst>
      <p:ext uri="{BB962C8B-B14F-4D97-AF65-F5344CB8AC3E}">
        <p14:creationId xmlns:p14="http://schemas.microsoft.com/office/powerpoint/2010/main" val="685893898"/>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15573</TotalTime>
  <Words>759</Words>
  <Application>Microsoft Office PowerPoint</Application>
  <PresentationFormat>Širokoúhlá obrazovka</PresentationFormat>
  <Paragraphs>142</Paragraphs>
  <Slides>27</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27</vt:i4>
      </vt:variant>
    </vt:vector>
  </HeadingPairs>
  <TitlesOfParts>
    <vt:vector size="31" baseType="lpstr">
      <vt:lpstr>Arial</vt:lpstr>
      <vt:lpstr>Calibri</vt:lpstr>
      <vt:lpstr>Calibri Light</vt:lpstr>
      <vt:lpstr>Motiv Office</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Qosmio</dc:creator>
  <cp:lastModifiedBy>Qosmio</cp:lastModifiedBy>
  <cp:revision>31</cp:revision>
  <dcterms:created xsi:type="dcterms:W3CDTF">2017-01-25T22:10:58Z</dcterms:created>
  <dcterms:modified xsi:type="dcterms:W3CDTF">2017-02-16T10:07:25Z</dcterms:modified>
</cp:coreProperties>
</file>