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3_6FA68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6_3C06034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6_3A2BEBF.xml" ContentType="application/vnd.ms-powerpoint.comments+xml"/>
  <Override PartName="/ppt/notesSlides/notesSlide11.xml" ContentType="application/vnd.openxmlformats-officedocument.presentationml.notesSlide+xml"/>
  <Override PartName="/ppt/comments/modernComment_108_7328814B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14_B3F32707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11_9BCC0ED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80" r:id="rId10"/>
    <p:sldId id="263" r:id="rId11"/>
    <p:sldId id="262" r:id="rId12"/>
    <p:sldId id="264" r:id="rId13"/>
    <p:sldId id="269" r:id="rId14"/>
    <p:sldId id="272" r:id="rId15"/>
    <p:sldId id="276" r:id="rId16"/>
    <p:sldId id="265" r:id="rId17"/>
    <p:sldId id="266" r:id="rId18"/>
    <p:sldId id="267" r:id="rId19"/>
    <p:sldId id="268" r:id="rId20"/>
    <p:sldId id="279" r:id="rId21"/>
    <p:sldId id="270" r:id="rId22"/>
    <p:sldId id="275" r:id="rId23"/>
    <p:sldId id="274" r:id="rId24"/>
    <p:sldId id="273" r:id="rId25"/>
    <p:sldId id="27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9676F2-9CA6-3E71-1B91-EA7E41DD2285}" name="Langová Jana" initials="LJ" userId="S::l20200044@ssptaji.cz::86c72789-d7b8-4c4c-b7b7-e55162c1f1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D186-55E9-810F-052F-8F7E21E9DEBE}" v="344" dt="2024-01-21T20:34:54.832"/>
    <p1510:client id="{B4A2E6F6-87CA-06E5-C51A-C30B0C50AC74}" v="197" dt="2024-01-21T20:11:35.236"/>
    <p1510:client id="{F2CC6A40-9F4F-C4F9-FC5A-142994B63060}" v="22" dt="2024-01-21T20:03:51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modernComment_103_6FA6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206403-24E0-41CA-A3BC-060FEB9AA8CF}" authorId="{0C9676F2-9CA6-3E71-1B91-EA7E41DD2285}" created="2023-12-05T19:00:26.210">
    <pc:sldMkLst xmlns:pc="http://schemas.microsoft.com/office/powerpoint/2013/main/command">
      <pc:docMk/>
      <pc:sldMk cId="7317126" sldId="259"/>
    </pc:sldMkLst>
    <p188:txBody>
      <a:bodyPr/>
      <a:lstStyle/>
      <a:p>
        <a:r>
          <a:rPr lang="cs-CZ"/>
          <a:t>kandidát na odstřelení/ořezání č.1</a:t>
        </a:r>
      </a:p>
    </p188:txBody>
  </p188:cm>
  <p188:cm id="{D607504A-FD04-4995-928A-4767FC409CF0}" authorId="{0C9676F2-9CA6-3E71-1B91-EA7E41DD2285}" created="2024-01-21T19:33:10.9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317126" sldId="259"/>
      <ac:spMk id="4" creationId="{1401D619-2CAD-67A3-6019-004E978E7DEC}"/>
      <ac:txMk cp="0" len="13">
        <ac:context len="116" hash="2862798321"/>
      </ac:txMk>
    </ac:txMkLst>
    <p188:pos x="2024742" y="228600"/>
    <p188:replyLst>
      <p188:reply id="{D8A72E11-138F-4935-BB38-F5C2E111ECD2}" authorId="{0C9676F2-9CA6-3E71-1B91-EA7E41DD2285}" created="2024-01-21T20:20:28.335">
        <p188:txBody>
          <a:bodyPr/>
          <a:lstStyle/>
          <a:p>
            <a:r>
              <a:rPr lang="cs-CZ"/>
              <a:t>done</a:t>
            </a:r>
          </a:p>
        </p188:txBody>
      </p188:reply>
    </p188:replyLst>
    <p188:txBody>
      <a:bodyPr/>
      <a:lstStyle/>
      <a:p>
        <a:r>
          <a:rPr lang="cs-CZ"/>
          <a:t>najít animaci</a:t>
        </a:r>
      </a:p>
    </p188:txBody>
  </p188:cm>
</p188:cmLst>
</file>

<file path=ppt/comments/modernComment_106_3A2BE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4575A4-51D4-45AD-9743-9E46DB043548}" authorId="{0C9676F2-9CA6-3E71-1B91-EA7E41DD2285}" created="2023-12-05T19:00:58.977">
    <pc:sldMkLst xmlns:pc="http://schemas.microsoft.com/office/powerpoint/2013/main/command">
      <pc:docMk/>
      <pc:sldMk cId="60997311" sldId="262"/>
    </pc:sldMkLst>
    <p188:txBody>
      <a:bodyPr/>
      <a:lstStyle/>
      <a:p>
        <a:r>
          <a:rPr lang="cs-CZ"/>
          <a:t>kandidát na odstřelení č2</a:t>
        </a:r>
      </a:p>
    </p188:txBody>
  </p188:cm>
</p188:cmLst>
</file>

<file path=ppt/comments/modernComment_108_732881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8F8D81-F008-44DB-A917-3313948CED34}" authorId="{0C9676F2-9CA6-3E71-1B91-EA7E41DD2285}" created="2023-12-05T19:01:19.274">
    <pc:sldMkLst xmlns:pc="http://schemas.microsoft.com/office/powerpoint/2013/main/command">
      <pc:docMk/>
      <pc:sldMk cId="1932034379" sldId="264"/>
    </pc:sldMkLst>
    <p188:txBody>
      <a:bodyPr/>
      <a:lstStyle/>
      <a:p>
        <a:r>
          <a:rPr lang="cs-CZ"/>
          <a:t>kandidát na smrt č.3?</a:t>
        </a:r>
      </a:p>
    </p188:txBody>
  </p188:cm>
</p188:cmLst>
</file>

<file path=ppt/comments/modernComment_111_9BCC0E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99531C-C5B0-42F1-80DE-51E8B57DE15E}" authorId="{0C9676F2-9CA6-3E71-1B91-EA7E41DD2285}" created="2023-12-05T18:13:02.1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13841617" sldId="273"/>
      <ac:spMk id="2" creationId="{55248BBC-C9E7-C076-2A7E-B30CF2F39FDB}"/>
    </ac:deMkLst>
    <p188:txBody>
      <a:bodyPr/>
      <a:lstStyle/>
      <a:p>
        <a:r>
          <a:rPr lang="cs-CZ"/>
          <a:t>něco s tím vymyslíme xd</a:t>
        </a:r>
      </a:p>
    </p188:txBody>
  </p188:cm>
  <p188:cm id="{80864D6D-C8D0-4A3D-9439-A1A09D05B691}" authorId="{0C9676F2-9CA6-3E71-1B91-EA7E41DD2285}" created="2024-01-21T19:58:25.5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13841617" sldId="273"/>
      <ac:spMk id="3" creationId="{47CD1219-E076-2AC0-73B9-18AA7B28720E}"/>
    </ac:deMkLst>
    <p188:txBody>
      <a:bodyPr/>
      <a:lstStyle/>
      <a:p>
        <a:r>
          <a:rPr lang="cs-CZ"/>
          <a:t>přidat obrázky</a:t>
        </a:r>
      </a:p>
    </p188:txBody>
  </p188:cm>
</p188:cmLst>
</file>

<file path=ppt/comments/modernComment_114_B3F327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22EE05-BA23-4A14-A682-A9DB6A5CC96F}" authorId="{0C9676F2-9CA6-3E71-1B91-EA7E41DD2285}" created="2024-01-21T20:34:54.832">
    <pc:sldMkLst xmlns:pc="http://schemas.microsoft.com/office/powerpoint/2013/main/command">
      <pc:docMk/>
      <pc:sldMk cId="3019056903" sldId="276"/>
    </pc:sldMkLst>
    <p188:txBody>
      <a:bodyPr/>
      <a:lstStyle/>
      <a:p>
        <a:r>
          <a:rPr lang="cs-CZ"/>
          <a:t>obrázky?</a:t>
        </a:r>
      </a:p>
    </p188:txBody>
  </p188:cm>
</p188:cmLst>
</file>

<file path=ppt/comments/modernComment_116_3C0603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010CC2-2937-45F7-982E-193FEBDDC16A}" authorId="{0C9676F2-9CA6-3E71-1B91-EA7E41DD2285}" created="2024-01-21T19:40:28.094">
    <pc:sldMkLst xmlns:pc="http://schemas.microsoft.com/office/powerpoint/2013/main/command">
      <pc:docMk/>
      <pc:sldMk cId="1007027008" sldId="278"/>
    </pc:sldMkLst>
    <p188:txBody>
      <a:bodyPr/>
      <a:lstStyle/>
      <a:p>
        <a:r>
          <a:rPr lang="cs-CZ"/>
          <a:t>porovnání médií, vzorkovací frekvence, bitová hloubka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ED69B-5C34-4A77-A808-37BFC31F75AF}" type="datetimeFigureOut">
              <a:t>23.01.2024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835F-F546-4557-A366-4D84AF64FDAB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609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>
                <a:ea typeface="Calibri" panose="020F0502020204030204"/>
                <a:cs typeface="Calibri" panose="020F0502020204030204"/>
              </a:rPr>
              <a:t>Vlnění - vzniká díky vazebnými silami mezi částicemi, které si v </a:t>
            </a:r>
            <a:r>
              <a:rPr lang="cs-CZ"/>
              <a:t>pružném prostředí</a:t>
            </a:r>
            <a:r>
              <a:rPr lang="cs-CZ">
                <a:ea typeface="Calibri" panose="020F0502020204030204"/>
                <a:cs typeface="Calibri" panose="020F0502020204030204"/>
              </a:rPr>
              <a:t> předávají energii kmitání;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>
                <a:ea typeface="Calibri" panose="020F0502020204030204"/>
                <a:cs typeface="Calibri" panose="020F0502020204030204"/>
              </a:rPr>
              <a:t>Dělení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cs-CZ">
                <a:ea typeface="Calibri" panose="020F0502020204030204"/>
                <a:cs typeface="Calibri" panose="020F0502020204030204"/>
              </a:rPr>
              <a:t>Závislost výchylky na kmitání jednotlivých bodů Příčné a podélné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cs-CZ">
                <a:ea typeface="Calibri" panose="020F0502020204030204"/>
                <a:cs typeface="Calibri" panose="020F0502020204030204"/>
              </a:rPr>
              <a:t>Podle přenosu energie - posloupné, stojaté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>
                <a:ea typeface="Calibri" panose="020F0502020204030204"/>
                <a:cs typeface="Calibri" panose="020F0502020204030204"/>
              </a:rPr>
              <a:t>Na obrázku je tzv. přenosová soustava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>
                <a:ea typeface="Calibri" panose="020F0502020204030204"/>
                <a:cs typeface="Calibri" panose="020F0502020204030204"/>
              </a:rPr>
              <a:t>Zdroj zvuku - chvění tělesa, hlas, reproduktor apod.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/>
              <a:t>když se částice přiblíží, vzniká lokální zvýšení tlaku (vzduch je systém hustšího a řidšího tlaku) = vzniká zvuková vlna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/>
              <a:t>Podstatou mechanického vlnění je tedy přenos kmitání látkovým prostředím. Šíření vln není spojeno s přenosem látky, ale přenáší se energie.</a:t>
            </a:r>
            <a:endParaRPr lang="cs-CZ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 err="1">
                <a:ea typeface="Calibri" panose="020F0502020204030204"/>
                <a:cs typeface="Calibri" panose="020F0502020204030204"/>
              </a:rPr>
              <a:t>Příjimač</a:t>
            </a:r>
            <a:r>
              <a:rPr lang="cs-CZ">
                <a:ea typeface="Calibri" panose="020F0502020204030204"/>
                <a:cs typeface="Calibri" panose="020F0502020204030204"/>
              </a:rPr>
              <a:t> zvuku – mikrofon, lidské ucho – princip lidského ucha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cs-CZ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56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při klíčování signál prochází přes bránu, která se otevírá a zavírá podle taktu hodin. Špička impulsů je nepravidelná, kopíruje vstupní signál</a:t>
            </a:r>
          </a:p>
          <a:p>
            <a:r>
              <a:rPr lang="cs-CZ"/>
              <a:t>signál je nahrazen krátkými impulsy, jejichž amplituda odpovídá úrovni kvantovaného signálu. Šířka a perioda impulsů je vždy konstantní po celou kvantizační dobu.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84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platí</a:t>
            </a:r>
            <a:r>
              <a:rPr lang="en-US"/>
              <a:t> pro </a:t>
            </a:r>
            <a:r>
              <a:rPr lang="en-US" err="1"/>
              <a:t>harmonický</a:t>
            </a:r>
            <a:r>
              <a:rPr lang="en-US"/>
              <a:t> </a:t>
            </a:r>
            <a:r>
              <a:rPr lang="en-US" err="1"/>
              <a:t>signál</a:t>
            </a:r>
            <a:endParaRPr lang="cs-CZ" err="1"/>
          </a:p>
          <a:p>
            <a:r>
              <a:rPr lang="en-US"/>
              <a:t>• n je </a:t>
            </a:r>
            <a:r>
              <a:rPr lang="en-US" err="1"/>
              <a:t>počet</a:t>
            </a:r>
            <a:r>
              <a:rPr lang="en-US"/>
              <a:t> </a:t>
            </a:r>
            <a:r>
              <a:rPr lang="en-US" err="1"/>
              <a:t>bitů</a:t>
            </a:r>
            <a:r>
              <a:rPr lang="en-US"/>
              <a:t> </a:t>
            </a:r>
            <a:r>
              <a:rPr lang="en-US" err="1"/>
              <a:t>převodníku</a:t>
            </a:r>
            <a:endParaRPr lang="cs-CZ" err="1"/>
          </a:p>
          <a:p>
            <a:r>
              <a:rPr lang="en-US"/>
              <a:t>• </a:t>
            </a:r>
            <a:r>
              <a:rPr lang="en-US" err="1"/>
              <a:t>zvýšení</a:t>
            </a:r>
            <a:r>
              <a:rPr lang="en-US"/>
              <a:t> n o 1 bit </a:t>
            </a:r>
            <a:r>
              <a:rPr lang="en-US" err="1"/>
              <a:t>tak</a:t>
            </a:r>
            <a:r>
              <a:rPr lang="en-US"/>
              <a:t> </a:t>
            </a:r>
            <a:r>
              <a:rPr lang="en-US" err="1"/>
              <a:t>přinese</a:t>
            </a:r>
            <a:r>
              <a:rPr lang="en-US"/>
              <a:t> </a:t>
            </a:r>
            <a:r>
              <a:rPr lang="en-US" err="1"/>
              <a:t>zlepšení</a:t>
            </a:r>
            <a:r>
              <a:rPr lang="en-US"/>
              <a:t> SNR </a:t>
            </a:r>
            <a:r>
              <a:rPr lang="en-US" err="1"/>
              <a:t>přibližně</a:t>
            </a:r>
            <a:r>
              <a:rPr lang="en-US"/>
              <a:t> o 6 dB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43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Kodek</a:t>
            </a:r>
            <a:r>
              <a:rPr lang="en-US">
                <a:ea typeface="Calibri"/>
                <a:cs typeface="Calibri"/>
              </a:rPr>
              <a:t> - </a:t>
            </a:r>
            <a:r>
              <a:rPr lang="en-US" err="1">
                <a:ea typeface="Calibri"/>
                <a:cs typeface="Calibri"/>
              </a:rPr>
              <a:t>kóduje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dekóduje</a:t>
            </a:r>
            <a:r>
              <a:rPr lang="en-US">
                <a:ea typeface="Calibri"/>
                <a:cs typeface="Calibri"/>
              </a:rPr>
              <a:t> data do </a:t>
            </a:r>
            <a:r>
              <a:rPr lang="en-US" err="1">
                <a:ea typeface="Calibri"/>
                <a:cs typeface="Calibri"/>
              </a:rPr>
              <a:t>datového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proudu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může</a:t>
            </a:r>
            <a:r>
              <a:rPr lang="en-US">
                <a:ea typeface="Calibri"/>
                <a:cs typeface="Calibri"/>
              </a:rPr>
              <a:t> ale taky </a:t>
            </a:r>
            <a:r>
              <a:rPr lang="en-US" err="1">
                <a:ea typeface="Calibri"/>
                <a:cs typeface="Calibri"/>
              </a:rPr>
              <a:t>zahrnovat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kompresi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šifrování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576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</a:t>
            </a:r>
            <a:r>
              <a:rPr lang="en-US" err="1">
                <a:ea typeface="Calibri"/>
                <a:cs typeface="Calibri"/>
              </a:rPr>
              <a:t>způsob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vysílání</a:t>
            </a:r>
            <a:r>
              <a:rPr lang="en-US">
                <a:ea typeface="Calibri"/>
                <a:cs typeface="Calibri"/>
              </a:rPr>
              <a:t>"</a:t>
            </a:r>
          </a:p>
          <a:p>
            <a:r>
              <a:rPr lang="en-US" err="1">
                <a:ea typeface="Calibri"/>
                <a:cs typeface="Calibri"/>
              </a:rPr>
              <a:t>Monofonní</a:t>
            </a:r>
            <a:r>
              <a:rPr lang="en-US">
                <a:ea typeface="Calibri"/>
                <a:cs typeface="Calibri"/>
              </a:rPr>
              <a:t> -  </a:t>
            </a:r>
            <a:r>
              <a:rPr lang="en-US" err="1">
                <a:ea typeface="Calibri"/>
                <a:cs typeface="Calibri"/>
              </a:rPr>
              <a:t>levnější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reprodukovaný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přes</a:t>
            </a:r>
            <a:r>
              <a:rPr lang="en-US">
                <a:ea typeface="Calibri"/>
                <a:cs typeface="Calibri"/>
              </a:rPr>
              <a:t> 1 </a:t>
            </a:r>
            <a:r>
              <a:rPr lang="en-US" err="1">
                <a:ea typeface="Calibri"/>
                <a:cs typeface="Calibri"/>
              </a:rPr>
              <a:t>kanál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Stereo – </a:t>
            </a:r>
            <a:r>
              <a:rPr lang="en-US" err="1">
                <a:ea typeface="Calibri"/>
                <a:cs typeface="Calibri"/>
              </a:rPr>
              <a:t>vícekanálový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záznam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vyvolává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prostorový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dojem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Panning -  </a:t>
            </a:r>
            <a:r>
              <a:rPr lang="en-US" err="1">
                <a:ea typeface="Calibri"/>
                <a:cs typeface="Calibri"/>
              </a:rPr>
              <a:t>distribuce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zvuku</a:t>
            </a:r>
            <a:r>
              <a:rPr lang="en-US">
                <a:ea typeface="Calibri"/>
                <a:cs typeface="Calibri"/>
              </a:rPr>
              <a:t> do </a:t>
            </a:r>
            <a:r>
              <a:rPr lang="en-US" err="1">
                <a:ea typeface="Calibri"/>
                <a:cs typeface="Calibri"/>
              </a:rPr>
              <a:t>kanál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např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Reproduktor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sluchákta</a:t>
            </a:r>
            <a:r>
              <a:rPr lang="en-US">
                <a:ea typeface="Calibri"/>
                <a:cs typeface="Calibri"/>
              </a:rPr>
              <a:t> = </a:t>
            </a:r>
            <a:r>
              <a:rPr lang="en-US" err="1">
                <a:ea typeface="Calibri"/>
                <a:cs typeface="Calibri"/>
              </a:rPr>
              <a:t>zdroj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zvuku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r>
              <a:rPr lang="en-US">
                <a:ea typeface="Calibri"/>
                <a:cs typeface="Calibri"/>
              </a:rPr>
              <a:t>"</a:t>
            </a:r>
            <a:r>
              <a:rPr lang="en-US" err="1">
                <a:ea typeface="Calibri"/>
                <a:cs typeface="Calibri"/>
              </a:rPr>
              <a:t>míchání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které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ucho</a:t>
            </a:r>
            <a:r>
              <a:rPr lang="en-US">
                <a:ea typeface="Calibri"/>
                <a:cs typeface="Calibri"/>
              </a:rPr>
              <a:t> se </a:t>
            </a:r>
            <a:r>
              <a:rPr lang="en-US" err="1">
                <a:ea typeface="Calibri"/>
                <a:cs typeface="Calibri"/>
              </a:rPr>
              <a:t>hraje</a:t>
            </a:r>
            <a:r>
              <a:rPr lang="en-US">
                <a:ea typeface="Calibri"/>
                <a:cs typeface="Calibri"/>
              </a:rPr>
              <a:t>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19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Tabulku</a:t>
            </a:r>
            <a:r>
              <a:rPr lang="en-US">
                <a:ea typeface="Calibri"/>
                <a:cs typeface="Calibri"/>
              </a:rPr>
              <a:t> s </a:t>
            </a:r>
            <a:r>
              <a:rPr lang="en-US" err="1">
                <a:ea typeface="Calibri"/>
                <a:cs typeface="Calibri"/>
              </a:rPr>
              <a:t>více</a:t>
            </a:r>
            <a:r>
              <a:rPr lang="en-US">
                <a:ea typeface="Calibri"/>
                <a:cs typeface="Calibri"/>
              </a:rPr>
              <a:t> formáty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330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DAW – digital audio workstation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Buď</a:t>
            </a:r>
            <a:r>
              <a:rPr lang="en-US">
                <a:ea typeface="Calibri"/>
                <a:cs typeface="Calibri"/>
              </a:rPr>
              <a:t> s </a:t>
            </a:r>
            <a:r>
              <a:rPr lang="en-US" err="1">
                <a:ea typeface="Calibri"/>
                <a:cs typeface="Calibri"/>
              </a:rPr>
              <a:t>nahraným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zvukem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nebo</a:t>
            </a:r>
            <a:r>
              <a:rPr lang="en-US">
                <a:ea typeface="Calibri"/>
                <a:cs typeface="Calibri"/>
              </a:rPr>
              <a:t> midi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Dokáže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úpravy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zvuku</a:t>
            </a:r>
            <a:r>
              <a:rPr lang="en-US">
                <a:ea typeface="Calibri"/>
                <a:cs typeface="Calibri"/>
              </a:rPr>
              <a:t>, </a:t>
            </a:r>
            <a:r>
              <a:rPr lang="en-US" err="1">
                <a:ea typeface="Calibri"/>
                <a:cs typeface="Calibri"/>
              </a:rPr>
              <a:t>enerování</a:t>
            </a:r>
            <a:r>
              <a:rPr lang="en-US">
                <a:ea typeface="Calibri"/>
                <a:cs typeface="Calibri"/>
              </a:rPr>
              <a:t> midi </a:t>
            </a:r>
            <a:r>
              <a:rPr lang="en-US" err="1">
                <a:ea typeface="Calibri"/>
                <a:cs typeface="Calibri"/>
              </a:rPr>
              <a:t>souborů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Audacity – </a:t>
            </a:r>
            <a:r>
              <a:rPr lang="en-US" err="1">
                <a:ea typeface="Calibri"/>
                <a:cs typeface="Calibri"/>
              </a:rPr>
              <a:t>zdarma</a:t>
            </a:r>
            <a:r>
              <a:rPr lang="en-US">
                <a:ea typeface="Calibri"/>
                <a:cs typeface="Calibri"/>
              </a:rPr>
              <a:t>, open source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Adobe Audition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Garageband - </a:t>
            </a:r>
            <a:r>
              <a:rPr lang="en-US" err="1">
                <a:ea typeface="Calibri"/>
                <a:cs typeface="Calibri"/>
              </a:rPr>
              <a:t>zdarma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09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Perioda - Trvání jednoho cyklu vlny</a:t>
            </a:r>
          </a:p>
          <a:p>
            <a:r>
              <a:rPr lang="cs-CZ"/>
              <a:t>Frekvence - , převrácená hodnota, Nad 20 kHz ultrazvuk, Nízké infrazvuk</a:t>
            </a:r>
            <a:endParaRPr lang="cs-CZ">
              <a:ea typeface="Calibri"/>
              <a:cs typeface="Calibri"/>
            </a:endParaRPr>
          </a:p>
          <a:p>
            <a:r>
              <a:rPr lang="cs-CZ"/>
              <a:t>Amplituda -  nemá </a:t>
            </a:r>
            <a:r>
              <a:rPr lang="cs-CZ" err="1"/>
              <a:t>standardizovnou</a:t>
            </a:r>
            <a:r>
              <a:rPr lang="cs-CZ"/>
              <a:t> značku, nejčastěji A, maximální rozkmit</a:t>
            </a:r>
            <a:endParaRPr lang="cs-CZ">
              <a:ea typeface="Calibri"/>
              <a:cs typeface="Calibri"/>
            </a:endParaRPr>
          </a:p>
          <a:p>
            <a:r>
              <a:rPr lang="cs-CZ">
                <a:ea typeface="Calibri"/>
                <a:cs typeface="Calibri"/>
              </a:rPr>
              <a:t>Vlnová délka - Vzdálenost dvou nejbližších bodů postupného periodického vlnění</a:t>
            </a:r>
            <a:endParaRPr lang="cs-CZ"/>
          </a:p>
          <a:p>
            <a:r>
              <a:rPr lang="cs-CZ"/>
              <a:t>Rychle - Vzduch  - 330 m/s, Normální 340m/s, Vokální trakt – 350m/s; Vlastnost prostředí; zvuk se šíří rychleji v kapalinách (voda 1,5k m/s) a nejrychleji v pevných látkách (5k m/s)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r>
              <a:rPr lang="cs-CZ">
                <a:ea typeface="Calibri" panose="020F0502020204030204"/>
                <a:cs typeface="Calibri" panose="020F0502020204030204"/>
              </a:rPr>
              <a:t>Barva - </a:t>
            </a:r>
            <a:r>
              <a:rPr lang="cs-CZ"/>
              <a:t>podíl harmonických frekvencí </a:t>
            </a:r>
            <a:br>
              <a:rPr lang="cs-CZ">
                <a:cs typeface="+mn-lt"/>
              </a:rPr>
            </a:br>
            <a:r>
              <a:rPr lang="cs-CZ" err="1">
                <a:ea typeface="Calibri" panose="020F0502020204030204"/>
                <a:cs typeface="Calibri" panose="020F0502020204030204"/>
              </a:rPr>
              <a:t>intezita</a:t>
            </a:r>
            <a:r>
              <a:rPr lang="cs-CZ">
                <a:ea typeface="Calibri" panose="020F0502020204030204"/>
                <a:cs typeface="Calibri" panose="020F0502020204030204"/>
              </a:rPr>
              <a:t> - </a:t>
            </a:r>
          </a:p>
          <a:p>
            <a:r>
              <a:rPr lang="cs-CZ">
                <a:ea typeface="Calibri" panose="020F0502020204030204"/>
                <a:cs typeface="+mn-lt"/>
              </a:rPr>
              <a:t>*FUN FACT* - censor </a:t>
            </a:r>
            <a:r>
              <a:rPr lang="cs-CZ" err="1">
                <a:ea typeface="Calibri" panose="020F0502020204030204"/>
                <a:cs typeface="+mn-lt"/>
              </a:rPr>
              <a:t>beep</a:t>
            </a:r>
            <a:r>
              <a:rPr lang="cs-CZ">
                <a:ea typeface="Calibri" panose="020F0502020204030204"/>
                <a:cs typeface="+mn-lt"/>
              </a:rPr>
              <a:t> je sinusovka o frekvenci 1kHz</a:t>
            </a:r>
            <a:endParaRPr lang="cs-CZ">
              <a:cs typeface="+mn-lt"/>
            </a:endParaRPr>
          </a:p>
          <a:p>
            <a:pPr lvl="1">
              <a:lnSpc>
                <a:spcPct val="70000"/>
              </a:lnSpc>
              <a:spcBef>
                <a:spcPts val="500"/>
              </a:spcBef>
            </a:pPr>
            <a:endParaRPr lang="cs-CZ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45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Hyuguensův</a:t>
            </a:r>
            <a:r>
              <a:rPr lang="en-US">
                <a:ea typeface="Calibri"/>
                <a:cs typeface="Calibri"/>
              </a:rPr>
              <a:t> [</a:t>
            </a:r>
            <a:r>
              <a:rPr lang="en-US" err="1">
                <a:ea typeface="Calibri"/>
                <a:cs typeface="Calibri"/>
              </a:rPr>
              <a:t>higinsův</a:t>
            </a:r>
            <a:r>
              <a:rPr lang="en-US">
                <a:ea typeface="Calibri"/>
                <a:cs typeface="Calibri"/>
              </a:rPr>
              <a:t>] </a:t>
            </a:r>
            <a:r>
              <a:rPr lang="en-US" err="1">
                <a:ea typeface="Calibri"/>
                <a:cs typeface="Calibri"/>
              </a:rPr>
              <a:t>princip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Popisuje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obecně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princip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šíření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vlnění</a:t>
            </a:r>
            <a:endParaRPr lang="en-US">
              <a:ea typeface="Calibri"/>
              <a:cs typeface="Calibri"/>
            </a:endParaRPr>
          </a:p>
          <a:p>
            <a:r>
              <a:rPr lang="en-US" b="1" cap="all"/>
              <a:t>KAŽDÝ BOD VLNOPLOCHY , DO NĚHOŽ DOSPĚLO VLNĚNÍ V URČITÉM ČASOVÉM OKAMŽIKU, LZE POVAŽOVAT ZA ZDROJ ELEMENTÁRNÍHO VLNĚNÍ, KTERÉ SE Z NĚHO ŠÍŘÍ V ELEMENTÁRNÍCH VLNOPLOCHÁCH . VLNOPLOCHA  V DALŠÍM ČASOVÉM OKAMŽIKU JE VNĚJŠÍ OBALOVÁ PLOCHA VŠECH ELEMENTÁRNÍCH VLNOPLOCH.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Další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zákony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r>
              <a:rPr lang="en-US" err="1">
                <a:ea typeface="Calibri"/>
                <a:cs typeface="Calibri"/>
              </a:rPr>
              <a:t>Rezonance</a:t>
            </a:r>
            <a:endParaRPr lang="cs-CZ" err="1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fourierův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teorém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uzly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kmitny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sčítání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vln</a:t>
            </a:r>
            <a:r>
              <a:rPr lang="en-US">
                <a:ea typeface="Calibri"/>
                <a:cs typeface="Calibri"/>
              </a:rPr>
              <a:t>... 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29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Dolní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propust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nutná</a:t>
            </a:r>
            <a:r>
              <a:rPr lang="cs-CZ" dirty="0">
                <a:ea typeface="Calibri"/>
                <a:cs typeface="Calibri"/>
              </a:rPr>
              <a:t>????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Analog </a:t>
            </a:r>
            <a:r>
              <a:rPr lang="en-US" dirty="0" err="1">
                <a:ea typeface="Calibri"/>
                <a:cs typeface="Calibri"/>
              </a:rPr>
              <a:t>neco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malo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11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Oba jsou součástí zvuk. karet a spotřební elektroniky</a:t>
            </a:r>
            <a:endParaRPr lang="cs-CZ">
              <a:cs typeface="Calibri" panose="020F0502020204030204"/>
            </a:endParaRPr>
          </a:p>
          <a:p>
            <a:r>
              <a:rPr lang="cs-CZ">
                <a:ea typeface="Calibri" panose="020F0502020204030204"/>
                <a:cs typeface="Calibri" panose="020F0502020204030204"/>
              </a:rPr>
              <a:t>Druhy převodníků</a:t>
            </a:r>
          </a:p>
          <a:p>
            <a:pPr marL="171450" indent="-171450">
              <a:buFont typeface="Calibri"/>
              <a:buChar char="-"/>
            </a:pPr>
            <a:r>
              <a:rPr lang="cs-CZ" err="1">
                <a:ea typeface="Calibri" panose="020F0502020204030204"/>
                <a:cs typeface="Calibri" panose="020F0502020204030204"/>
              </a:rPr>
              <a:t>Paralelni</a:t>
            </a:r>
            <a:r>
              <a:rPr lang="cs-CZ">
                <a:ea typeface="Calibri" panose="020F0502020204030204"/>
                <a:cs typeface="Calibri" panose="020F0502020204030204"/>
              </a:rPr>
              <a:t> převodník</a:t>
            </a:r>
          </a:p>
          <a:p>
            <a:pPr marL="171450" indent="-171450">
              <a:buFont typeface="Calibri"/>
              <a:buChar char="-"/>
            </a:pPr>
            <a:r>
              <a:rPr lang="cs-CZ">
                <a:ea typeface="Calibri" panose="020F0502020204030204"/>
                <a:cs typeface="Calibri" panose="020F0502020204030204"/>
              </a:rPr>
              <a:t>S </a:t>
            </a:r>
            <a:r>
              <a:rPr lang="cs-CZ" err="1">
                <a:ea typeface="Calibri" panose="020F0502020204030204"/>
                <a:cs typeface="Calibri" panose="020F0502020204030204"/>
              </a:rPr>
              <a:t>váhováním</a:t>
            </a:r>
            <a:r>
              <a:rPr lang="cs-CZ">
                <a:ea typeface="Calibri" panose="020F0502020204030204"/>
                <a:cs typeface="Calibri" panose="020F0502020204030204"/>
              </a:rPr>
              <a:t> nábojů</a:t>
            </a:r>
          </a:p>
          <a:p>
            <a:pPr marL="171450" indent="-171450">
              <a:buFont typeface="Calibri"/>
              <a:buChar char="-"/>
            </a:pPr>
            <a:r>
              <a:rPr lang="cs-CZ">
                <a:ea typeface="Calibri" panose="020F0502020204030204"/>
                <a:cs typeface="Calibri" panose="020F0502020204030204"/>
              </a:rPr>
              <a:t>Sigma-delta</a:t>
            </a:r>
          </a:p>
          <a:p>
            <a:endParaRPr lang="cs-CZ">
              <a:ea typeface="Calibri" panose="020F0502020204030204"/>
              <a:cs typeface="Calibri" panose="020F0502020204030204"/>
            </a:endParaRPr>
          </a:p>
          <a:p>
            <a:pPr>
              <a:buFont typeface="Calibri"/>
            </a:pPr>
            <a:endParaRPr lang="cs-CZ">
              <a:ea typeface="Calibri" panose="020F0502020204030204"/>
              <a:cs typeface="Calibri" panose="020F0502020204030204"/>
            </a:endParaRPr>
          </a:p>
          <a:p>
            <a:endParaRPr lang="cs-CZ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72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/>
              <a:t>Rozsah zaznamenaného signálu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cs-CZ" err="1"/>
              <a:t>Shannonova</a:t>
            </a:r>
            <a:r>
              <a:rPr lang="cs-CZ"/>
              <a:t>/</a:t>
            </a:r>
            <a:r>
              <a:rPr lang="cs-CZ" err="1"/>
              <a:t>Nyquistova</a:t>
            </a:r>
            <a:r>
              <a:rPr lang="cs-CZ"/>
              <a:t>/</a:t>
            </a:r>
            <a:r>
              <a:rPr lang="cs-CZ" err="1"/>
              <a:t>Kotělnikova</a:t>
            </a:r>
            <a:r>
              <a:rPr lang="cs-CZ"/>
              <a:t> věta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cs-CZ"/>
              <a:t>Dokonalá rekonstrukce signálu je možná pouze tehdy, když je vzorkovací frekvence větší než dvojnásobek maximální frekvence vzorkovaného signálu.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8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cs-CZ"/>
              <a:t>Rozsah zaznamenaného signálu</a:t>
            </a:r>
            <a:endParaRPr lang="en-US"/>
          </a:p>
          <a:p>
            <a:r>
              <a:rPr lang="cs-CZ" err="1"/>
              <a:t>Shannonova</a:t>
            </a:r>
            <a:r>
              <a:rPr lang="cs-CZ"/>
              <a:t>/</a:t>
            </a:r>
            <a:r>
              <a:rPr lang="cs-CZ" err="1"/>
              <a:t>Nyquistova</a:t>
            </a:r>
            <a:r>
              <a:rPr lang="cs-CZ"/>
              <a:t>/</a:t>
            </a:r>
            <a:r>
              <a:rPr lang="cs-CZ" err="1"/>
              <a:t>Kotělnikova</a:t>
            </a:r>
            <a:r>
              <a:rPr lang="cs-CZ"/>
              <a:t> věta</a:t>
            </a:r>
            <a:endParaRPr lang="cs-CZ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cs-CZ"/>
              <a:t>Dokonalá rekonstrukce signálu je možná pouze tehdy, když je vzorkovací frekvence větší než dvojnásobek maximální frekvence vzorkovaného signálu.</a:t>
            </a:r>
            <a:endParaRPr lang="cs-CZ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cs-CZ"/>
          </a:p>
          <a:p>
            <a:r>
              <a:rPr lang="cs-CZ" err="1">
                <a:ea typeface="Calibri" panose="020F0502020204030204"/>
                <a:cs typeface="Calibri" panose="020F0502020204030204"/>
              </a:rPr>
              <a:t>Kvantizace</a:t>
            </a:r>
            <a:r>
              <a:rPr lang="cs-CZ">
                <a:ea typeface="Calibri" panose="020F0502020204030204"/>
                <a:cs typeface="Calibri" panose="020F0502020204030204"/>
              </a:rPr>
              <a:t> </a:t>
            </a:r>
          </a:p>
          <a:p>
            <a:pPr marL="171450" indent="-171450">
              <a:buFont typeface="Calibri"/>
              <a:buChar char="-"/>
            </a:pPr>
            <a:r>
              <a:rPr lang="cs-CZ"/>
              <a:t>kvantovaný signál může mít nejednoznačnou úroveň, pokud se během jeho trvání amplituda mění. Tím, že mu přiřazujeme pouze jedno číslo, musí nutně dojít k tzv. kvantizační chybě. Tato chyba má za následek přítomnost kvantizačního šumu ve výsledném signálu</a:t>
            </a:r>
            <a:endParaRPr lang="cs-CZ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CD 44100 Hz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71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Vysílačky</a:t>
            </a:r>
            <a:r>
              <a:rPr lang="en-US">
                <a:ea typeface="Calibri"/>
                <a:cs typeface="Calibri"/>
              </a:rPr>
              <a:t>/</a:t>
            </a:r>
            <a:r>
              <a:rPr lang="en-US" err="1">
                <a:ea typeface="Calibri"/>
                <a:cs typeface="Calibri"/>
              </a:rPr>
              <a:t>volání</a:t>
            </a:r>
            <a:r>
              <a:rPr lang="en-US">
                <a:ea typeface="Calibri"/>
                <a:cs typeface="Calibri"/>
              </a:rPr>
              <a:t> - 8kHz, 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rPr lang="cs-CZ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03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>
                <a:ea typeface="Calibri"/>
                <a:cs typeface="Calibri"/>
              </a:rPr>
              <a:t>Číslo </a:t>
            </a:r>
            <a:r>
              <a:rPr lang="cs-CZ"/>
              <a:t>obvykle v binárním tvaru</a:t>
            </a:r>
          </a:p>
          <a:p>
            <a:r>
              <a:rPr lang="cs-CZ"/>
              <a:t>kvantovaný signál může mít nejednoznačnou úroveň, pokud se během jeho trvání amplituda mění. Tím, že mu přiřazujeme pouze jedno číslo, musí nutně dojít k tzv. kvantizační chybě. Tato chyba má za následek přítomnost kvantizačního šumu ve výsledném signálu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7835F-F546-4557-A366-4D84AF64FDAB}" type="slidenum"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99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39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793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13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23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16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166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25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0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8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6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54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4313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604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4584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3A2BEBF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7328814B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B3F3270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acs.psu.edu/drussell/Demos/waves/wavemo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BCC0ED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vuk" TargetMode="External"/><Relationship Id="rId7" Type="http://schemas.openxmlformats.org/officeDocument/2006/relationships/hyperlink" Target="https://jcsites.juniata.edu/faculty/rhodes/dap/digRecordTech.htm" TargetMode="External"/><Relationship Id="rId2" Type="http://schemas.openxmlformats.org/officeDocument/2006/relationships/hyperlink" Target="https://eluc.ikap.cz/verejne/lekce/166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oundonsound.com/techniques/analogue-warmth" TargetMode="External"/><Relationship Id="rId5" Type="http://schemas.openxmlformats.org/officeDocument/2006/relationships/hyperlink" Target="https://www.casopismuzikus.cz/clanky/digitalizace-zvuku" TargetMode="External"/><Relationship Id="rId4" Type="http://schemas.openxmlformats.org/officeDocument/2006/relationships/hyperlink" Target="https://en.wikipedia.org/wiki/Sou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6FA68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s.psu.edu/drussell/Demos/doppler/dopp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3C06034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5650" y="315525"/>
            <a:ext cx="9911200" cy="1800800"/>
          </a:xfrm>
        </p:spPr>
        <p:txBody>
          <a:bodyPr/>
          <a:lstStyle/>
          <a:p>
            <a:r>
              <a:rPr lang="cs-CZ">
                <a:ea typeface="Calibri Light"/>
                <a:cs typeface="Calibri Light"/>
              </a:rPr>
              <a:t>Zvuk</a:t>
            </a:r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A8444F-58C6-BBC1-EE00-322F6C7F6DCE}"/>
              </a:ext>
            </a:extLst>
          </p:cNvPr>
          <p:cNvSpPr txBox="1"/>
          <p:nvPr/>
        </p:nvSpPr>
        <p:spPr>
          <a:xfrm>
            <a:off x="3533775" y="2333625"/>
            <a:ext cx="54673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2000">
                <a:solidFill>
                  <a:schemeClr val="tx1"/>
                </a:solidFill>
                <a:latin typeface="Catamaran Thin"/>
              </a:rPr>
              <a:t>Matěj Coufal, Jana Langová</a:t>
            </a:r>
          </a:p>
          <a:p>
            <a:pPr algn="ctr"/>
            <a:r>
              <a:rPr lang="cs-CZ" sz="2000">
                <a:solidFill>
                  <a:schemeClr val="tx1"/>
                </a:solidFill>
                <a:latin typeface="Catamaran Thin"/>
              </a:rPr>
              <a:t>4ITA 2023/24 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C0D9CE-02B6-F62E-E12C-96719B73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err="1">
                <a:ea typeface="Calibri Light"/>
                <a:cs typeface="Calibri Light"/>
              </a:rPr>
              <a:t>Kvantizace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6A9442-869C-5115-369D-CD8AACAC4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>
                <a:ea typeface="Calibri"/>
                <a:cs typeface="Calibri"/>
              </a:rPr>
              <a:t>Hodnota amplitudy je převedena na binární číslo </a:t>
            </a:r>
            <a:endParaRPr lang="cs-CZ"/>
          </a:p>
          <a:p>
            <a:pPr marL="608965" indent="-507365">
              <a:lnSpc>
                <a:spcPct val="114999"/>
              </a:lnSpc>
            </a:pPr>
            <a:r>
              <a:rPr lang="cs-CZ">
                <a:ea typeface="Calibri"/>
                <a:cs typeface="Calibri"/>
              </a:rPr>
              <a:t>Provádí se pomocí </a:t>
            </a:r>
            <a:r>
              <a:rPr lang="cs-CZ" err="1">
                <a:ea typeface="Calibri"/>
                <a:cs typeface="Calibri"/>
              </a:rPr>
              <a:t>kvantizátoru</a:t>
            </a:r>
          </a:p>
          <a:p>
            <a:pPr marL="608965" indent="-507365">
              <a:lnSpc>
                <a:spcPct val="114999"/>
              </a:lnSpc>
            </a:pPr>
            <a:endParaRPr lang="cs-CZ">
              <a:ea typeface="Calibri"/>
              <a:cs typeface="Calibri"/>
            </a:endParaRPr>
          </a:p>
          <a:p>
            <a:pPr marL="608965" indent="-507365">
              <a:lnSpc>
                <a:spcPct val="114999"/>
              </a:lnSpc>
            </a:pPr>
            <a:endParaRPr lang="cs-CZ">
              <a:ea typeface="Calibri"/>
              <a:cs typeface="Calibri"/>
            </a:endParaRPr>
          </a:p>
          <a:p>
            <a:pPr marL="608965" indent="-507365"/>
            <a:endParaRPr lang="cs-CZ">
              <a:ea typeface="Calibri"/>
              <a:cs typeface="Calibri"/>
            </a:endParaRPr>
          </a:p>
        </p:txBody>
      </p:sp>
      <p:pic>
        <p:nvPicPr>
          <p:cNvPr id="5" name="Obrázek 4" descr="Digitalizace zvuku">
            <a:extLst>
              <a:ext uri="{FF2B5EF4-FFF2-40B4-BE49-F238E27FC236}">
                <a16:creationId xmlns:a16="http://schemas.microsoft.com/office/drawing/2014/main" id="{BD31E000-E0FE-7B7B-4884-B4C0F36D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58" y="2492761"/>
            <a:ext cx="6955969" cy="188336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4153F95-0CD8-EB3F-BA57-F10888560569}"/>
              </a:ext>
            </a:extLst>
          </p:cNvPr>
          <p:cNvSpPr txBox="1"/>
          <p:nvPr/>
        </p:nvSpPr>
        <p:spPr>
          <a:xfrm>
            <a:off x="2808514" y="4669971"/>
            <a:ext cx="6585857" cy="305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rgbClr val="FFFFFF"/>
                </a:solidFill>
                <a:latin typeface="Catamaran Thin"/>
              </a:rPr>
              <a:t>Muzikus- článek Digitalizace zvuku [online] 04.12.2024 [3]​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0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A5F46-1794-5D87-E204-75C0B90F43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6425"/>
            <a:ext cx="8880475" cy="528638"/>
          </a:xfrm>
        </p:spPr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Klíčování vs impulsní modulace</a:t>
            </a:r>
            <a:endParaRPr lang="cs-CZ" sz="360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B5D8374-A6AA-1901-3FD5-4916EDFA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067" y="1306286"/>
            <a:ext cx="6072868" cy="3254829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184927B-8E21-F9DD-EE57-CF39ECF8BDF1}"/>
              </a:ext>
            </a:extLst>
          </p:cNvPr>
          <p:cNvSpPr txBox="1"/>
          <p:nvPr/>
        </p:nvSpPr>
        <p:spPr>
          <a:xfrm>
            <a:off x="3886200" y="4789714"/>
            <a:ext cx="43216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  <a:latin typeface="Catamaran Thin"/>
                <a:ea typeface="Roboto"/>
                <a:cs typeface="Roboto"/>
              </a:rPr>
              <a:t>CSJMU Kanpur  - Pulsní modulace [online] - 4.12.2024 [6]</a:t>
            </a:r>
            <a:endParaRPr lang="cs-CZ">
              <a:solidFill>
                <a:schemeClr val="tx1"/>
              </a:solidFill>
              <a:latin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609973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27BCAD-F41A-A2F2-C502-4D2099E39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762" y="587375"/>
            <a:ext cx="8880475" cy="528638"/>
          </a:xfrm>
        </p:spPr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SN poměr, bitová hloubka</a:t>
            </a:r>
            <a:endParaRPr lang="cs-CZ" sz="3600"/>
          </a:p>
        </p:txBody>
      </p:sp>
      <p:pic>
        <p:nvPicPr>
          <p:cNvPr id="4" name="Zástupný obsah 3" descr="Obsah obrázku text, snímek obrazovky, Vykreslený graf, číslo&#10;&#10;Popis se vygeneroval automaticky.">
            <a:extLst>
              <a:ext uri="{FF2B5EF4-FFF2-40B4-BE49-F238E27FC236}">
                <a16:creationId xmlns:a16="http://schemas.microsoft.com/office/drawing/2014/main" id="{8F2B4FE6-85E1-FFA5-6C44-8881C0195F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4"/>
          <a:srcRect l="1214" t="1653" r="4704" b="11846"/>
          <a:stretch/>
        </p:blipFill>
        <p:spPr>
          <a:xfrm>
            <a:off x="2853418" y="1219200"/>
            <a:ext cx="6756836" cy="3427537"/>
          </a:xfr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909E6F8-3A88-0872-9616-876D868DEE6E}"/>
              </a:ext>
            </a:extLst>
          </p:cNvPr>
          <p:cNvSpPr txBox="1"/>
          <p:nvPr/>
        </p:nvSpPr>
        <p:spPr>
          <a:xfrm>
            <a:off x="2857499" y="4762500"/>
            <a:ext cx="6934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  <a:latin typeface="Catamaran Thin"/>
              </a:rPr>
              <a:t>Vliv bitové hloubky na odstup od šumu (SNR) - APV prezentace pro 2. ročník SŠPTAJÍI, autor Jiří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Chuděj</a:t>
            </a:r>
            <a:r>
              <a:rPr lang="cs-CZ">
                <a:solidFill>
                  <a:schemeClr val="tx1"/>
                </a:solidFill>
                <a:latin typeface="Catamaran Thin"/>
              </a:rPr>
              <a:t> [archiv autora]</a:t>
            </a:r>
          </a:p>
        </p:txBody>
      </p:sp>
    </p:spTree>
    <p:extLst>
      <p:ext uri="{BB962C8B-B14F-4D97-AF65-F5344CB8AC3E}">
        <p14:creationId xmlns:p14="http://schemas.microsoft.com/office/powerpoint/2010/main" val="19320343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7F77E-6DDA-C070-4133-0B6E368A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07" y="452758"/>
            <a:ext cx="8880400" cy="528400"/>
          </a:xfrm>
        </p:spPr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Komprese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A6BF41-0DED-FC0B-3AE7-A7223A29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608965" indent="-507365"/>
            <a:r>
              <a:rPr lang="cs-CZ">
                <a:ea typeface="Calibri"/>
                <a:cs typeface="Calibri"/>
              </a:rPr>
              <a:t>= proces, kdy zmenšujeme objem dat souboru, aby nezabíral tolik místa na disku a dalo se   s ním lépe manipulovat</a:t>
            </a:r>
            <a:endParaRPr lang="cs-CZ"/>
          </a:p>
          <a:p>
            <a:pPr marL="101600" indent="0">
              <a:lnSpc>
                <a:spcPct val="114999"/>
              </a:lnSpc>
              <a:buNone/>
            </a:pPr>
            <a:endParaRPr lang="cs-CZ">
              <a:ea typeface="Calibri"/>
              <a:cs typeface="Calibri"/>
            </a:endParaRPr>
          </a:p>
          <a:p>
            <a:pPr marL="608965" indent="-507365"/>
            <a:r>
              <a:rPr lang="cs-CZ">
                <a:latin typeface="Catamaran Bold"/>
                <a:ea typeface="Calibri"/>
                <a:cs typeface="Catamaran Bold" panose="00000800000000000000" pitchFamily="2" charset="-18"/>
              </a:rPr>
              <a:t>Bezztrátová</a:t>
            </a:r>
          </a:p>
          <a:p>
            <a:pPr marL="1218565" lvl="1" indent="-507365">
              <a:buFont typeface="Courier New" panose="020B0604020202020204" pitchFamily="34" charset="0"/>
              <a:buChar char="o"/>
            </a:pPr>
            <a:r>
              <a:rPr lang="cs-CZ">
                <a:ea typeface="Calibri"/>
                <a:cs typeface="Calibri"/>
              </a:rPr>
              <a:t>Data se neztrácejí, lze je plně obnovit</a:t>
            </a:r>
          </a:p>
          <a:p>
            <a:pPr marL="1218565" lvl="1" indent="-507365">
              <a:buFont typeface="Courier New" panose="020B0604020202020204" pitchFamily="34" charset="0"/>
              <a:buChar char="o"/>
            </a:pPr>
            <a:r>
              <a:rPr lang="cs-CZ">
                <a:ea typeface="Calibri"/>
                <a:cs typeface="Calibri"/>
              </a:rPr>
              <a:t>Záleží na </a:t>
            </a:r>
            <a:r>
              <a:rPr lang="cs-CZ" b="1">
                <a:latin typeface="Catamaran SemiBold"/>
                <a:ea typeface="Calibri"/>
                <a:cs typeface="Catamaran SemiBold" panose="00000700000000000000" pitchFamily="2" charset="-18"/>
              </a:rPr>
              <a:t>kodeku</a:t>
            </a:r>
            <a:r>
              <a:rPr lang="cs-CZ">
                <a:ea typeface="Calibri"/>
                <a:cs typeface="Calibri"/>
              </a:rPr>
              <a:t> (kodér + dekodér/komprese + dekomprese)</a:t>
            </a:r>
          </a:p>
          <a:p>
            <a:pPr marL="1828165" lvl="2" indent="-507365">
              <a:buFont typeface="Wingdings" panose="020B0604020202020204" pitchFamily="34" charset="0"/>
              <a:buChar char="§"/>
            </a:pPr>
            <a:r>
              <a:rPr lang="cs-CZ">
                <a:ea typeface="Calibri"/>
                <a:cs typeface="Calibri"/>
              </a:rPr>
              <a:t>Program schopný transformovat data</a:t>
            </a:r>
          </a:p>
          <a:p>
            <a:pPr marL="1828165" lvl="2" indent="-507365">
              <a:buFont typeface="Wingdings" panose="020B0604020202020204" pitchFamily="34" charset="0"/>
              <a:buChar char="§"/>
            </a:pPr>
            <a:r>
              <a:rPr lang="cs-CZ">
                <a:ea typeface="Calibri"/>
                <a:cs typeface="Calibri"/>
              </a:rPr>
              <a:t>Různé kodeky mají optimální oblast použití</a:t>
            </a:r>
          </a:p>
          <a:p>
            <a:pPr marL="608965" indent="-507365"/>
            <a:r>
              <a:rPr lang="cs-CZ">
                <a:latin typeface="Catamaran Bold"/>
                <a:ea typeface="Calibri"/>
                <a:cs typeface="Catamaran Bold" panose="00000800000000000000" pitchFamily="2" charset="-18"/>
              </a:rPr>
              <a:t>Ztrátová</a:t>
            </a:r>
          </a:p>
          <a:p>
            <a:pPr marL="1218565" lvl="1" indent="-507365">
              <a:buFont typeface="Courier New" panose="020B0604020202020204" pitchFamily="34" charset="0"/>
              <a:buChar char="o"/>
            </a:pPr>
            <a:r>
              <a:rPr lang="cs-CZ">
                <a:ea typeface="Calibri"/>
                <a:cs typeface="Calibri"/>
              </a:rPr>
              <a:t>Část informace je vypuštěna, jedná se o data nepotřebná pro poslech</a:t>
            </a:r>
          </a:p>
          <a:p>
            <a:pPr marL="1218565" lvl="1" indent="-507365">
              <a:buFont typeface="Courier New" panose="020B0604020202020204" pitchFamily="34" charset="0"/>
              <a:buChar char="o"/>
            </a:pPr>
            <a:r>
              <a:rPr lang="cs-CZ">
                <a:ea typeface="Calibri"/>
                <a:cs typeface="Calibri"/>
              </a:rPr>
              <a:t>Dopočítání ztracených dat - </a:t>
            </a:r>
            <a:r>
              <a:rPr lang="cs-CZ">
                <a:latin typeface="Catamaran Bold"/>
                <a:ea typeface="Calibri"/>
                <a:cs typeface="Catamaran Bold" panose="00000800000000000000" pitchFamily="2" charset="-18"/>
              </a:rPr>
              <a:t>převzorkování/interpolace</a:t>
            </a:r>
          </a:p>
          <a:p>
            <a:pPr marL="1828165" lvl="2" indent="-507365">
              <a:buFont typeface="Courier New" panose="020B0604020202020204" pitchFamily="34" charset="0"/>
              <a:buChar char="o"/>
            </a:pPr>
            <a:r>
              <a:rPr lang="cs-CZ">
                <a:ea typeface="Calibri"/>
                <a:cs typeface="Calibri"/>
              </a:rPr>
              <a:t>data se neshodují, pouze se snaží napodobit vypuštěná</a:t>
            </a:r>
          </a:p>
          <a:p>
            <a:pPr marL="608965" indent="-507365"/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31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403F4-DD28-CCF4-7F9D-3E0909CB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Zvuková stopa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1EC119-411E-0C66-DC70-A12D38C82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 sz="1700">
                <a:ea typeface="+mn-lt"/>
                <a:cs typeface="+mn-lt"/>
              </a:rPr>
              <a:t>Záznam zvuku na grafu amplituda/čas</a:t>
            </a:r>
          </a:p>
          <a:p>
            <a:pPr marL="608965" indent="-507365">
              <a:lnSpc>
                <a:spcPct val="114999"/>
              </a:lnSpc>
            </a:pPr>
            <a:endParaRPr lang="cs-CZ" sz="1700">
              <a:ea typeface="+mn-lt"/>
              <a:cs typeface="+mn-lt"/>
            </a:endParaRPr>
          </a:p>
          <a:p>
            <a:pPr marL="608965" indent="-507365">
              <a:lnSpc>
                <a:spcPct val="114999"/>
              </a:lnSpc>
            </a:pPr>
            <a:r>
              <a:rPr lang="cs-CZ" sz="1700">
                <a:ea typeface="+mn-lt"/>
                <a:cs typeface="+mn-lt"/>
              </a:rPr>
              <a:t>Zvuková stopa</a:t>
            </a:r>
            <a:endParaRPr lang="cs-CZ" sz="1700">
              <a:ea typeface="Calibri"/>
              <a:cs typeface="Calibri"/>
            </a:endParaRP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 sz="1700">
                <a:ea typeface="+mn-lt"/>
                <a:cs typeface="+mn-lt"/>
              </a:rPr>
              <a:t>základní monofonní část původního záznamu</a:t>
            </a:r>
            <a:endParaRPr lang="cs-CZ" sz="1700">
              <a:ea typeface="Calibri"/>
              <a:cs typeface="Calibri"/>
            </a:endParaRP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 sz="1700">
                <a:ea typeface="+mn-lt"/>
                <a:cs typeface="+mn-lt"/>
              </a:rPr>
              <a:t>z jednotlivých stop se vytváří akustická struktura prostorového ozvučení.</a:t>
            </a:r>
            <a:endParaRPr lang="cs-CZ" sz="1700">
              <a:ea typeface="Calibri"/>
              <a:cs typeface="Calibri"/>
            </a:endParaRPr>
          </a:p>
          <a:p>
            <a:pPr marL="608965" indent="-507365"/>
            <a:endParaRPr lang="cs-CZ" sz="1700">
              <a:ea typeface="Calibri"/>
              <a:cs typeface="Calibri"/>
            </a:endParaRPr>
          </a:p>
          <a:p>
            <a:pPr marL="608965" indent="-507365"/>
            <a:r>
              <a:rPr lang="cs-CZ" sz="1700">
                <a:ea typeface="Calibri"/>
                <a:cs typeface="Calibri"/>
              </a:rPr>
              <a:t>Dělení: </a:t>
            </a: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 sz="1700">
                <a:ea typeface="Calibri"/>
                <a:cs typeface="Calibri"/>
              </a:rPr>
              <a:t>Mono</a:t>
            </a: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 sz="1700">
                <a:ea typeface="Calibri"/>
                <a:cs typeface="Calibri"/>
              </a:rPr>
              <a:t>stereo</a:t>
            </a:r>
            <a:endParaRPr lang="cs-CZ" sz="1700"/>
          </a:p>
          <a:p>
            <a:pPr marL="608965" indent="-507365"/>
            <a:r>
              <a:rPr lang="cs-CZ" sz="1700" err="1">
                <a:ea typeface="Calibri"/>
                <a:cs typeface="Calibri"/>
              </a:rPr>
              <a:t>Panning</a:t>
            </a:r>
            <a:endParaRPr lang="cs-CZ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3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F6C7E-A0F3-8472-503F-6625098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/>
              <a:t>Média pro ukládání zvukového záznamu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56AA9C-F48C-E589-AFCD-D805E8BE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07365"/>
            <a:r>
              <a:rPr lang="cs-CZ"/>
              <a:t>Analogové</a:t>
            </a: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/>
              <a:t>Vinylové desky, audiokazety</a:t>
            </a:r>
          </a:p>
          <a:p>
            <a:pPr marL="608965" indent="-507365">
              <a:lnSpc>
                <a:spcPct val="114999"/>
              </a:lnSpc>
            </a:pPr>
            <a:r>
              <a:rPr lang="cs-CZ"/>
              <a:t>Digitální</a:t>
            </a:r>
          </a:p>
          <a:p>
            <a:pPr marL="1218565" lvl="1" indent="-507365">
              <a:lnSpc>
                <a:spcPct val="114999"/>
              </a:lnSpc>
              <a:buFont typeface="Courier New"/>
              <a:buChar char="o"/>
            </a:pPr>
            <a:r>
              <a:rPr lang="cs-CZ"/>
              <a:t>CD, DVD, Blu-Ray, ...</a:t>
            </a:r>
          </a:p>
        </p:txBody>
      </p:sp>
    </p:spTree>
    <p:extLst>
      <p:ext uri="{BB962C8B-B14F-4D97-AF65-F5344CB8AC3E}">
        <p14:creationId xmlns:p14="http://schemas.microsoft.com/office/powerpoint/2010/main" val="30190569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D66D4D-C86E-AAAD-78A8-85807735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Formáty souborů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8F60FD-F4F7-7C98-943B-74190F41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33" y="4649108"/>
            <a:ext cx="8880400" cy="67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>
                <a:ea typeface="Calibri"/>
                <a:cs typeface="Calibri"/>
              </a:rPr>
              <a:t>pozn. MIDI - počítačem/hudebním nástrojem generovaný formát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010ED96-0E60-9ACD-537D-0BDCDD1DB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06334"/>
              </p:ext>
            </p:extLst>
          </p:nvPr>
        </p:nvGraphicFramePr>
        <p:xfrm>
          <a:off x="2063978" y="1968893"/>
          <a:ext cx="816864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1749438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61185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Bezeztrátové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Ztrátové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4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WAW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6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AIFF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AAC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4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AMR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4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FLAC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WMA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75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B9329-2F2A-1B68-5E0A-9D4754F7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latin typeface="Calibri"/>
                <a:ea typeface="Calibri"/>
                <a:cs typeface="Calibri"/>
              </a:rPr>
              <a:t>WAVE </a:t>
            </a:r>
            <a:r>
              <a:rPr lang="cs-CZ" sz="3600" err="1">
                <a:latin typeface="Calibri"/>
                <a:ea typeface="Calibri"/>
                <a:cs typeface="Calibri"/>
              </a:rPr>
              <a:t>Waweform</a:t>
            </a:r>
            <a:r>
              <a:rPr lang="cs-CZ" sz="3600">
                <a:latin typeface="Calibri"/>
                <a:ea typeface="Calibri"/>
                <a:cs typeface="Calibri"/>
              </a:rPr>
              <a:t> Audio </a:t>
            </a:r>
            <a:r>
              <a:rPr lang="cs-CZ" sz="3600" err="1">
                <a:latin typeface="Calibri"/>
                <a:ea typeface="Calibri"/>
                <a:cs typeface="Calibri"/>
              </a:rPr>
              <a:t>Format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6208BC-8814-7EFA-E051-F4EBE6E62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endParaRPr lang="cs-CZ">
              <a:ea typeface="Calibri"/>
              <a:cs typeface="Calibri"/>
            </a:endParaRPr>
          </a:p>
          <a:p>
            <a:pPr marL="608965" indent="-507365"/>
            <a:r>
              <a:rPr lang="cs-CZ">
                <a:ea typeface="Calibri"/>
                <a:cs typeface="Calibri"/>
              </a:rPr>
              <a:t>Převážně nekomprimovaný</a:t>
            </a:r>
          </a:p>
          <a:p>
            <a:pPr marL="608965" indent="-507365"/>
            <a:r>
              <a:rPr lang="cs-CZ">
                <a:ea typeface="Calibri"/>
                <a:cs typeface="Calibri"/>
              </a:rPr>
              <a:t>Bezztrátový = využíván při zpracování zvuku</a:t>
            </a:r>
          </a:p>
          <a:p>
            <a:pPr marL="608965" indent="-507365"/>
            <a:r>
              <a:rPr lang="cs-CZ">
                <a:ea typeface="Calibri"/>
                <a:cs typeface="Calibri"/>
              </a:rPr>
              <a:t>Datově náročný</a:t>
            </a:r>
          </a:p>
          <a:p>
            <a:pPr marL="608965" indent="-507365"/>
            <a:r>
              <a:rPr lang="cs-CZ">
                <a:ea typeface="Calibri"/>
                <a:cs typeface="Calibri"/>
              </a:rPr>
              <a:t>PCM - pulzně kódovaná modulace</a:t>
            </a:r>
          </a:p>
          <a:p>
            <a:pPr marL="608965" indent="-507365"/>
            <a:r>
              <a:rPr lang="cs-CZ">
                <a:ea typeface="Calibri"/>
                <a:cs typeface="Calibri"/>
              </a:rPr>
              <a:t>IBM, MS</a:t>
            </a:r>
          </a:p>
          <a:p>
            <a:pPr marL="608965" indent="-507365"/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8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424E74-B029-AA3B-1004-9D75D4CC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latin typeface="Calibri"/>
                <a:ea typeface="Calibri"/>
                <a:cs typeface="Calibri"/>
              </a:rPr>
              <a:t>MP3/MPEG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6B31F9-3A67-A1C0-09E8-07A7D4E36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Calibri"/>
                <a:cs typeface="Calibri"/>
              </a:rPr>
              <a:t>Kompresní algoritmus MPEG</a:t>
            </a:r>
            <a:endParaRPr lang="cs-CZ"/>
          </a:p>
          <a:p>
            <a:r>
              <a:rPr lang="cs-CZ">
                <a:ea typeface="Calibri"/>
                <a:cs typeface="Calibri"/>
              </a:rPr>
              <a:t>Ztrátový = nehodí se pro práci se zvukem</a:t>
            </a:r>
          </a:p>
          <a:p>
            <a:r>
              <a:rPr lang="cs-CZ" err="1">
                <a:ea typeface="Calibri"/>
                <a:cs typeface="Calibri"/>
              </a:rPr>
              <a:t>Psychoakustický</a:t>
            </a:r>
            <a:r>
              <a:rPr lang="cs-CZ">
                <a:ea typeface="Calibri"/>
                <a:cs typeface="Calibri"/>
              </a:rPr>
              <a:t> model = vypustí věci neslyšitelné pro člověka</a:t>
            </a:r>
          </a:p>
          <a:p>
            <a:r>
              <a:rPr lang="cs-CZ">
                <a:ea typeface="Calibri"/>
                <a:cs typeface="Calibri"/>
              </a:rPr>
              <a:t>ID3 tag - uložení dat do souboru – titul, interpret</a:t>
            </a:r>
          </a:p>
          <a:p>
            <a:r>
              <a:rPr lang="cs-CZ">
                <a:ea typeface="Calibri"/>
                <a:cs typeface="Calibri"/>
              </a:rPr>
              <a:t>Špatný pro mluvené slovo – zkracuje pauze mezi slovy, potlačuje okrajové slabiky</a:t>
            </a:r>
          </a:p>
          <a:p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90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A68084-95BA-7FF9-7F15-3E8A6D18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1138629"/>
            <a:ext cx="8880400" cy="528400"/>
          </a:xfrm>
        </p:spPr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WMA – Windows Media Audio</a:t>
            </a:r>
          </a:p>
          <a:p>
            <a:endParaRPr lang="cs-CZ" sz="3600">
              <a:ea typeface="Calibri Light"/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7101F9-926E-FEC6-B857-15B4AF21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33" y="1716127"/>
            <a:ext cx="8880400" cy="3962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Calibri"/>
                <a:cs typeface="Calibri"/>
              </a:rPr>
              <a:t>Pro </a:t>
            </a:r>
            <a:r>
              <a:rPr lang="cs-CZ" err="1">
                <a:ea typeface="Calibri"/>
                <a:cs typeface="Calibri"/>
              </a:rPr>
              <a:t>windows</a:t>
            </a:r>
            <a:r>
              <a:rPr lang="cs-CZ">
                <a:ea typeface="Calibri"/>
                <a:cs typeface="Calibri"/>
              </a:rPr>
              <a:t>, implementován ve Windows media </a:t>
            </a:r>
            <a:r>
              <a:rPr lang="cs-CZ" err="1">
                <a:ea typeface="Calibri"/>
                <a:cs typeface="Calibri"/>
              </a:rPr>
              <a:t>player</a:t>
            </a:r>
            <a:endParaRPr lang="cs-CZ">
              <a:ea typeface="Calibri"/>
              <a:cs typeface="Calibri"/>
            </a:endParaRPr>
          </a:p>
          <a:p>
            <a:r>
              <a:rPr lang="cs-CZ">
                <a:ea typeface="Calibri"/>
                <a:cs typeface="Calibri"/>
              </a:rPr>
              <a:t>Standardně ztrátový (</a:t>
            </a:r>
            <a:r>
              <a:rPr lang="cs-CZ" err="1">
                <a:ea typeface="Calibri"/>
                <a:cs typeface="Calibri"/>
              </a:rPr>
              <a:t>spec</a:t>
            </a:r>
            <a:r>
              <a:rPr lang="cs-CZ">
                <a:ea typeface="Calibri"/>
                <a:cs typeface="Calibri"/>
              </a:rPr>
              <a:t>. Kodeky pro bezztrátovou)</a:t>
            </a:r>
          </a:p>
          <a:p>
            <a:r>
              <a:rPr lang="cs-CZ">
                <a:ea typeface="Calibri"/>
                <a:cs typeface="Calibri"/>
              </a:rPr>
              <a:t>Není volně šiřitelný, uzavřený</a:t>
            </a:r>
          </a:p>
          <a:p>
            <a:endParaRPr lang="cs-CZ" sz="1100">
              <a:ea typeface="Calibri"/>
              <a:cs typeface="Calibri"/>
            </a:endParaRPr>
          </a:p>
          <a:p>
            <a:endParaRPr lang="cs-CZ" sz="1100">
              <a:ea typeface="Calibri"/>
              <a:cs typeface="Calibri"/>
            </a:endParaRPr>
          </a:p>
          <a:p>
            <a:endParaRPr lang="cs-CZ" sz="1100">
              <a:ea typeface="Calibri"/>
              <a:cs typeface="Calibri"/>
            </a:endParaRPr>
          </a:p>
          <a:p>
            <a:endParaRPr lang="cs-CZ" sz="1100">
              <a:ea typeface="Calibri"/>
              <a:cs typeface="Calibri"/>
            </a:endParaRPr>
          </a:p>
          <a:p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8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AB7548-7621-C406-AC5C-A8F25B2E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Co je to zvuk?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6A388E-BDA3-1634-7128-3F66A281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718" y="1718182"/>
            <a:ext cx="6616171" cy="4888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>
                <a:solidFill>
                  <a:schemeClr val="tx1"/>
                </a:solidFill>
                <a:ea typeface="Calibri"/>
                <a:cs typeface="Calibri"/>
              </a:rPr>
              <a:t>Mechanické vlnění, které má schopnost vyvolat sluchový vjem/které vnímáme pomocí sluchu</a:t>
            </a:r>
          </a:p>
          <a:p>
            <a:pPr marL="0" indent="0">
              <a:buNone/>
            </a:pPr>
            <a:endParaRPr lang="cs-CZ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cs-CZ">
              <a:ea typeface="Calibri"/>
              <a:cs typeface="Calibri"/>
            </a:endParaRPr>
          </a:p>
          <a:p>
            <a:pPr marL="0" indent="0">
              <a:buNone/>
            </a:pPr>
            <a:endParaRPr lang="cs-CZ">
              <a:ea typeface="Calibri"/>
              <a:cs typeface="Calibri"/>
            </a:endParaRPr>
          </a:p>
        </p:txBody>
      </p:sp>
      <p:pic>
        <p:nvPicPr>
          <p:cNvPr id="4" name="Obrázek 3" descr="obrazek">
            <a:extLst>
              <a:ext uri="{FF2B5EF4-FFF2-40B4-BE49-F238E27FC236}">
                <a16:creationId xmlns:a16="http://schemas.microsoft.com/office/drawing/2014/main" id="{3216FF59-7008-C5CD-1E1E-388208DA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93" y="2723885"/>
            <a:ext cx="4784784" cy="319179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82F1D298-5A02-69D6-9B36-921BDF467F40}"/>
              </a:ext>
            </a:extLst>
          </p:cNvPr>
          <p:cNvSpPr txBox="1"/>
          <p:nvPr/>
        </p:nvSpPr>
        <p:spPr>
          <a:xfrm>
            <a:off x="4837338" y="6017290"/>
            <a:ext cx="615635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cs-CZ">
                <a:solidFill>
                  <a:schemeClr val="tx1"/>
                </a:solidFill>
                <a:ea typeface="Calibri"/>
                <a:cs typeface="Calibri"/>
              </a:rPr>
              <a:t>Přenosová soustava zvuku: ELUC - Zvukové vlnění[online] 5.12.2023 [1]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5FE661E-1ED0-78B5-1F82-D3DA9471D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3494315"/>
            <a:ext cx="2469696" cy="1873704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4277DAF-AA39-18B2-07CA-18470E3F6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" y="678543"/>
            <a:ext cx="2469696" cy="18737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7F00C8FE-1C32-0E1A-12A0-6F590C3F3F87}"/>
              </a:ext>
            </a:extLst>
          </p:cNvPr>
          <p:cNvSpPr txBox="1"/>
          <p:nvPr/>
        </p:nvSpPr>
        <p:spPr>
          <a:xfrm>
            <a:off x="761999" y="2841170"/>
            <a:ext cx="27867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</a:rPr>
              <a:t>Podélné vlnění [2]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747FBEC-AD7F-3418-C6BF-5D3ABCB43B94}"/>
              </a:ext>
            </a:extLst>
          </p:cNvPr>
          <p:cNvSpPr txBox="1"/>
          <p:nvPr/>
        </p:nvSpPr>
        <p:spPr>
          <a:xfrm>
            <a:off x="761999" y="5682341"/>
            <a:ext cx="27867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</a:rPr>
              <a:t>Příčné vlnění [2]</a:t>
            </a:r>
          </a:p>
        </p:txBody>
      </p:sp>
      <p:pic>
        <p:nvPicPr>
          <p:cNvPr id="10" name="Obrázek 9" descr="they're groovin - Imgflip">
            <a:extLst>
              <a:ext uri="{FF2B5EF4-FFF2-40B4-BE49-F238E27FC236}">
                <a16:creationId xmlns:a16="http://schemas.microsoft.com/office/drawing/2014/main" id="{4B70E43B-E999-D62D-CF43-20009B98F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908" y="0"/>
            <a:ext cx="9736897" cy="6863746"/>
          </a:xfrm>
          <a:prstGeom prst="rect">
            <a:avLst/>
          </a:prstGeom>
        </p:spPr>
      </p:pic>
      <p:sp>
        <p:nvSpPr>
          <p:cNvPr id="11" name="Tlačítko akce: Získat informace 10">
            <a:hlinkClick r:id="rId7" highlightClick="1"/>
            <a:extLst>
              <a:ext uri="{FF2B5EF4-FFF2-40B4-BE49-F238E27FC236}">
                <a16:creationId xmlns:a16="http://schemas.microsoft.com/office/drawing/2014/main" id="{E1345B65-D3E7-FD1E-8366-A8CA00FCAB19}"/>
              </a:ext>
            </a:extLst>
          </p:cNvPr>
          <p:cNvSpPr/>
          <p:nvPr/>
        </p:nvSpPr>
        <p:spPr>
          <a:xfrm>
            <a:off x="215153" y="6017290"/>
            <a:ext cx="546846" cy="410404"/>
          </a:xfrm>
          <a:prstGeom prst="actionButtonInform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E6C60-346C-52C1-C13A-7052FA76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/>
              <a:t>MIDI - </a:t>
            </a:r>
            <a:r>
              <a:rPr lang="cs-CZ" sz="3600" b="0"/>
              <a:t> </a:t>
            </a:r>
            <a:r>
              <a:rPr lang="cs-CZ" sz="3600"/>
              <a:t>Musical Instrument Digital Interface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E07DA8-F14C-0CBC-1C65-BD6BFA9E1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>
              <a:lnSpc>
                <a:spcPct val="114999"/>
              </a:lnSpc>
            </a:pPr>
            <a:r>
              <a:rPr lang="cs-CZ" dirty="0">
                <a:ea typeface="Calibri"/>
                <a:cs typeface="Calibri"/>
              </a:rPr>
              <a:t>počítačem nebo hudebním nástrojem (typicky klávesami) vygenerovaný zvuk (čistý digitální zvuk)</a:t>
            </a:r>
          </a:p>
          <a:p>
            <a:pPr marL="444500" indent="-342900">
              <a:lnSpc>
                <a:spcPct val="114999"/>
              </a:lnSpc>
            </a:pPr>
            <a:r>
              <a:rPr lang="cs-CZ" dirty="0">
                <a:ea typeface="Calibri"/>
                <a:cs typeface="Calibri"/>
              </a:rPr>
              <a:t>pro instrumentální hudbu, záznam událostí při hraní na nástroji</a:t>
            </a:r>
          </a:p>
          <a:p>
            <a:pPr marL="444500" indent="-342900">
              <a:lnSpc>
                <a:spcPct val="114999"/>
              </a:lnSpc>
            </a:pPr>
            <a:r>
              <a:rPr lang="cs-CZ" dirty="0">
                <a:ea typeface="Calibri"/>
                <a:cs typeface="Calibri"/>
              </a:rPr>
              <a:t>neobsahuje zvuky nástrojů, jen "noty" vícekanálový záznam (více zvukových stop čili "nástrojů")</a:t>
            </a:r>
          </a:p>
          <a:p>
            <a:pPr marL="444500" indent="-342900">
              <a:lnSpc>
                <a:spcPct val="114999"/>
              </a:lnSpc>
            </a:pPr>
            <a:r>
              <a:rPr lang="cs-CZ" dirty="0">
                <a:ea typeface="Calibri"/>
                <a:cs typeface="Calibri"/>
              </a:rPr>
              <a:t>velmi nízký objem dat (datového souboru)</a:t>
            </a:r>
          </a:p>
          <a:p>
            <a:pPr marL="444500" indent="-342900">
              <a:lnSpc>
                <a:spcPct val="114999"/>
              </a:lnSpc>
            </a:pPr>
            <a:r>
              <a:rPr lang="cs-CZ" dirty="0">
                <a:ea typeface="Calibri"/>
                <a:cs typeface="Calibri"/>
              </a:rPr>
              <a:t>využití: vyzvánění na mobilech, počítačové hry, samply (vzorky) hudby</a:t>
            </a:r>
          </a:p>
        </p:txBody>
      </p:sp>
    </p:spTree>
    <p:extLst>
      <p:ext uri="{BB962C8B-B14F-4D97-AF65-F5344CB8AC3E}">
        <p14:creationId xmlns:p14="http://schemas.microsoft.com/office/powerpoint/2010/main" val="1666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070AB-FCDE-790F-760A-846E3610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Úpravy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351C8-80FE-D140-B685-9965ABC8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>
                <a:cs typeface="Calibri"/>
              </a:rPr>
              <a:t>Střih, změna rychlosti, změna výšky</a:t>
            </a:r>
          </a:p>
          <a:p>
            <a:r>
              <a:rPr lang="cs-CZ" sz="2800">
                <a:cs typeface="Calibri"/>
              </a:rPr>
              <a:t>Komprese - snížení dynamiky záznamu</a:t>
            </a:r>
          </a:p>
          <a:p>
            <a:r>
              <a:rPr lang="cs-CZ" sz="2800">
                <a:cs typeface="Calibri"/>
              </a:rPr>
              <a:t>Efekty: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cs-CZ" sz="2800" err="1">
                <a:cs typeface="Calibri"/>
              </a:rPr>
              <a:t>Delay</a:t>
            </a:r>
            <a:r>
              <a:rPr lang="cs-CZ" sz="2800">
                <a:cs typeface="Calibri"/>
              </a:rPr>
              <a:t>, Fade-in/out, </a:t>
            </a:r>
            <a:r>
              <a:rPr lang="cs-CZ" sz="2800" err="1">
                <a:cs typeface="Calibri"/>
              </a:rPr>
              <a:t>distortion</a:t>
            </a:r>
            <a:r>
              <a:rPr lang="cs-CZ" sz="2800">
                <a:cs typeface="Calibri"/>
              </a:rPr>
              <a:t>, </a:t>
            </a:r>
            <a:r>
              <a:rPr lang="cs-CZ" sz="2800" err="1">
                <a:cs typeface="Calibri"/>
              </a:rPr>
              <a:t>reverb</a:t>
            </a:r>
            <a:r>
              <a:rPr lang="cs-CZ" sz="2800">
                <a:cs typeface="Calibri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7800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CB00B2-3933-75F3-00F1-0F86699F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/>
              <a:t>Filtrování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DCB751-37ED-48A5-425F-210305F4E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37765" lvl="3" indent="-507365">
              <a:buClr>
                <a:srgbClr val="FFFFFF"/>
              </a:buClr>
              <a:buFont typeface="Catamaran Thin"/>
              <a:buChar char="▹"/>
            </a:pPr>
            <a:endParaRPr lang="cs-CZ"/>
          </a:p>
        </p:txBody>
      </p:sp>
      <p:pic>
        <p:nvPicPr>
          <p:cNvPr id="11" name="Zástupný obsah 10" descr="Obsah obrázku text, Vykreslený graf, řada/pruh, snímek obrazovky&#10;&#10;Popis se vygeneroval automaticky.">
            <a:extLst>
              <a:ext uri="{FF2B5EF4-FFF2-40B4-BE49-F238E27FC236}">
                <a16:creationId xmlns:a16="http://schemas.microsoft.com/office/drawing/2014/main" id="{FD289870-1D48-FCF4-3B4C-335ACAA173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69260" y="1387176"/>
            <a:ext cx="7212007" cy="3962687"/>
          </a:xfrm>
        </p:spPr>
      </p:pic>
      <p:pic>
        <p:nvPicPr>
          <p:cNvPr id="4" name="Obrázek 3" descr="Low-pass and High-pass Filters (Explanation and Examples) - YouTube">
            <a:extLst>
              <a:ext uri="{FF2B5EF4-FFF2-40B4-BE49-F238E27FC236}">
                <a16:creationId xmlns:a16="http://schemas.microsoft.com/office/drawing/2014/main" id="{BE5D1644-339C-4C96-B399-2F798C342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26" r="63407" b="529"/>
          <a:stretch/>
        </p:blipFill>
        <p:spPr>
          <a:xfrm>
            <a:off x="8566703" y="1384611"/>
            <a:ext cx="2839220" cy="1937609"/>
          </a:xfrm>
          <a:prstGeom prst="rect">
            <a:avLst/>
          </a:prstGeom>
        </p:spPr>
      </p:pic>
      <p:pic>
        <p:nvPicPr>
          <p:cNvPr id="5" name="Obrázek 4" descr="Low-pass and High-pass Filters (Explanation and Examples) - YouTube">
            <a:extLst>
              <a:ext uri="{FF2B5EF4-FFF2-40B4-BE49-F238E27FC236}">
                <a16:creationId xmlns:a16="http://schemas.microsoft.com/office/drawing/2014/main" id="{58B3D569-CE02-A176-5983-DF26DBCDF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1" t="58163" r="34124" b="2653"/>
          <a:stretch/>
        </p:blipFill>
        <p:spPr>
          <a:xfrm>
            <a:off x="8566703" y="3558020"/>
            <a:ext cx="2808184" cy="19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8DAD2-9236-B18F-C973-C00D8040ED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6425"/>
            <a:ext cx="8880475" cy="528638"/>
          </a:xfrm>
        </p:spPr>
        <p:txBody>
          <a:bodyPr/>
          <a:lstStyle/>
          <a:p>
            <a:r>
              <a:rPr lang="cs-CZ" sz="3600">
                <a:cs typeface="Calibri Light"/>
              </a:rPr>
              <a:t>Software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D827AD-F32C-28E5-33C3-C77636C53DD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21228" y="1554617"/>
            <a:ext cx="4397127" cy="302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Audio Editory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cs-CZ" sz="2000" err="1">
                <a:cs typeface="Calibri"/>
              </a:rPr>
              <a:t>Audacity</a:t>
            </a:r>
            <a:r>
              <a:rPr lang="cs-CZ" sz="2000">
                <a:cs typeface="Calibri"/>
              </a:rPr>
              <a:t>, Adobe </a:t>
            </a:r>
            <a:r>
              <a:rPr lang="cs-CZ" sz="2000" err="1">
                <a:cs typeface="Calibri"/>
              </a:rPr>
              <a:t>Audition</a:t>
            </a:r>
            <a:endParaRPr lang="cs-CZ" sz="2000">
              <a:cs typeface="Calibri"/>
            </a:endParaRPr>
          </a:p>
          <a:p>
            <a:r>
              <a:rPr lang="cs-CZ">
                <a:cs typeface="Calibri"/>
              </a:rPr>
              <a:t>DAW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cs-CZ" sz="2000">
                <a:cs typeface="Calibri"/>
              </a:rPr>
              <a:t>FL Studio, </a:t>
            </a:r>
            <a:r>
              <a:rPr lang="cs-CZ" sz="2000" err="1">
                <a:cs typeface="Calibri"/>
              </a:rPr>
              <a:t>Ableton</a:t>
            </a:r>
            <a:r>
              <a:rPr lang="cs-CZ" sz="2000">
                <a:cs typeface="Calibri"/>
              </a:rPr>
              <a:t> Live, </a:t>
            </a:r>
            <a:r>
              <a:rPr lang="cs-CZ" sz="2000" err="1">
                <a:cs typeface="Calibri"/>
              </a:rPr>
              <a:t>Garageband</a:t>
            </a:r>
            <a:endParaRPr lang="cs-CZ" sz="2000">
              <a:cs typeface="Calibri"/>
            </a:endParaRPr>
          </a:p>
        </p:txBody>
      </p:sp>
      <p:pic>
        <p:nvPicPr>
          <p:cNvPr id="5" name="Obrázek 4" descr="Audacity - Wikiversity">
            <a:extLst>
              <a:ext uri="{FF2B5EF4-FFF2-40B4-BE49-F238E27FC236}">
                <a16:creationId xmlns:a16="http://schemas.microsoft.com/office/drawing/2014/main" id="{C8197025-F4D1-5C7E-B34C-9D9D0C87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84" y="2146465"/>
            <a:ext cx="843149" cy="803565"/>
          </a:xfrm>
          <a:prstGeom prst="rect">
            <a:avLst/>
          </a:prstGeom>
        </p:spPr>
      </p:pic>
      <p:pic>
        <p:nvPicPr>
          <p:cNvPr id="6" name="Obrázek 5" descr="Uživatelská příručka ke GarageBandu pro iPhone - Podpora Apple (CZ)">
            <a:extLst>
              <a:ext uri="{FF2B5EF4-FFF2-40B4-BE49-F238E27FC236}">
                <a16:creationId xmlns:a16="http://schemas.microsoft.com/office/drawing/2014/main" id="{6F4F5C90-EEBB-4427-03AC-94BC4824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82" y="2146465"/>
            <a:ext cx="793669" cy="80356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38E9388-55CD-BAAF-DDD0-283FA7B8C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2148924"/>
            <a:ext cx="793669" cy="798647"/>
          </a:xfrm>
          <a:prstGeom prst="rect">
            <a:avLst/>
          </a:prstGeom>
        </p:spPr>
      </p:pic>
      <p:pic>
        <p:nvPicPr>
          <p:cNvPr id="10" name="Obrázek 9" descr="Obsah obrázku zemědělská produkce, Čerstvé jídlo, zelenina, ovoce&#10;&#10;Popis se vygeneroval automaticky.">
            <a:extLst>
              <a:ext uri="{FF2B5EF4-FFF2-40B4-BE49-F238E27FC236}">
                <a16:creationId xmlns:a16="http://schemas.microsoft.com/office/drawing/2014/main" id="{DB32E737-0F56-5A3F-CA94-B433D0652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242" y="2148444"/>
            <a:ext cx="1033154" cy="799605"/>
          </a:xfrm>
          <a:prstGeom prst="rect">
            <a:avLst/>
          </a:prstGeom>
        </p:spPr>
      </p:pic>
      <p:pic>
        <p:nvPicPr>
          <p:cNvPr id="12" name="Obrázek 11" descr="Am I the only one who didn't know the Ableton logo is a mix and edit window  beside each other? : r/WeAreTheMusicMakers">
            <a:extLst>
              <a:ext uri="{FF2B5EF4-FFF2-40B4-BE49-F238E27FC236}">
                <a16:creationId xmlns:a16="http://schemas.microsoft.com/office/drawing/2014/main" id="{51C43AE7-E828-D1B5-B82A-1A641B638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4219" y="2146465"/>
            <a:ext cx="793670" cy="8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9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48BBC-C9E7-C076-2A7E-B30CF2F3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Hardware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CD1219-E076-2AC0-73B9-18AA7B287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>
                <a:cs typeface="Calibri"/>
              </a:rPr>
              <a:t>Zvukové karty </a:t>
            </a:r>
            <a:endParaRPr lang="cs-CZ"/>
          </a:p>
          <a:p>
            <a:pPr marL="608965" indent="-507365">
              <a:lnSpc>
                <a:spcPct val="114999"/>
              </a:lnSpc>
            </a:pPr>
            <a:r>
              <a:rPr lang="cs-CZ">
                <a:cs typeface="Calibri"/>
              </a:rPr>
              <a:t>Periferie (Mikrofony, reproduktory)</a:t>
            </a:r>
          </a:p>
          <a:p>
            <a:pPr marL="608965" indent="-507365">
              <a:lnSpc>
                <a:spcPct val="114999"/>
              </a:lnSpc>
            </a:pPr>
            <a:endParaRPr lang="cs-CZ">
              <a:cs typeface="Calibri"/>
            </a:endParaRPr>
          </a:p>
          <a:p>
            <a:pPr marL="608965" indent="-507365">
              <a:lnSpc>
                <a:spcPct val="114999"/>
              </a:lnSpc>
            </a:pPr>
            <a:endParaRPr lang="cs-CZ">
              <a:cs typeface="Calibri"/>
            </a:endParaRPr>
          </a:p>
          <a:p>
            <a:pPr marL="608965" indent="-507365"/>
            <a:endParaRPr lang="cs-CZ">
              <a:cs typeface="Calibri"/>
            </a:endParaRPr>
          </a:p>
          <a:p>
            <a:pPr marL="608965" indent="-507365"/>
            <a:endParaRPr lang="cs-CZ">
              <a:cs typeface="Calibri"/>
            </a:endParaRPr>
          </a:p>
          <a:p>
            <a:pPr marL="608965" indent="-507365"/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8416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0D10CB-C538-4198-FFF7-CB3ECAB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Calibri Light"/>
                <a:cs typeface="Calibri Light"/>
              </a:rPr>
              <a:t>Zdroje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DED3AA-2979-ED67-355D-FD0D9C4D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833" y="1500467"/>
            <a:ext cx="8880400" cy="4594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</a:rPr>
              <a:t>[1] </a:t>
            </a:r>
            <a:r>
              <a:rPr lang="cs-CZ">
                <a:ea typeface="+mn-lt"/>
                <a:cs typeface="+mn-lt"/>
                <a:hlinkClick r:id="rId2"/>
              </a:rPr>
              <a:t>https://eluc.ikap.cz/verejne/lekce/1668</a:t>
            </a:r>
            <a:endParaRPr lang="cs-CZ">
              <a:ea typeface="+mn-lt"/>
              <a:cs typeface="+mn-lt"/>
            </a:endParaRPr>
          </a:p>
          <a:p>
            <a:pPr>
              <a:lnSpc>
                <a:spcPct val="114999"/>
              </a:lnSpc>
            </a:pPr>
            <a:r>
              <a:rPr lang="cs-CZ">
                <a:ea typeface="Calibri"/>
                <a:cs typeface="Arial"/>
              </a:rPr>
              <a:t>[2] </a:t>
            </a:r>
            <a:r>
              <a:rPr lang="cs-CZ">
                <a:ea typeface="Calibri"/>
                <a:cs typeface="Arial"/>
                <a:hlinkClick r:id="rId3"/>
              </a:rPr>
              <a:t>https://cs.wikipedia.org/wiki/Zvuk</a:t>
            </a:r>
            <a:r>
              <a:rPr lang="cs-CZ">
                <a:ea typeface="Calibri"/>
                <a:cs typeface="Arial"/>
              </a:rPr>
              <a:t>, </a:t>
            </a:r>
            <a:r>
              <a:rPr lang="cs-CZ">
                <a:ea typeface="Calibri"/>
                <a:cs typeface="Arial"/>
                <a:hlinkClick r:id="rId4"/>
              </a:rPr>
              <a:t>https://en.wikipedia.org/wiki/Sound</a:t>
            </a:r>
          </a:p>
          <a:p>
            <a:pPr>
              <a:lnSpc>
                <a:spcPct val="114999"/>
              </a:lnSpc>
            </a:pPr>
            <a:r>
              <a:rPr lang="cs-CZ">
                <a:ea typeface="Calibri"/>
                <a:cs typeface="Arial"/>
              </a:rPr>
              <a:t>[3] </a:t>
            </a:r>
            <a:r>
              <a:rPr lang="cs-CZ">
                <a:ea typeface="Calibri"/>
                <a:cs typeface="Arial"/>
                <a:hlinkClick r:id="rId5"/>
              </a:rPr>
              <a:t>https://www.casopismuzikus.cz/clanky/digitalizace-zvuku</a:t>
            </a:r>
          </a:p>
          <a:p>
            <a:pPr>
              <a:lnSpc>
                <a:spcPct val="114999"/>
              </a:lnSpc>
            </a:pPr>
            <a:r>
              <a:rPr lang="cs-CZ">
                <a:ea typeface="Calibri"/>
                <a:cs typeface="Arial"/>
              </a:rPr>
              <a:t>[4] </a:t>
            </a:r>
            <a:r>
              <a:rPr lang="cs-CZ">
                <a:ea typeface="Calibri"/>
                <a:cs typeface="Arial"/>
                <a:hlinkClick r:id="rId6"/>
              </a:rPr>
              <a:t>https://www.soundonsound.com/techniques/analogue-warmth</a:t>
            </a:r>
          </a:p>
          <a:p>
            <a:pPr>
              <a:lnSpc>
                <a:spcPct val="114999"/>
              </a:lnSpc>
            </a:pPr>
            <a:r>
              <a:rPr lang="cs-CZ">
                <a:ea typeface="Calibri"/>
                <a:cs typeface="Arial"/>
              </a:rPr>
              <a:t>[5] </a:t>
            </a:r>
            <a:r>
              <a:rPr lang="cs-CZ">
                <a:ea typeface="Calibri"/>
                <a:cs typeface="Arial"/>
                <a:hlinkClick r:id="rId7"/>
              </a:rPr>
              <a:t>https://jcsites.juniata.edu/faculty/rhodes/dap/digRecordTech.htm</a:t>
            </a:r>
          </a:p>
          <a:p>
            <a:pPr>
              <a:lnSpc>
                <a:spcPct val="114999"/>
              </a:lnSpc>
            </a:pPr>
            <a:r>
              <a:rPr lang="cs-CZ">
                <a:ea typeface="Calibri"/>
                <a:cs typeface="Arial"/>
              </a:rPr>
              <a:t>[6] https://gyansanchay.csjmu.ac.in/wp-content/uploads/2021/11/L2-converted.pdf</a:t>
            </a:r>
          </a:p>
          <a:p>
            <a:pPr>
              <a:lnSpc>
                <a:spcPct val="114999"/>
              </a:lnSpc>
            </a:pPr>
            <a:endParaRPr lang="cs-CZ">
              <a:ea typeface="Calibri"/>
              <a:cs typeface="Arial"/>
            </a:endParaRPr>
          </a:p>
          <a:p>
            <a:endParaRPr lang="cs-CZ">
              <a:ea typeface="Calibri"/>
              <a:cs typeface="Calibri"/>
            </a:endParaRPr>
          </a:p>
          <a:p>
            <a:endParaRPr lang="cs-CZ">
              <a:ea typeface="Calibri"/>
              <a:cs typeface="Calibri"/>
            </a:endParaRPr>
          </a:p>
          <a:p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8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3D686B-1DFA-0F17-5EA1-F21FABBE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436410"/>
            <a:ext cx="8880400" cy="528400"/>
          </a:xfrm>
        </p:spPr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Fyzikální vlastnosti zvuku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6431CF-2620-4027-9537-8821DCD2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767" y="1246970"/>
            <a:ext cx="8880400" cy="396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 dirty="0">
                <a:ea typeface="Calibri"/>
                <a:cs typeface="Calibri"/>
              </a:rPr>
              <a:t>Perioda – T [s]</a:t>
            </a:r>
            <a:endParaRPr lang="cs-CZ" dirty="0"/>
          </a:p>
          <a:p>
            <a:pPr marL="608965" indent="-507365"/>
            <a:r>
              <a:rPr lang="cs-CZ" dirty="0">
                <a:ea typeface="Calibri"/>
                <a:cs typeface="Calibri"/>
              </a:rPr>
              <a:t>Frekvence – f [</a:t>
            </a:r>
            <a:r>
              <a:rPr lang="cs-CZ" dirty="0" err="1">
                <a:ea typeface="Calibri"/>
                <a:cs typeface="Calibri"/>
              </a:rPr>
              <a:t>hz</a:t>
            </a:r>
            <a:r>
              <a:rPr lang="cs-CZ" dirty="0">
                <a:ea typeface="Calibri"/>
                <a:cs typeface="Calibri"/>
              </a:rPr>
              <a:t>]</a:t>
            </a:r>
          </a:p>
          <a:p>
            <a:pPr marL="1218565" lvl="1" indent="-507365">
              <a:lnSpc>
                <a:spcPct val="70000"/>
              </a:lnSpc>
              <a:buFont typeface="Courier New" panose="020B0604020202020204" pitchFamily="34" charset="0"/>
              <a:buChar char="o"/>
            </a:pPr>
            <a:r>
              <a:rPr lang="cs-CZ" sz="2000" dirty="0">
                <a:solidFill>
                  <a:schemeClr val="tx1"/>
                </a:solidFill>
                <a:ea typeface="Calibri"/>
                <a:cs typeface="Calibri"/>
              </a:rPr>
              <a:t>Rozsah sluchu 16Hz – 20 kHz</a:t>
            </a:r>
          </a:p>
          <a:p>
            <a:pPr marL="1218565" lvl="1" indent="-507365">
              <a:lnSpc>
                <a:spcPct val="70000"/>
              </a:lnSpc>
              <a:buFont typeface="Courier New" panose="020B0604020202020204" pitchFamily="34" charset="0"/>
              <a:buChar char="o"/>
            </a:pPr>
            <a:r>
              <a:rPr lang="cs-CZ" sz="2000" dirty="0">
                <a:solidFill>
                  <a:schemeClr val="tx1"/>
                </a:solidFill>
                <a:ea typeface="Calibri"/>
                <a:cs typeface="Calibri"/>
              </a:rPr>
              <a:t>Nejcitlivější na frekvence – 2-4 kHz (řeč)</a:t>
            </a:r>
          </a:p>
          <a:p>
            <a:pPr marL="608965" indent="-507365"/>
            <a:r>
              <a:rPr lang="cs-CZ" dirty="0">
                <a:ea typeface="Calibri"/>
                <a:cs typeface="Calibri"/>
              </a:rPr>
              <a:t>Amplituda </a:t>
            </a:r>
          </a:p>
          <a:p>
            <a:pPr marL="608965" indent="-507365"/>
            <a:r>
              <a:rPr lang="cs-CZ" dirty="0">
                <a:ea typeface="Calibri"/>
                <a:cs typeface="Calibri"/>
              </a:rPr>
              <a:t>Vlnová délka [</a:t>
            </a:r>
            <a:r>
              <a:rPr lang="cs-CZ" dirty="0">
                <a:ea typeface="+mn-lt"/>
                <a:cs typeface="+mn-lt"/>
              </a:rPr>
              <a:t>λ = c * T</a:t>
            </a:r>
            <a:r>
              <a:rPr lang="cs-CZ" dirty="0">
                <a:ea typeface="+mn-lt"/>
                <a:cs typeface="Calibri"/>
              </a:rPr>
              <a:t>;(m)</a:t>
            </a:r>
            <a:r>
              <a:rPr lang="cs-CZ" dirty="0">
                <a:ea typeface="Calibri"/>
                <a:cs typeface="Calibri"/>
              </a:rPr>
              <a:t>]</a:t>
            </a:r>
          </a:p>
          <a:p>
            <a:pPr marL="608965" indent="-507365"/>
            <a:r>
              <a:rPr lang="cs-CZ" dirty="0">
                <a:ea typeface="Calibri"/>
                <a:cs typeface="Calibri"/>
              </a:rPr>
              <a:t>Rychlost zvuku c [m/s]</a:t>
            </a:r>
          </a:p>
          <a:p>
            <a:pPr marL="608965" indent="-507365"/>
            <a:r>
              <a:rPr lang="cs-CZ" dirty="0">
                <a:solidFill>
                  <a:schemeClr val="tx1"/>
                </a:solidFill>
                <a:ea typeface="Calibri"/>
                <a:cs typeface="Calibri"/>
              </a:rPr>
              <a:t>Barva</a:t>
            </a:r>
          </a:p>
          <a:p>
            <a:pPr marL="608965" indent="-507365"/>
            <a:r>
              <a:rPr lang="cs-CZ" dirty="0">
                <a:solidFill>
                  <a:schemeClr val="tx1"/>
                </a:solidFill>
                <a:ea typeface="Calibri"/>
                <a:cs typeface="Calibri"/>
              </a:rPr>
              <a:t>Intenzita (hlasitost)</a:t>
            </a:r>
          </a:p>
          <a:p>
            <a:pPr marL="608965" indent="-507365"/>
            <a:endParaRPr lang="cs-CZ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4" name="Obrázek 3" descr="undefined">
            <a:extLst>
              <a:ext uri="{FF2B5EF4-FFF2-40B4-BE49-F238E27FC236}">
                <a16:creationId xmlns:a16="http://schemas.microsoft.com/office/drawing/2014/main" id="{CA9B0E0F-6E1B-26B9-9B32-E7C8207F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64" y="3228370"/>
            <a:ext cx="4934470" cy="118066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3171E66-3697-F89C-4211-6D9C88E33159}"/>
              </a:ext>
            </a:extLst>
          </p:cNvPr>
          <p:cNvSpPr txBox="1"/>
          <p:nvPr/>
        </p:nvSpPr>
        <p:spPr>
          <a:xfrm>
            <a:off x="7293429" y="4963885"/>
            <a:ext cx="347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</a:rPr>
              <a:t>Spektrum zvuku – wikipedie článek zvuk [online] - 4.1.2024 [2]</a:t>
            </a:r>
          </a:p>
        </p:txBody>
      </p:sp>
    </p:spTree>
    <p:extLst>
      <p:ext uri="{BB962C8B-B14F-4D97-AF65-F5344CB8AC3E}">
        <p14:creationId xmlns:p14="http://schemas.microsoft.com/office/powerpoint/2010/main" val="347391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1095D-9122-781E-9B3F-AFD1B548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Šíření zvuku v prostoru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994DAC-F7C3-3767-5FD5-E13D5DFF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650">
                <a:ea typeface="Calibri"/>
                <a:cs typeface="Calibri"/>
              </a:rPr>
              <a:t>Huygensův princip</a:t>
            </a:r>
            <a:endParaRPr lang="cs-CZ" sz="2650"/>
          </a:p>
          <a:p>
            <a:pPr marL="608965" indent="-473710"/>
            <a:r>
              <a:rPr lang="cs-CZ" sz="2650">
                <a:ea typeface="Calibri"/>
                <a:cs typeface="Calibri"/>
              </a:rPr>
              <a:t>Šíří se volně všemi směry stejně rychle</a:t>
            </a:r>
          </a:p>
          <a:p>
            <a:pPr marL="608965" indent="-473710"/>
            <a:r>
              <a:rPr lang="cs-CZ" sz="2650">
                <a:ea typeface="Calibri"/>
                <a:cs typeface="Calibri"/>
              </a:rPr>
              <a:t>Vlnoplocha = plocha, kam dorazí zvuková vlna </a:t>
            </a:r>
          </a:p>
          <a:p>
            <a:pPr marL="608965" indent="-473710"/>
            <a:endParaRPr lang="cs-CZ">
              <a:ea typeface="Calibri"/>
              <a:cs typeface="Calibri"/>
            </a:endParaRPr>
          </a:p>
          <a:p>
            <a:pPr marL="608965" indent="-473710"/>
            <a:endParaRPr lang="cs-CZ">
              <a:ea typeface="Calibri"/>
              <a:cs typeface="Calibri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401D619-2CAD-67A3-6019-004E978E7D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>
                <a:ea typeface="Calibri"/>
                <a:cs typeface="Calibri"/>
              </a:rPr>
              <a:t>Dopplerův jev</a:t>
            </a:r>
          </a:p>
          <a:p>
            <a:r>
              <a:rPr lang="cs-CZ">
                <a:ea typeface="Calibri"/>
                <a:cs typeface="Calibri"/>
              </a:rPr>
              <a:t>Změna délky způsobená pohybem zdroje zvuku </a:t>
            </a:r>
          </a:p>
          <a:p>
            <a:r>
              <a:rPr lang="cs-CZ">
                <a:ea typeface="Calibri"/>
                <a:cs typeface="Calibri"/>
              </a:rPr>
              <a:t>Síla (=amplituda) závisí na poloze zdroje a pozorovatele</a:t>
            </a:r>
          </a:p>
          <a:p>
            <a:endParaRPr lang="cs-CZ">
              <a:ea typeface="Calibri"/>
              <a:cs typeface="Calibri"/>
            </a:endParaRPr>
          </a:p>
        </p:txBody>
      </p:sp>
      <p:sp>
        <p:nvSpPr>
          <p:cNvPr id="5" name="Tlačítko akce: Získat informace 4">
            <a:hlinkClick r:id="rId4" highlightClick="1"/>
            <a:extLst>
              <a:ext uri="{FF2B5EF4-FFF2-40B4-BE49-F238E27FC236}">
                <a16:creationId xmlns:a16="http://schemas.microsoft.com/office/drawing/2014/main" id="{B7D21D84-56C4-031C-BB07-4921B9FEE264}"/>
              </a:ext>
            </a:extLst>
          </p:cNvPr>
          <p:cNvSpPr/>
          <p:nvPr/>
        </p:nvSpPr>
        <p:spPr>
          <a:xfrm>
            <a:off x="9334500" y="1228725"/>
            <a:ext cx="676275" cy="628650"/>
          </a:xfrm>
          <a:prstGeom prst="actionButtonInform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171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08D9CC-E912-AF3F-00A7-335F4CD0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/>
              <a:t>Nahrávání  zvuku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804A92-498D-C6B0-8A70-AB38B7C3A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73710"/>
            <a:r>
              <a:rPr lang="cs-CZ" sz="2650"/>
              <a:t>Analogové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EA22B32-BE4B-B6DE-6EEC-A3236567B1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08965" indent="-473710"/>
            <a:r>
              <a:rPr lang="cs-CZ" sz="2650"/>
              <a:t>Digitální</a:t>
            </a:r>
            <a:endParaRPr lang="cs-CZ"/>
          </a:p>
        </p:txBody>
      </p:sp>
      <p:pic>
        <p:nvPicPr>
          <p:cNvPr id="6" name="Obrázek 5" descr="Analogue Warmth diagram.">
            <a:extLst>
              <a:ext uri="{FF2B5EF4-FFF2-40B4-BE49-F238E27FC236}">
                <a16:creationId xmlns:a16="http://schemas.microsoft.com/office/drawing/2014/main" id="{50DA07F7-9F7F-34A7-7820-C6598C0B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2635235"/>
            <a:ext cx="5410198" cy="1587528"/>
          </a:xfrm>
          <a:prstGeom prst="rect">
            <a:avLst/>
          </a:prstGeom>
        </p:spPr>
      </p:pic>
      <p:pic>
        <p:nvPicPr>
          <p:cNvPr id="7" name="Obrázek 6" descr="IM 250 -- Digital Recording Details">
            <a:extLst>
              <a:ext uri="{FF2B5EF4-FFF2-40B4-BE49-F238E27FC236}">
                <a16:creationId xmlns:a16="http://schemas.microsoft.com/office/drawing/2014/main" id="{67353C43-6BE3-0F88-49C4-E7DA3078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4" y="2357140"/>
            <a:ext cx="5312227" cy="206751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1734923-3235-374A-4D72-0F34D978AB7D}"/>
              </a:ext>
            </a:extLst>
          </p:cNvPr>
          <p:cNvSpPr txBox="1"/>
          <p:nvPr/>
        </p:nvSpPr>
        <p:spPr>
          <a:xfrm>
            <a:off x="511628" y="4561114"/>
            <a:ext cx="5442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err="1">
                <a:solidFill>
                  <a:schemeClr val="tx1"/>
                </a:solidFill>
                <a:latin typeface="Catamaran Thin"/>
              </a:rPr>
              <a:t>Sound</a:t>
            </a:r>
            <a:r>
              <a:rPr lang="cs-CZ">
                <a:solidFill>
                  <a:schemeClr val="tx1"/>
                </a:solidFill>
                <a:latin typeface="Catamaran Thin"/>
              </a:rPr>
              <a:t> on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sound</a:t>
            </a:r>
            <a:r>
              <a:rPr lang="cs-CZ">
                <a:solidFill>
                  <a:schemeClr val="tx1"/>
                </a:solidFill>
                <a:latin typeface="Catamaran Thin"/>
              </a:rPr>
              <a:t> - článek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Analogue</a:t>
            </a:r>
            <a:r>
              <a:rPr lang="cs-CZ">
                <a:solidFill>
                  <a:schemeClr val="tx1"/>
                </a:solidFill>
                <a:latin typeface="Catamaran Thin"/>
              </a:rPr>
              <a:t>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Warmth</a:t>
            </a:r>
            <a:r>
              <a:rPr lang="cs-CZ">
                <a:solidFill>
                  <a:schemeClr val="tx1"/>
                </a:solidFill>
                <a:latin typeface="Catamaran Thin"/>
              </a:rPr>
              <a:t> [online] - 4.12.2024 [4]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F746D90-7D6D-3FE7-8423-3C0CDB2F6677}"/>
              </a:ext>
            </a:extLst>
          </p:cNvPr>
          <p:cNvSpPr txBox="1"/>
          <p:nvPr/>
        </p:nvSpPr>
        <p:spPr>
          <a:xfrm>
            <a:off x="6389913" y="4713514"/>
            <a:ext cx="5660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  <a:latin typeface="Catamaran Thin"/>
              </a:rPr>
              <a:t>Juanita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College</a:t>
            </a:r>
            <a:r>
              <a:rPr lang="cs-CZ">
                <a:solidFill>
                  <a:schemeClr val="tx1"/>
                </a:solidFill>
                <a:latin typeface="Catamaran Thin"/>
              </a:rPr>
              <a:t>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Pensylvania</a:t>
            </a:r>
            <a:r>
              <a:rPr lang="cs-CZ">
                <a:solidFill>
                  <a:schemeClr val="tx1"/>
                </a:solidFill>
                <a:latin typeface="Catamaran Thin"/>
              </a:rPr>
              <a:t> – Digital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Recording</a:t>
            </a:r>
            <a:r>
              <a:rPr lang="cs-CZ">
                <a:solidFill>
                  <a:schemeClr val="tx1"/>
                </a:solidFill>
                <a:latin typeface="Catamaran Thin"/>
              </a:rPr>
              <a:t> </a:t>
            </a:r>
            <a:r>
              <a:rPr lang="cs-CZ" err="1">
                <a:solidFill>
                  <a:schemeClr val="tx1"/>
                </a:solidFill>
                <a:latin typeface="Catamaran Thin"/>
              </a:rPr>
              <a:t>Details</a:t>
            </a:r>
            <a:r>
              <a:rPr lang="cs-CZ">
                <a:solidFill>
                  <a:schemeClr val="tx1"/>
                </a:solidFill>
                <a:latin typeface="Catamaran Thin"/>
              </a:rPr>
              <a:t> [online] - 4.12.2024 [5]</a:t>
            </a:r>
          </a:p>
        </p:txBody>
      </p:sp>
    </p:spTree>
    <p:extLst>
      <p:ext uri="{BB962C8B-B14F-4D97-AF65-F5344CB8AC3E}">
        <p14:creationId xmlns:p14="http://schemas.microsoft.com/office/powerpoint/2010/main" val="36677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EC1261-068C-5991-51FA-65DE06FE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Digitalizace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F429FF-6976-1F96-C697-AC720AAA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33" y="1500467"/>
            <a:ext cx="8880400" cy="43655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>
                <a:ea typeface="Calibri"/>
                <a:cs typeface="Calibri"/>
              </a:rPr>
              <a:t>převod (spojitého) analogového signálu na nespojitý (diskrétní)</a:t>
            </a:r>
            <a:endParaRPr lang="cs-CZ"/>
          </a:p>
          <a:p>
            <a:pPr marL="608965" indent="-507365"/>
            <a:endParaRPr lang="cs-CZ">
              <a:ea typeface="Calibri"/>
              <a:cs typeface="Calibri"/>
            </a:endParaRPr>
          </a:p>
          <a:p>
            <a:pPr marL="608965" indent="-507365">
              <a:lnSpc>
                <a:spcPct val="114999"/>
              </a:lnSpc>
            </a:pPr>
            <a:endParaRPr lang="cs-CZ">
              <a:ea typeface="Calibri"/>
              <a:cs typeface="Calibri"/>
            </a:endParaRPr>
          </a:p>
          <a:p>
            <a:pPr marL="608965" indent="-507365">
              <a:lnSpc>
                <a:spcPct val="114999"/>
              </a:lnSpc>
            </a:pPr>
            <a:endParaRPr lang="cs-CZ">
              <a:ea typeface="Calibri"/>
              <a:cs typeface="Calibri"/>
            </a:endParaRPr>
          </a:p>
          <a:p>
            <a:pPr marL="608965" indent="-507365">
              <a:lnSpc>
                <a:spcPct val="114999"/>
              </a:lnSpc>
            </a:pPr>
            <a:r>
              <a:rPr lang="cs-CZ" sz="2200">
                <a:ea typeface="Calibri"/>
                <a:cs typeface="Calibri"/>
              </a:rPr>
              <a:t>zařízení</a:t>
            </a:r>
          </a:p>
          <a:p>
            <a:pPr marL="1218565" lvl="1" indent="-507365">
              <a:lnSpc>
                <a:spcPct val="114999"/>
              </a:lnSpc>
              <a:buFont typeface="Courier New,monospace"/>
              <a:buChar char="o"/>
            </a:pPr>
            <a:r>
              <a:rPr lang="cs-CZ" sz="2200">
                <a:ea typeface="Calibri"/>
                <a:cs typeface="Calibri"/>
              </a:rPr>
              <a:t>A/D převodník - Analog to Digital</a:t>
            </a:r>
          </a:p>
          <a:p>
            <a:pPr marL="1218565" lvl="1" indent="-507365">
              <a:lnSpc>
                <a:spcPct val="114999"/>
              </a:lnSpc>
              <a:buFont typeface="Courier New,monospace"/>
              <a:buChar char="o"/>
            </a:pPr>
            <a:r>
              <a:rPr lang="cs-CZ" sz="2200">
                <a:ea typeface="Calibri"/>
                <a:cs typeface="Calibri"/>
              </a:rPr>
              <a:t>D/A převodník - Digital to Analog</a:t>
            </a:r>
            <a:endParaRPr lang="cs-CZ"/>
          </a:p>
          <a:p>
            <a:pPr marL="608965" indent="-507365">
              <a:lnSpc>
                <a:spcPct val="114999"/>
              </a:lnSpc>
            </a:pPr>
            <a:endParaRPr lang="cs-CZ">
              <a:ea typeface="Calibri"/>
              <a:cs typeface="Calibri"/>
            </a:endParaRPr>
          </a:p>
          <a:p>
            <a:pPr marL="608965" indent="-507365"/>
            <a:endParaRPr lang="cs-CZ">
              <a:ea typeface="Calibri"/>
              <a:cs typeface="Calibri"/>
            </a:endParaRPr>
          </a:p>
          <a:p>
            <a:pPr marL="608965" indent="-507365"/>
            <a:endParaRPr lang="cs-CZ">
              <a:ea typeface="Calibri"/>
              <a:cs typeface="Calibri"/>
            </a:endParaRPr>
          </a:p>
        </p:txBody>
      </p:sp>
      <p:pic>
        <p:nvPicPr>
          <p:cNvPr id="4" name="Obrázek 3" descr="Digitalizace zvuku">
            <a:extLst>
              <a:ext uri="{FF2B5EF4-FFF2-40B4-BE49-F238E27FC236}">
                <a16:creationId xmlns:a16="http://schemas.microsoft.com/office/drawing/2014/main" id="{B3601C5D-5E3A-3916-C298-7CA0C1D8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3" y="4753520"/>
            <a:ext cx="8033657" cy="1062990"/>
          </a:xfrm>
          <a:prstGeom prst="rect">
            <a:avLst/>
          </a:prstGeom>
        </p:spPr>
      </p:pic>
      <p:pic>
        <p:nvPicPr>
          <p:cNvPr id="5" name="Obrázek 4" descr="Obsah obrázku text, řada/pruh, Písmo, Vykreslený graf&#10;&#10;Popis se vygeneroval automaticky.">
            <a:extLst>
              <a:ext uri="{FF2B5EF4-FFF2-40B4-BE49-F238E27FC236}">
                <a16:creationId xmlns:a16="http://schemas.microsoft.com/office/drawing/2014/main" id="{100824CD-7AD9-DCF0-CB60-C4AF4362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90" y="2056038"/>
            <a:ext cx="5781675" cy="104775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99F9784-3405-FBE2-C037-DAFFC67E15D2}"/>
              </a:ext>
            </a:extLst>
          </p:cNvPr>
          <p:cNvSpPr txBox="1"/>
          <p:nvPr/>
        </p:nvSpPr>
        <p:spPr>
          <a:xfrm>
            <a:off x="9731828" y="4844143"/>
            <a:ext cx="22533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chemeClr val="tx1"/>
                </a:solidFill>
                <a:latin typeface="Catamaran Thin"/>
              </a:rPr>
              <a:t>Pozn.</a:t>
            </a:r>
          </a:p>
          <a:p>
            <a:r>
              <a:rPr lang="cs-CZ">
                <a:solidFill>
                  <a:schemeClr val="tx1"/>
                </a:solidFill>
                <a:latin typeface="Catamaran Thin"/>
              </a:rPr>
              <a:t>DSP - Digitální signálový procesor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92ED338-DE2D-C784-F9F3-43A0F43246FE}"/>
              </a:ext>
            </a:extLst>
          </p:cNvPr>
          <p:cNvSpPr txBox="1"/>
          <p:nvPr/>
        </p:nvSpPr>
        <p:spPr>
          <a:xfrm>
            <a:off x="3831771" y="6019799"/>
            <a:ext cx="5105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err="1">
                <a:solidFill>
                  <a:schemeClr val="tx1"/>
                </a:solidFill>
                <a:latin typeface="Catamaran Thin"/>
              </a:rPr>
              <a:t>Muzikus</a:t>
            </a:r>
            <a:r>
              <a:rPr lang="cs-CZ">
                <a:solidFill>
                  <a:schemeClr val="tx1"/>
                </a:solidFill>
                <a:latin typeface="Catamaran Thin"/>
              </a:rPr>
              <a:t>- článek Digitalizace zvuku [online] 04.12.2024 [3]</a:t>
            </a:r>
          </a:p>
        </p:txBody>
      </p:sp>
    </p:spTree>
    <p:extLst>
      <p:ext uri="{BB962C8B-B14F-4D97-AF65-F5344CB8AC3E}">
        <p14:creationId xmlns:p14="http://schemas.microsoft.com/office/powerpoint/2010/main" val="413250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96858-24F1-126D-B862-3FA2CE3B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>
                <a:ea typeface="Calibri Light"/>
                <a:cs typeface="Calibri Light"/>
              </a:rPr>
              <a:t>Vzorkování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885B96-20C8-88AD-0A97-FF517B0A2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08965" indent="-507365"/>
            <a:r>
              <a:rPr lang="cs-CZ">
                <a:ea typeface="Calibri"/>
                <a:cs typeface="Calibri"/>
              </a:rPr>
              <a:t>Vstupní signál je rozdělen na jednotlivé vzorky </a:t>
            </a:r>
            <a:endParaRPr lang="cs-CZ"/>
          </a:p>
          <a:p>
            <a:pPr marL="0" indent="0">
              <a:buNone/>
            </a:pPr>
            <a:endParaRPr lang="cs-CZ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>
                <a:ea typeface="Calibri"/>
                <a:cs typeface="Calibri"/>
              </a:rPr>
              <a:t>Vzorkovací frekvence</a:t>
            </a:r>
            <a:endParaRPr lang="cs-CZ"/>
          </a:p>
          <a:p>
            <a:pPr marL="608965" indent="-507365"/>
            <a:r>
              <a:rPr lang="cs-CZ">
                <a:ea typeface="Calibri"/>
                <a:cs typeface="Calibri"/>
              </a:rPr>
              <a:t>kolik vzorků je za 1 s odebráno</a:t>
            </a:r>
            <a:endParaRPr lang="cs-CZ"/>
          </a:p>
          <a:p>
            <a:pPr marL="608965" indent="-507365"/>
            <a:r>
              <a:rPr lang="cs-CZ" err="1">
                <a:ea typeface="Calibri"/>
                <a:cs typeface="Calibri"/>
              </a:rPr>
              <a:t>Shannonova</a:t>
            </a:r>
            <a:r>
              <a:rPr lang="cs-CZ">
                <a:ea typeface="Calibri"/>
                <a:cs typeface="Calibri"/>
              </a:rPr>
              <a:t>/</a:t>
            </a:r>
            <a:r>
              <a:rPr lang="cs-CZ" err="1">
                <a:ea typeface="Calibri"/>
                <a:cs typeface="Calibri"/>
              </a:rPr>
              <a:t>Nyquistova</a:t>
            </a:r>
            <a:r>
              <a:rPr lang="cs-CZ">
                <a:ea typeface="Calibri"/>
                <a:cs typeface="Calibri"/>
              </a:rPr>
              <a:t>/</a:t>
            </a:r>
            <a:r>
              <a:rPr lang="cs-CZ" err="1">
                <a:ea typeface="Calibri"/>
                <a:cs typeface="Calibri"/>
              </a:rPr>
              <a:t>Kotělnikova</a:t>
            </a:r>
            <a:r>
              <a:rPr lang="cs-CZ">
                <a:ea typeface="Calibri"/>
                <a:cs typeface="Calibri"/>
              </a:rPr>
              <a:t> věta</a:t>
            </a:r>
          </a:p>
          <a:p>
            <a:pPr marL="608965" indent="-507365"/>
            <a:r>
              <a:rPr lang="cs-CZ" err="1">
                <a:latin typeface="Catamaran Bold"/>
                <a:ea typeface="Calibri"/>
                <a:cs typeface="Calibri"/>
              </a:rPr>
              <a:t>Aliasing</a:t>
            </a:r>
            <a:r>
              <a:rPr lang="cs-CZ">
                <a:ea typeface="Calibri"/>
                <a:cs typeface="Calibri"/>
              </a:rPr>
              <a:t> – jev, kdy se ve výsledném signálu se objevují frekvence, které v původním nebyly</a:t>
            </a:r>
          </a:p>
          <a:p>
            <a:pPr marL="608965" indent="-507365"/>
            <a:endParaRPr lang="cs-CZ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8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63DE29-6193-9871-1900-066B4ED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/>
              <a:t>Vzorkování a </a:t>
            </a:r>
            <a:r>
              <a:rPr lang="cs-CZ" sz="3600" err="1"/>
              <a:t>kvantizace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3F3DB69-9373-6E15-EFC5-E801E2E4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810" y="1286500"/>
            <a:ext cx="4486657" cy="3940314"/>
          </a:xfrm>
        </p:spPr>
        <p:txBody>
          <a:bodyPr/>
          <a:lstStyle/>
          <a:p>
            <a:pPr marL="101600" indent="0">
              <a:buNone/>
            </a:pPr>
            <a:r>
              <a:rPr lang="cs-CZ" sz="2400" b="1" dirty="0">
                <a:latin typeface="Catamaran Bold"/>
              </a:rPr>
              <a:t>Vzorkování</a:t>
            </a:r>
          </a:p>
          <a:p>
            <a:pPr marL="608965" indent="-507365">
              <a:lnSpc>
                <a:spcPct val="114999"/>
              </a:lnSpc>
            </a:pPr>
            <a:r>
              <a:rPr lang="cs-CZ" sz="2400" dirty="0"/>
              <a:t>Vstupní signál je rozdělen na jednotlivé vzorky </a:t>
            </a:r>
            <a:endParaRPr lang="cs-CZ" dirty="0"/>
          </a:p>
          <a:p>
            <a:pPr marL="608965" indent="-473710">
              <a:lnSpc>
                <a:spcPct val="114999"/>
              </a:lnSpc>
            </a:pPr>
            <a:r>
              <a:rPr lang="cs-CZ" sz="2400" dirty="0"/>
              <a:t>Parametr: vzorkovací frekvence</a:t>
            </a:r>
          </a:p>
          <a:p>
            <a:pPr marL="608965" indent="-507365">
              <a:lnSpc>
                <a:spcPct val="114999"/>
              </a:lnSpc>
            </a:pPr>
            <a:r>
              <a:rPr lang="cs-CZ" sz="2400" dirty="0"/>
              <a:t>kolik vzorků je za 1 s odebráno</a:t>
            </a:r>
          </a:p>
          <a:p>
            <a:pPr marL="608965" indent="-507365">
              <a:lnSpc>
                <a:spcPct val="114999"/>
              </a:lnSpc>
            </a:pPr>
            <a:r>
              <a:rPr lang="cs-CZ" sz="2400" dirty="0" err="1"/>
              <a:t>Shannonova</a:t>
            </a:r>
            <a:r>
              <a:rPr lang="cs-CZ" sz="2400" dirty="0"/>
              <a:t>/</a:t>
            </a:r>
            <a:r>
              <a:rPr lang="cs-CZ" sz="2400" dirty="0" err="1"/>
              <a:t>Nyquistova</a:t>
            </a:r>
            <a:r>
              <a:rPr lang="cs-CZ" sz="2400" dirty="0"/>
              <a:t>/</a:t>
            </a:r>
            <a:r>
              <a:rPr lang="cs-CZ" sz="2400" dirty="0" err="1"/>
              <a:t>Kotělnikova</a:t>
            </a:r>
            <a:r>
              <a:rPr lang="cs-CZ" sz="2400" dirty="0"/>
              <a:t> věta</a:t>
            </a:r>
            <a:endParaRPr lang="en-US" sz="2400" dirty="0"/>
          </a:p>
          <a:p>
            <a:pPr marL="608965" indent="-507365">
              <a:lnSpc>
                <a:spcPct val="114999"/>
              </a:lnSpc>
            </a:pPr>
            <a:r>
              <a:rPr lang="cs-CZ" sz="2400" dirty="0" err="1">
                <a:latin typeface="Arial"/>
                <a:cs typeface="Arial"/>
              </a:rPr>
              <a:t>Aliasing</a:t>
            </a:r>
            <a:r>
              <a:rPr lang="cs-CZ" sz="2400" dirty="0"/>
              <a:t> – jev, kdy se ve výsledném signálu se objevují frekvence, které v původním nebyly</a:t>
            </a:r>
            <a:endParaRPr lang="en-US" sz="2400" dirty="0"/>
          </a:p>
          <a:p>
            <a:pPr marL="608965" indent="-507365">
              <a:lnSpc>
                <a:spcPct val="114999"/>
              </a:lnSpc>
            </a:pPr>
            <a:endParaRPr lang="cs-CZ" sz="2400" dirty="0"/>
          </a:p>
          <a:p>
            <a:pPr marL="608965" indent="-473710">
              <a:lnSpc>
                <a:spcPct val="114999"/>
              </a:lnSpc>
            </a:pPr>
            <a:endParaRPr lang="cs-CZ" sz="265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7A1BD5D-C59A-453E-9A48-114B9BF699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87000" y="1358953"/>
            <a:ext cx="4149200" cy="3646400"/>
          </a:xfrm>
        </p:spPr>
        <p:txBody>
          <a:bodyPr/>
          <a:lstStyle/>
          <a:p>
            <a:pPr marL="135255" indent="0">
              <a:lnSpc>
                <a:spcPct val="114999"/>
              </a:lnSpc>
              <a:buNone/>
            </a:pPr>
            <a:r>
              <a:rPr lang="cs-CZ" sz="2650" b="1" err="1"/>
              <a:t>Kvantizace</a:t>
            </a:r>
            <a:endParaRPr lang="cs-CZ" sz="2650" b="1"/>
          </a:p>
          <a:p>
            <a:pPr marL="608965" indent="-507365">
              <a:lnSpc>
                <a:spcPct val="114999"/>
              </a:lnSpc>
            </a:pPr>
            <a:r>
              <a:rPr lang="cs-CZ" sz="2400"/>
              <a:t>Hodnota amplitudy je převedena na binární číslo</a:t>
            </a:r>
          </a:p>
          <a:p>
            <a:pPr marL="608965" indent="-507365">
              <a:lnSpc>
                <a:spcPct val="114999"/>
              </a:lnSpc>
            </a:pPr>
            <a:r>
              <a:rPr lang="cs-CZ" sz="2400"/>
              <a:t>Parametr: bitová hloubka</a:t>
            </a:r>
            <a:endParaRPr lang="cs-CZ"/>
          </a:p>
          <a:p>
            <a:pPr marL="608965" indent="-507365">
              <a:lnSpc>
                <a:spcPct val="114999"/>
              </a:lnSpc>
            </a:pPr>
            <a:r>
              <a:rPr lang="cs-CZ" sz="2400"/>
              <a:t>Provádí se pomocí </a:t>
            </a:r>
            <a:r>
              <a:rPr lang="cs-CZ" sz="2400" err="1"/>
              <a:t>kvantizátoru</a:t>
            </a:r>
            <a:endParaRPr lang="en-US" sz="2400" err="1"/>
          </a:p>
          <a:p>
            <a:pPr marL="608965" indent="-507365">
              <a:lnSpc>
                <a:spcPct val="114999"/>
              </a:lnSpc>
            </a:pPr>
            <a:r>
              <a:rPr lang="cs-CZ" sz="2400"/>
              <a:t>Vzniká kvantizační šum</a:t>
            </a:r>
          </a:p>
          <a:p>
            <a:pPr marL="608965" indent="-507365">
              <a:lnSpc>
                <a:spcPct val="114999"/>
              </a:lnSpc>
            </a:pPr>
            <a:endParaRPr lang="cs-CZ" sz="2400"/>
          </a:p>
          <a:p>
            <a:pPr marL="608965" indent="-507365">
              <a:lnSpc>
                <a:spcPct val="114999"/>
              </a:lnSpc>
            </a:pPr>
            <a:endParaRPr lang="cs-CZ" sz="2400"/>
          </a:p>
          <a:p>
            <a:pPr marL="608965" indent="-507365">
              <a:lnSpc>
                <a:spcPct val="114999"/>
              </a:lnSpc>
            </a:pPr>
            <a:endParaRPr lang="cs-CZ" sz="2400"/>
          </a:p>
          <a:p>
            <a:pPr marL="608965" indent="-507365">
              <a:lnSpc>
                <a:spcPct val="114999"/>
              </a:lnSpc>
            </a:pPr>
            <a:endParaRPr lang="cs-CZ" sz="2400"/>
          </a:p>
          <a:p>
            <a:pPr marL="135255" indent="0">
              <a:lnSpc>
                <a:spcPct val="114999"/>
              </a:lnSpc>
              <a:buNone/>
            </a:pPr>
            <a:endParaRPr lang="cs-CZ" sz="2650"/>
          </a:p>
        </p:txBody>
      </p:sp>
      <p:pic>
        <p:nvPicPr>
          <p:cNvPr id="6" name="Obrázek 5" descr="Digitalizace zvuku">
            <a:extLst>
              <a:ext uri="{FF2B5EF4-FFF2-40B4-BE49-F238E27FC236}">
                <a16:creationId xmlns:a16="http://schemas.microsoft.com/office/drawing/2014/main" id="{322A9E66-EF72-B2E2-D81F-EC58BC3D4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86" y="4430418"/>
            <a:ext cx="5236027" cy="1437049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E38FE7F-6B7D-7328-4851-8D5944778A65}"/>
              </a:ext>
            </a:extLst>
          </p:cNvPr>
          <p:cNvSpPr txBox="1"/>
          <p:nvPr/>
        </p:nvSpPr>
        <p:spPr>
          <a:xfrm>
            <a:off x="6749143" y="6019800"/>
            <a:ext cx="55734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rgbClr val="FFFFFF"/>
                </a:solidFill>
                <a:latin typeface="Catamaran Thin"/>
              </a:rPr>
              <a:t>Muzikus- článek Digitalizace zvuku [online] 04.12.2024 [3]​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70270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5F1FC7-EA67-D2FB-B57A-3F7B2138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Porovnání médií vzorkovací frekvence a bitová hloubka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D47B9CE-0D04-7097-2870-C6C684349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9D12C9F-0A21-A509-6D5D-730CFD2AB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52017"/>
              </p:ext>
            </p:extLst>
          </p:nvPr>
        </p:nvGraphicFramePr>
        <p:xfrm>
          <a:off x="2011680" y="2113026"/>
          <a:ext cx="8168640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4253835853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59117503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7512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Médium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Vzorkovací 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Bitová hloubka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CD (audio)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44,1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16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9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>
                          <a:solidFill>
                            <a:schemeClr val="bg1"/>
                          </a:solidFill>
                        </a:rPr>
                        <a:t>DVD (audio)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50" b="0" i="0" u="none" strike="noStrike" noProof="0">
                          <a:solidFill>
                            <a:schemeClr val="bg1"/>
                          </a:solidFill>
                          <a:latin typeface="Arial"/>
                        </a:rPr>
                        <a:t>48 kHz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bg1"/>
                          </a:solidFill>
                        </a:rPr>
                        <a:t>16/24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4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err="1">
                          <a:solidFill>
                            <a:schemeClr val="bg1"/>
                          </a:solidFill>
                        </a:rPr>
                        <a:t>Bluray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50" b="0" i="0" u="none" strike="noStrike" baseline="0" noProof="0">
                          <a:solidFill>
                            <a:srgbClr val="04152C"/>
                          </a:solidFill>
                          <a:latin typeface="Arial"/>
                        </a:rPr>
                        <a:t>96 - 192kHz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24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003498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2</TotalTime>
  <Words>1599</Words>
  <Application>Microsoft Office PowerPoint</Application>
  <PresentationFormat>Širokoúhlá obrazovka</PresentationFormat>
  <Paragraphs>262</Paragraphs>
  <Slides>25</Slides>
  <Notes>15</Notes>
  <HiddenSlides>4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Catamaran</vt:lpstr>
      <vt:lpstr>Catamaran Bold</vt:lpstr>
      <vt:lpstr>Catamaran SemiBold</vt:lpstr>
      <vt:lpstr>Catamaran Thin</vt:lpstr>
      <vt:lpstr>Courier New</vt:lpstr>
      <vt:lpstr>Courier New,monospace</vt:lpstr>
      <vt:lpstr>Wingdings</vt:lpstr>
      <vt:lpstr>Hubert template</vt:lpstr>
      <vt:lpstr>Zvuk</vt:lpstr>
      <vt:lpstr>Co je to zvuk?</vt:lpstr>
      <vt:lpstr>Fyzikální vlastnosti zvuku</vt:lpstr>
      <vt:lpstr>Šíření zvuku v prostoru</vt:lpstr>
      <vt:lpstr>Nahrávání  zvuku</vt:lpstr>
      <vt:lpstr>Digitalizace</vt:lpstr>
      <vt:lpstr>Vzorkování</vt:lpstr>
      <vt:lpstr>Vzorkování a kvantizace</vt:lpstr>
      <vt:lpstr>Porovnání médií vzorkovací frekvence a bitová hloubka</vt:lpstr>
      <vt:lpstr>Kvantizace</vt:lpstr>
      <vt:lpstr>Klíčování vs impulsní modulace</vt:lpstr>
      <vt:lpstr>SN poměr, bitová hloubka</vt:lpstr>
      <vt:lpstr>Komprese</vt:lpstr>
      <vt:lpstr>Zvuková stopa</vt:lpstr>
      <vt:lpstr>Média pro ukládání zvukového záznamu</vt:lpstr>
      <vt:lpstr>Formáty souborů</vt:lpstr>
      <vt:lpstr>WAVE Waweform Audio Format</vt:lpstr>
      <vt:lpstr>MP3/MPEG</vt:lpstr>
      <vt:lpstr>WMA – Windows Media Audio </vt:lpstr>
      <vt:lpstr>MIDI -  Musical Instrument Digital Interface</vt:lpstr>
      <vt:lpstr>Úpravy zvuku</vt:lpstr>
      <vt:lpstr>Filtrování</vt:lpstr>
      <vt:lpstr>Software</vt:lpstr>
      <vt:lpstr>Hardware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Langová Jana</cp:lastModifiedBy>
  <cp:revision>4</cp:revision>
  <dcterms:created xsi:type="dcterms:W3CDTF">2023-12-05T16:50:59Z</dcterms:created>
  <dcterms:modified xsi:type="dcterms:W3CDTF">2024-01-23T04:37:58Z</dcterms:modified>
</cp:coreProperties>
</file>