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8" r:id="rId10"/>
    <p:sldId id="265" r:id="rId11"/>
    <p:sldId id="267" r:id="rId12"/>
    <p:sldId id="264" r:id="rId13"/>
    <p:sldId id="266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9505E6-BE3F-4817-BAAD-1128F83D7249}" type="datetimeFigureOut">
              <a:rPr lang="cs-CZ" smtClean="0"/>
              <a:t>2.2.2014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2A7F937-E301-4FE0-9745-F1EAF04187D4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9600" dirty="0" smtClean="0">
                <a:solidFill>
                  <a:schemeClr val="accent3">
                    <a:lumMod val="75000"/>
                  </a:schemeClr>
                </a:solidFill>
              </a:rPr>
              <a:t>ZVUK</a:t>
            </a:r>
            <a:endParaRPr lang="cs-CZ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23928" y="6525344"/>
            <a:ext cx="5940152" cy="458330"/>
          </a:xfrm>
        </p:spPr>
        <p:txBody>
          <a:bodyPr>
            <a:normAutofit/>
          </a:bodyPr>
          <a:lstStyle/>
          <a:p>
            <a:r>
              <a:rPr lang="cs-CZ" dirty="0" smtClean="0"/>
              <a:t>Vytvořili: Pavel Líbal a Martin Klaus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Digitalizace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0" dirty="0" smtClean="0"/>
          </a:p>
          <a:p>
            <a:r>
              <a:rPr lang="cs-CZ" sz="2000" b="0" dirty="0" smtClean="0"/>
              <a:t>Analogový </a:t>
            </a:r>
            <a:r>
              <a:rPr lang="cs-CZ" sz="2000" b="0" dirty="0"/>
              <a:t>zvukový signál </a:t>
            </a:r>
            <a:r>
              <a:rPr lang="cs-CZ" sz="2000" b="0" dirty="0" smtClean="0"/>
              <a:t>je </a:t>
            </a:r>
            <a:r>
              <a:rPr lang="cs-CZ" sz="2000" b="0" dirty="0"/>
              <a:t>přiveden do takzvaného A/D </a:t>
            </a:r>
            <a:r>
              <a:rPr lang="cs-CZ" sz="2000" b="0" dirty="0" smtClean="0"/>
              <a:t>převodníku</a:t>
            </a:r>
            <a:r>
              <a:rPr lang="cs-CZ" sz="2000" b="0" dirty="0"/>
              <a:t>, jenž je součástí zvukové karty a ten ho převede do digitální </a:t>
            </a:r>
            <a:r>
              <a:rPr lang="cs-CZ" sz="2000" b="0" dirty="0" smtClean="0"/>
              <a:t>podoby.</a:t>
            </a:r>
          </a:p>
          <a:p>
            <a:r>
              <a:rPr lang="cs-CZ" sz="2000" b="0" dirty="0" smtClean="0"/>
              <a:t>Je </a:t>
            </a:r>
            <a:r>
              <a:rPr lang="cs-CZ" sz="2000" b="0" dirty="0"/>
              <a:t>samozřejmé, že </a:t>
            </a:r>
            <a:r>
              <a:rPr lang="cs-CZ" sz="2000" b="0" dirty="0" smtClean="0"/>
              <a:t>existuje </a:t>
            </a:r>
            <a:r>
              <a:rPr lang="cs-CZ" sz="2000" b="0" dirty="0"/>
              <a:t>mnoho způsobů takovéhoto převodu, a že výsledná kvalita bude záviset právě na </a:t>
            </a:r>
            <a:r>
              <a:rPr lang="cs-CZ" sz="2000" b="0" dirty="0" smtClean="0"/>
              <a:t>použitém </a:t>
            </a:r>
            <a:r>
              <a:rPr lang="cs-CZ" sz="2000" b="0" dirty="0"/>
              <a:t>způsobu, neboli na rozlišení převodníku</a:t>
            </a:r>
            <a:r>
              <a:rPr lang="cs-CZ" sz="2000" b="0" dirty="0" smtClean="0"/>
              <a:t>.</a:t>
            </a:r>
          </a:p>
          <a:p>
            <a:r>
              <a:rPr lang="cs-CZ" sz="2000" b="0" dirty="0" smtClean="0"/>
              <a:t>Důležité jsou </a:t>
            </a:r>
            <a:r>
              <a:rPr lang="cs-CZ" sz="2000" b="0" dirty="0"/>
              <a:t>dva faktory vzorkovací </a:t>
            </a:r>
            <a:r>
              <a:rPr lang="cs-CZ" sz="2000" b="0" dirty="0" smtClean="0"/>
              <a:t>kmitočet(rychlost vzorkování) a bitová hloubka(číselné </a:t>
            </a:r>
            <a:r>
              <a:rPr lang="cs-CZ" sz="2000" b="0" dirty="0"/>
              <a:t>vyjádření okamžité zvukové </a:t>
            </a:r>
            <a:r>
              <a:rPr lang="cs-CZ" sz="2000" b="0" dirty="0" smtClean="0"/>
              <a:t>hladiny).</a:t>
            </a:r>
            <a:endParaRPr lang="cs-CZ" sz="2000" b="0" dirty="0"/>
          </a:p>
        </p:txBody>
      </p:sp>
    </p:spTree>
    <p:extLst>
      <p:ext uri="{BB962C8B-B14F-4D97-AF65-F5344CB8AC3E}">
        <p14:creationId xmlns:p14="http://schemas.microsoft.com/office/powerpoint/2010/main" val="32944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Komprese zvuku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0" dirty="0" smtClean="0"/>
          </a:p>
          <a:p>
            <a:r>
              <a:rPr lang="cs-CZ" sz="2000" b="0" dirty="0" smtClean="0"/>
              <a:t>Ke </a:t>
            </a:r>
            <a:r>
              <a:rPr lang="cs-CZ" sz="2000" b="0" dirty="0"/>
              <a:t>kompresi zvuku se používají tzv. audio kodeky, což jsou kódovací a dekódovací programy, které  určují způsob zpracování a uložení zvukových informací na datový nosič a velikost komprese dat</a:t>
            </a:r>
            <a:r>
              <a:rPr lang="cs-CZ" sz="2000" b="0" dirty="0" smtClean="0"/>
              <a:t>.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 </a:t>
            </a:r>
            <a:r>
              <a:rPr lang="cs-CZ" sz="2000" b="0" dirty="0"/>
              <a:t>Kodek je nutný k záznamu i přehrávání zvuku</a:t>
            </a:r>
            <a:r>
              <a:rPr lang="cs-CZ" sz="2000" b="0" dirty="0" smtClean="0"/>
              <a:t>.</a:t>
            </a:r>
          </a:p>
          <a:p>
            <a:endParaRPr lang="cs-CZ" sz="2000" b="0" dirty="0"/>
          </a:p>
          <a:p>
            <a:r>
              <a:rPr lang="cs-CZ" sz="2000" b="0" dirty="0" smtClean="0"/>
              <a:t> </a:t>
            </a:r>
            <a:r>
              <a:rPr lang="cs-CZ" sz="2000" b="0" dirty="0"/>
              <a:t>Některé kodeky jsou chráněny licencí a nemohou být volně používány.</a:t>
            </a:r>
          </a:p>
        </p:txBody>
      </p:sp>
    </p:spTree>
    <p:extLst>
      <p:ext uri="{BB962C8B-B14F-4D97-AF65-F5344CB8AC3E}">
        <p14:creationId xmlns:p14="http://schemas.microsoft.com/office/powerpoint/2010/main" val="8510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Zvukové formáty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268760"/>
            <a:ext cx="7520940" cy="35798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cs-CZ" sz="2200" b="0" dirty="0" smtClean="0"/>
              <a:t>WAV – základní zvukový formát</a:t>
            </a:r>
          </a:p>
          <a:p>
            <a:pPr algn="just"/>
            <a:r>
              <a:rPr lang="cs-CZ" sz="2200" b="0" dirty="0" smtClean="0"/>
              <a:t>        </a:t>
            </a:r>
            <a:r>
              <a:rPr lang="cs-CZ" sz="2200" b="0" dirty="0"/>
              <a:t>–</a:t>
            </a:r>
            <a:r>
              <a:rPr lang="cs-CZ" sz="2200" b="0" dirty="0" smtClean="0"/>
              <a:t> v tomto </a:t>
            </a:r>
            <a:r>
              <a:rPr lang="cs-CZ" sz="2200" b="0" dirty="0"/>
              <a:t>formátu jsou uloženy skladby na </a:t>
            </a:r>
            <a:r>
              <a:rPr lang="cs-CZ" sz="2200" b="0" dirty="0" smtClean="0"/>
              <a:t>hudebních</a:t>
            </a:r>
          </a:p>
          <a:p>
            <a:pPr algn="just"/>
            <a:endParaRPr lang="cs-CZ" sz="2200" b="0" dirty="0" smtClean="0"/>
          </a:p>
          <a:p>
            <a:pPr algn="just"/>
            <a:r>
              <a:rPr lang="cs-CZ" sz="2200" b="0" dirty="0" smtClean="0"/>
              <a:t>MP3 – komprimovaný a ztrátový</a:t>
            </a:r>
          </a:p>
          <a:p>
            <a:pPr algn="just"/>
            <a:r>
              <a:rPr lang="cs-CZ" sz="2200" b="0" dirty="0"/>
              <a:t> </a:t>
            </a:r>
            <a:r>
              <a:rPr lang="cs-CZ" sz="2200" b="0" dirty="0" smtClean="0"/>
              <a:t>        – malá velikost</a:t>
            </a:r>
          </a:p>
          <a:p>
            <a:pPr algn="just"/>
            <a:endParaRPr lang="cs-CZ" sz="2200" b="0" dirty="0" smtClean="0"/>
          </a:p>
          <a:p>
            <a:pPr algn="just"/>
            <a:r>
              <a:rPr lang="cs-CZ" sz="2200" b="0" dirty="0" smtClean="0"/>
              <a:t>WMA – mírně překonává MP3, slouží jako jeho náhrada</a:t>
            </a:r>
          </a:p>
          <a:p>
            <a:pPr algn="just"/>
            <a:r>
              <a:rPr lang="cs-CZ" sz="2200" b="0" dirty="0"/>
              <a:t> </a:t>
            </a:r>
            <a:r>
              <a:rPr lang="cs-CZ" sz="2200" b="0" dirty="0" smtClean="0"/>
              <a:t>         – vyvinuto firmou Microsoft</a:t>
            </a:r>
            <a:endParaRPr lang="cs-CZ" sz="2200" b="0" dirty="0"/>
          </a:p>
          <a:p>
            <a:pPr algn="just"/>
            <a:endParaRPr lang="cs-CZ" sz="2200" b="0" dirty="0" smtClean="0"/>
          </a:p>
          <a:p>
            <a:pPr algn="just"/>
            <a:r>
              <a:rPr lang="cs-CZ" sz="2200" b="0" dirty="0" smtClean="0"/>
              <a:t>FLAC </a:t>
            </a:r>
            <a:r>
              <a:rPr lang="cs-CZ" sz="2200" b="0" dirty="0"/>
              <a:t>–</a:t>
            </a:r>
            <a:r>
              <a:rPr lang="cs-CZ" sz="2200" b="0" dirty="0" smtClean="0"/>
              <a:t>  vysoká kvalita, </a:t>
            </a:r>
            <a:r>
              <a:rPr lang="cs-CZ" sz="2200" b="0" dirty="0" smtClean="0"/>
              <a:t>bezeztrátová </a:t>
            </a:r>
            <a:r>
              <a:rPr lang="cs-CZ" sz="2200" b="0" dirty="0" smtClean="0"/>
              <a:t>komprese</a:t>
            </a:r>
          </a:p>
          <a:p>
            <a:pPr algn="just"/>
            <a:r>
              <a:rPr lang="cs-CZ" sz="2200" b="0" dirty="0"/>
              <a:t> </a:t>
            </a:r>
            <a:r>
              <a:rPr lang="cs-CZ" sz="2200" b="0" dirty="0" smtClean="0"/>
              <a:t>         – větší velikost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62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SW pro úpravu zvuku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0" dirty="0" smtClean="0"/>
          </a:p>
          <a:p>
            <a:r>
              <a:rPr lang="cs-CZ" sz="2000" b="0" dirty="0" smtClean="0"/>
              <a:t>FL Studio</a:t>
            </a:r>
            <a:endParaRPr lang="cs-CZ" sz="2000" b="0" dirty="0"/>
          </a:p>
          <a:p>
            <a:endParaRPr lang="cs-CZ" sz="2000" b="0" dirty="0" smtClean="0"/>
          </a:p>
          <a:p>
            <a:r>
              <a:rPr lang="cs-CZ" sz="2000" b="0" dirty="0" smtClean="0"/>
              <a:t>Audacity</a:t>
            </a:r>
          </a:p>
          <a:p>
            <a:endParaRPr lang="cs-CZ" sz="2000" b="0" dirty="0"/>
          </a:p>
          <a:p>
            <a:r>
              <a:rPr lang="cs-CZ" sz="2000" b="0" dirty="0" smtClean="0"/>
              <a:t>Goldwave</a:t>
            </a:r>
          </a:p>
          <a:p>
            <a:endParaRPr lang="cs-CZ" sz="2000" b="0" dirty="0"/>
          </a:p>
          <a:p>
            <a:r>
              <a:rPr lang="cs-CZ" sz="2000" b="0" dirty="0" smtClean="0"/>
              <a:t>Sound Forge</a:t>
            </a:r>
            <a:endParaRPr lang="cs-CZ" sz="2000" b="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10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>
                <a:solidFill>
                  <a:schemeClr val="accent3">
                    <a:lumMod val="75000"/>
                  </a:schemeClr>
                </a:solidFill>
              </a:rPr>
              <a:t>CO JE ZVUK</a:t>
            </a:r>
            <a:endParaRPr lang="cs-CZ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124744"/>
            <a:ext cx="7520940" cy="3579849"/>
          </a:xfrm>
        </p:spPr>
        <p:txBody>
          <a:bodyPr>
            <a:normAutofit/>
          </a:bodyPr>
          <a:lstStyle/>
          <a:p>
            <a:endParaRPr lang="cs-CZ" sz="2000" dirty="0" smtClean="0"/>
          </a:p>
          <a:p>
            <a:r>
              <a:rPr lang="cs-CZ" sz="2000" b="0" dirty="0" smtClean="0"/>
              <a:t>Zvuk je mechanické vlnění pružného prostředí </a:t>
            </a:r>
            <a:r>
              <a:rPr lang="cs-CZ" sz="2000" b="0" dirty="0"/>
              <a:t>,</a:t>
            </a:r>
            <a:r>
              <a:rPr lang="cs-CZ" sz="2000" b="0" dirty="0" smtClean="0"/>
              <a:t> které je slyšitelné lidským sluchem.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Jako vlnění se označuje šíření kmitů prostorem, neboli postupné předávání energie kmitání mezi sousedními částicemi. Kmitání je periodické.</a:t>
            </a:r>
            <a:endParaRPr lang="cs-CZ" sz="2000" b="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93096"/>
            <a:ext cx="4819650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SLYŠITELNOST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0" dirty="0" smtClean="0"/>
          </a:p>
          <a:p>
            <a:r>
              <a:rPr lang="cs-CZ" sz="2000" b="0" dirty="0" smtClean="0"/>
              <a:t>Člověk je schopen vnímat zvuk v intervalu přibližně 16 Hz až 20 000 Hz.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Frekvenci nižší než 16 Hz má infrazvuk, slyší jej např. sloni.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Frekvenci vyšší než 20 kHz  má ultrazvuk, který mohou vnímat např. psi, delfíni nebo netopýři.</a:t>
            </a:r>
            <a:endParaRPr lang="cs-CZ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VLASTNOSTI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z="2000" b="0" dirty="0" smtClean="0"/>
          </a:p>
          <a:p>
            <a:r>
              <a:rPr lang="cs-CZ" sz="2000" b="0" dirty="0" smtClean="0"/>
              <a:t>Barva zvuku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Hlasitost(intenzita) zvuku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Výška zvuku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Barva ZVUKU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0" dirty="0" smtClean="0"/>
          </a:p>
          <a:p>
            <a:r>
              <a:rPr lang="cs-CZ" sz="2000" b="0" dirty="0" smtClean="0"/>
              <a:t>Zvuky se i při stejné výšce tónu mohou lišit odlišným zabarvením.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Barva zvuku je určena počtem vyšších </a:t>
            </a:r>
            <a:r>
              <a:rPr lang="cs-CZ" sz="2000" dirty="0" smtClean="0"/>
              <a:t>harmonických tónů</a:t>
            </a:r>
            <a:r>
              <a:rPr lang="cs-CZ" sz="2000" b="0" dirty="0" smtClean="0"/>
              <a:t> ve složeném tónu a jejich amplitudami.</a:t>
            </a:r>
          </a:p>
          <a:p>
            <a:endParaRPr lang="cs-CZ" sz="2000" b="0" dirty="0"/>
          </a:p>
          <a:p>
            <a:r>
              <a:rPr lang="cs-CZ" sz="2000" b="0" dirty="0" smtClean="0"/>
              <a:t> Sluchem podle barvy zvuku rozeznáváme hudební nástroje a hlasy lidí.</a:t>
            </a:r>
            <a:endParaRPr lang="cs-CZ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Intenzita zvuku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sz="2000" b="0" dirty="0"/>
              <a:t>Hlasitost zvuku je subjektivní veličina. Je závislá na velikosti akustického </a:t>
            </a:r>
            <a:r>
              <a:rPr lang="cs-CZ" sz="2000" b="0" dirty="0" smtClean="0"/>
              <a:t>tlaku, </a:t>
            </a:r>
            <a:r>
              <a:rPr lang="cs-CZ" sz="2000" b="0" dirty="0"/>
              <a:t>kterým zvukové vlnění působí na </a:t>
            </a:r>
            <a:r>
              <a:rPr lang="cs-CZ" sz="2000" b="0" dirty="0" smtClean="0"/>
              <a:t>sluch.</a:t>
            </a:r>
          </a:p>
          <a:p>
            <a:endParaRPr lang="cs-CZ" b="0" dirty="0"/>
          </a:p>
          <a:p>
            <a:r>
              <a:rPr lang="cs-CZ" sz="2000" b="0" dirty="0"/>
              <a:t>Dynamika lidského sluchu - od prahu slyšení po práh bolesti - je </a:t>
            </a:r>
            <a:r>
              <a:rPr lang="cs-CZ" sz="2000" b="0" dirty="0" smtClean="0"/>
              <a:t>120 až </a:t>
            </a:r>
            <a:r>
              <a:rPr lang="cs-CZ" sz="2000" b="0" dirty="0"/>
              <a:t>125 dB. Při vysokých intenzitách může dojít k poškození sluchu.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20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Výška zvuku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0" dirty="0" smtClean="0"/>
          </a:p>
          <a:p>
            <a:r>
              <a:rPr lang="cs-CZ" sz="2000" b="0" dirty="0"/>
              <a:t>Výška zvuku je dána jeho frekvencí, čím vyšší je frekvence, tím </a:t>
            </a:r>
            <a:r>
              <a:rPr lang="cs-CZ" sz="2000" b="0" dirty="0" smtClean="0"/>
              <a:t>je vyšší </a:t>
            </a:r>
            <a:r>
              <a:rPr lang="cs-CZ" sz="2000" b="0" dirty="0"/>
              <a:t>výška. </a:t>
            </a:r>
            <a:endParaRPr lang="cs-CZ" sz="2000" b="0" dirty="0" smtClean="0"/>
          </a:p>
          <a:p>
            <a:endParaRPr lang="cs-CZ" sz="2000" b="0" dirty="0" smtClean="0"/>
          </a:p>
          <a:p>
            <a:r>
              <a:rPr lang="cs-CZ" sz="2000" b="0" dirty="0" smtClean="0"/>
              <a:t>U </a:t>
            </a:r>
            <a:r>
              <a:rPr lang="cs-CZ" sz="2000" b="0" dirty="0"/>
              <a:t>jednoduchých tónů s </a:t>
            </a:r>
            <a:r>
              <a:rPr lang="cs-CZ" sz="2000" dirty="0"/>
              <a:t>harmonickým průběhem </a:t>
            </a:r>
            <a:r>
              <a:rPr lang="cs-CZ" sz="2000" b="0" dirty="0"/>
              <a:t>určuje jejich frekvence </a:t>
            </a:r>
            <a:r>
              <a:rPr lang="cs-CZ" sz="2000" dirty="0"/>
              <a:t>absolutní výšku tónu</a:t>
            </a:r>
            <a:r>
              <a:rPr lang="cs-CZ" sz="2000" b="0" dirty="0"/>
              <a:t>. </a:t>
            </a:r>
            <a:endParaRPr lang="cs-CZ" sz="2000" b="0" dirty="0" smtClean="0"/>
          </a:p>
          <a:p>
            <a:endParaRPr lang="cs-CZ" sz="2000" b="0" dirty="0" smtClean="0"/>
          </a:p>
          <a:p>
            <a:r>
              <a:rPr lang="cs-CZ" sz="2000" b="0" dirty="0" smtClean="0"/>
              <a:t>Absolutní </a:t>
            </a:r>
            <a:r>
              <a:rPr lang="cs-CZ" sz="2000" b="0" dirty="0"/>
              <a:t>výška tónu se měří přístroji pro měření zvukových frekvencí, za obvyklých podmínek ji nelze určit sluchem. </a:t>
            </a:r>
          </a:p>
          <a:p>
            <a:endParaRPr lang="cs-CZ" sz="2000" b="0" dirty="0" smtClean="0"/>
          </a:p>
          <a:p>
            <a:endParaRPr lang="cs-CZ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Samplování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z="2000" dirty="0" smtClean="0"/>
          </a:p>
          <a:p>
            <a:r>
              <a:rPr lang="cs-CZ" sz="2000" b="0" dirty="0" smtClean="0"/>
              <a:t>Samplování</a:t>
            </a:r>
            <a:r>
              <a:rPr lang="cs-CZ" sz="2000" b="0" dirty="0"/>
              <a:t> (vzorkování) je práce se zvukovými vzorky – samply. Jedná se o převzetí zvuku nebo části zvukové nahrávky, vzorku, a její znovuvyužití pro hudební nástroj nebo součásti jiné nahrávky.</a:t>
            </a:r>
          </a:p>
          <a:p>
            <a:endParaRPr lang="cs-CZ" sz="2000" b="0" dirty="0" smtClean="0"/>
          </a:p>
          <a:p>
            <a:r>
              <a:rPr lang="cs-CZ" sz="2000" b="0" dirty="0" smtClean="0"/>
              <a:t>Tuto </a:t>
            </a:r>
            <a:r>
              <a:rPr lang="cs-CZ" sz="2000" b="0" dirty="0"/>
              <a:t>činnost většinou provádí sampler - hudební nástroj realizovaný jako hardware nebo počítačový </a:t>
            </a:r>
            <a:r>
              <a:rPr lang="cs-CZ" sz="2000" b="0" dirty="0" smtClean="0"/>
              <a:t>program. </a:t>
            </a:r>
            <a:r>
              <a:rPr lang="cs-CZ" sz="2000" b="0" dirty="0"/>
              <a:t>Práci se samply umožňují také specializované hudební programy.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52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>
                <a:solidFill>
                  <a:schemeClr val="accent3">
                    <a:lumMod val="75000"/>
                  </a:schemeClr>
                </a:solidFill>
              </a:rPr>
              <a:t>šum</a:t>
            </a:r>
            <a:endParaRPr lang="cs-CZ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0" dirty="0" smtClean="0"/>
          </a:p>
          <a:p>
            <a:r>
              <a:rPr lang="cs-CZ" sz="2000" b="0" dirty="0" smtClean="0"/>
              <a:t>16-bitů </a:t>
            </a:r>
            <a:r>
              <a:rPr lang="cs-CZ" sz="2000" b="0" dirty="0"/>
              <a:t>= 96,32 dB</a:t>
            </a:r>
          </a:p>
          <a:p>
            <a:endParaRPr lang="cs-CZ" sz="2000" b="0" dirty="0"/>
          </a:p>
          <a:p>
            <a:r>
              <a:rPr lang="cs-CZ" sz="2000" b="0" dirty="0" smtClean="0"/>
              <a:t>24-bitů </a:t>
            </a:r>
            <a:r>
              <a:rPr lang="cs-CZ" sz="2000" b="0" dirty="0"/>
              <a:t>= 144 dB</a:t>
            </a:r>
          </a:p>
          <a:p>
            <a:endParaRPr lang="cs-CZ" sz="2000" b="0" dirty="0"/>
          </a:p>
          <a:p>
            <a:r>
              <a:rPr lang="cs-CZ" sz="2000" b="0" dirty="0" smtClean="0"/>
              <a:t>Větší </a:t>
            </a:r>
            <a:r>
              <a:rPr lang="cs-CZ" sz="2000" b="0" dirty="0"/>
              <a:t>hodnoty nemá smysl </a:t>
            </a:r>
            <a:r>
              <a:rPr lang="cs-CZ" sz="2000" b="0" dirty="0" smtClean="0"/>
              <a:t>používat. Obsahuje všechny frekvence a snižuje kvalitu užitečného signálu.</a:t>
            </a:r>
            <a:endParaRPr lang="cs-CZ" sz="2000" b="0" dirty="0"/>
          </a:p>
          <a:p>
            <a:endParaRPr lang="cs-CZ" sz="2000" b="0" dirty="0"/>
          </a:p>
        </p:txBody>
      </p:sp>
    </p:spTree>
    <p:extLst>
      <p:ext uri="{BB962C8B-B14F-4D97-AF65-F5344CB8AC3E}">
        <p14:creationId xmlns:p14="http://schemas.microsoft.com/office/powerpoint/2010/main" val="922401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Úhly">
  <a:themeElements>
    <a:clrScheme name="Úhl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Úhl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Úhl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100</TotalTime>
  <Words>326</Words>
  <Application>Microsoft Office PowerPoint</Application>
  <PresentationFormat>Předvádění na obrazovce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Úhly</vt:lpstr>
      <vt:lpstr>ZVUK</vt:lpstr>
      <vt:lpstr>CO JE ZVUK</vt:lpstr>
      <vt:lpstr>SLYŠITELNOST</vt:lpstr>
      <vt:lpstr>VLASTNOSTI</vt:lpstr>
      <vt:lpstr>Barva ZVUKU</vt:lpstr>
      <vt:lpstr>Intenzita zvuku</vt:lpstr>
      <vt:lpstr>Výška zvuku</vt:lpstr>
      <vt:lpstr>Samplování</vt:lpstr>
      <vt:lpstr>šum</vt:lpstr>
      <vt:lpstr>Digitalizace</vt:lpstr>
      <vt:lpstr>Komprese zvuku</vt:lpstr>
      <vt:lpstr>Zvukové formáty</vt:lpstr>
      <vt:lpstr>SW pro úpravu zvuku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dc:creator>PAVEL</dc:creator>
  <cp:lastModifiedBy>iARS3</cp:lastModifiedBy>
  <cp:revision>12</cp:revision>
  <dcterms:created xsi:type="dcterms:W3CDTF">2014-01-27T10:39:00Z</dcterms:created>
  <dcterms:modified xsi:type="dcterms:W3CDTF">2014-02-02T14:03:16Z</dcterms:modified>
</cp:coreProperties>
</file>