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88" r:id="rId9"/>
    <p:sldId id="262" r:id="rId10"/>
    <p:sldId id="264" r:id="rId11"/>
    <p:sldId id="265" r:id="rId12"/>
    <p:sldId id="267" r:id="rId13"/>
    <p:sldId id="268" r:id="rId14"/>
    <p:sldId id="269" r:id="rId15"/>
    <p:sldId id="272" r:id="rId16"/>
    <p:sldId id="273" r:id="rId17"/>
    <p:sldId id="271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Kliknutím lze upravit styl předlohy.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cxnSp>
        <p:nvCxnSpPr>
          <p:cNvPr id="8" name="Přímá spojnice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Zástupný symbol pro zápatí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cxnSp>
        <p:nvCxnSpPr>
          <p:cNvPr id="7" name="Přímá spojnice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cxnSp>
        <p:nvCxnSpPr>
          <p:cNvPr id="10" name="Přímá spojnice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cs-CZ"/>
              <a:t>Kliknutím na ikonu přidáte obrázek.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BC4273-DE13-4DF4-B8C6-195524D8969D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B8B1C93-CF5E-4B0A-B82A-301169CD7C93}" type="slidenum">
              <a:rPr lang="cs-CZ" smtClean="0"/>
              <a:t>‹#›</a:t>
            </a:fld>
            <a:endParaRPr lang="cs-CZ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Pluhař Vít, Michael Němec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ZVUK</a:t>
            </a:r>
          </a:p>
        </p:txBody>
      </p:sp>
    </p:spTree>
    <p:extLst>
      <p:ext uri="{BB962C8B-B14F-4D97-AF65-F5344CB8AC3E}">
        <p14:creationId xmlns:p14="http://schemas.microsoft.com/office/powerpoint/2010/main" val="158682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Průběh lze rozložit na řadu harmonických průběhů</a:t>
            </a:r>
          </a:p>
          <a:p>
            <a:pPr lvl="1"/>
            <a:r>
              <a:rPr lang="cs-CZ" dirty="0"/>
              <a:t>Měření jeho frekvence je obtížnější</a:t>
            </a:r>
          </a:p>
          <a:p>
            <a:pPr lvl="1"/>
            <a:r>
              <a:rPr lang="cs-CZ" dirty="0"/>
              <a:t>Hudební nástroje, samohlásky řeči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Neharmonický zvuk</a:t>
            </a:r>
          </a:p>
        </p:txBody>
      </p:sp>
      <p:pic>
        <p:nvPicPr>
          <p:cNvPr id="5" name="Picture 5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3101"/>
            <a:ext cx="4032448" cy="24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4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Vyvolává zvukový  vjem</a:t>
            </a:r>
          </a:p>
          <a:p>
            <a:r>
              <a:rPr lang="cs-CZ" dirty="0"/>
              <a:t>Zvuková vlna je dána periodickým stlačováním a rozpínáním hmotného prostředí</a:t>
            </a:r>
          </a:p>
          <a:p>
            <a:r>
              <a:rPr lang="cs-CZ" dirty="0"/>
              <a:t>Je závislé na okamžitých fyzikálních podmínkách</a:t>
            </a:r>
          </a:p>
          <a:p>
            <a:pPr lvl="1"/>
            <a:r>
              <a:rPr lang="cs-CZ" dirty="0"/>
              <a:t>Tlak</a:t>
            </a:r>
          </a:p>
          <a:p>
            <a:pPr lvl="1"/>
            <a:r>
              <a:rPr lang="cs-CZ" dirty="0"/>
              <a:t>Teplota</a:t>
            </a:r>
          </a:p>
          <a:p>
            <a:pPr lvl="1"/>
            <a:r>
              <a:rPr lang="cs-CZ" dirty="0"/>
              <a:t>Vlhkost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vlnění</a:t>
            </a:r>
          </a:p>
        </p:txBody>
      </p:sp>
    </p:spTree>
    <p:extLst>
      <p:ext uri="{BB962C8B-B14F-4D97-AF65-F5344CB8AC3E}">
        <p14:creationId xmlns:p14="http://schemas.microsoft.com/office/powerpoint/2010/main" val="244843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Mono </a:t>
            </a:r>
          </a:p>
          <a:p>
            <a:pPr lvl="1"/>
            <a:r>
              <a:rPr lang="cs-CZ" dirty="0"/>
              <a:t>jedna zvuková stopa</a:t>
            </a:r>
          </a:p>
          <a:p>
            <a:r>
              <a:rPr lang="cs-CZ" dirty="0"/>
              <a:t>Stereo </a:t>
            </a:r>
          </a:p>
          <a:p>
            <a:pPr lvl="1"/>
            <a:r>
              <a:rPr lang="cs-CZ" dirty="0"/>
              <a:t>Dvě zvukové stopy</a:t>
            </a:r>
          </a:p>
          <a:p>
            <a:r>
              <a:rPr lang="cs-CZ" dirty="0"/>
              <a:t>2:1</a:t>
            </a:r>
          </a:p>
          <a:p>
            <a:pPr lvl="1"/>
            <a:r>
              <a:rPr lang="cs-CZ" dirty="0"/>
              <a:t>Dvě stopy</a:t>
            </a:r>
          </a:p>
          <a:p>
            <a:pPr lvl="1"/>
            <a:r>
              <a:rPr lang="cs-CZ" dirty="0"/>
              <a:t> basy</a:t>
            </a:r>
          </a:p>
          <a:p>
            <a:r>
              <a:rPr lang="cs-CZ" dirty="0"/>
              <a:t>5:1</a:t>
            </a:r>
          </a:p>
          <a:p>
            <a:pPr lvl="1"/>
            <a:r>
              <a:rPr lang="cs-CZ" dirty="0"/>
              <a:t>Pět stop</a:t>
            </a:r>
          </a:p>
          <a:p>
            <a:pPr lvl="1"/>
            <a:r>
              <a:rPr lang="cs-CZ" dirty="0"/>
              <a:t>Basy</a:t>
            </a:r>
          </a:p>
          <a:p>
            <a:r>
              <a:rPr lang="cs-CZ" dirty="0"/>
              <a:t>7:1</a:t>
            </a:r>
          </a:p>
          <a:p>
            <a:pPr lvl="1"/>
            <a:r>
              <a:rPr lang="cs-CZ" dirty="0"/>
              <a:t>Sedm stop</a:t>
            </a:r>
          </a:p>
          <a:p>
            <a:pPr lvl="1"/>
            <a:r>
              <a:rPr lang="cs-CZ" dirty="0"/>
              <a:t>Basy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stopy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772816"/>
            <a:ext cx="3814763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78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Frekvenční rozsah zvuku</a:t>
            </a:r>
          </a:p>
          <a:p>
            <a:pPr lvl="1"/>
            <a:r>
              <a:rPr lang="cs-CZ" dirty="0"/>
              <a:t>16 Hz – 20 kHz	</a:t>
            </a:r>
          </a:p>
          <a:p>
            <a:pPr lvl="1"/>
            <a:r>
              <a:rPr lang="cs-CZ" dirty="0"/>
              <a:t>2 – 4 kHz </a:t>
            </a:r>
          </a:p>
          <a:p>
            <a:pPr lvl="2"/>
            <a:r>
              <a:rPr lang="cs-CZ" dirty="0"/>
              <a:t>Srozumitelnost lidské řeči</a:t>
            </a:r>
          </a:p>
          <a:p>
            <a:r>
              <a:rPr lang="cs-CZ" dirty="0"/>
              <a:t>Dynamický  rozsah ucha</a:t>
            </a:r>
          </a:p>
          <a:p>
            <a:pPr lvl="1"/>
            <a:r>
              <a:rPr lang="cs-CZ" dirty="0"/>
              <a:t>Asi 120 dB</a:t>
            </a:r>
          </a:p>
          <a:p>
            <a:pPr lvl="2"/>
            <a:r>
              <a:rPr lang="cs-CZ" dirty="0"/>
              <a:t>Rozdíl mezi nejtišším a nejhlasitějším vnímatelným zvukem</a:t>
            </a:r>
          </a:p>
          <a:p>
            <a:r>
              <a:rPr lang="cs-CZ" dirty="0"/>
              <a:t>Rozlišování frekvence tónů</a:t>
            </a:r>
          </a:p>
          <a:p>
            <a:pPr lvl="1"/>
            <a:r>
              <a:rPr lang="cs-CZ" dirty="0"/>
              <a:t>U každého se liší</a:t>
            </a:r>
          </a:p>
          <a:p>
            <a:pPr lvl="1"/>
            <a:r>
              <a:rPr lang="cs-CZ" dirty="0"/>
              <a:t>Za ideálních podmínek o několik centů</a:t>
            </a:r>
          </a:p>
          <a:p>
            <a:pPr lvl="2"/>
            <a:r>
              <a:rPr lang="cs-CZ" dirty="0"/>
              <a:t>Cent je bezrozměrná jednotka pro měření velikostí intervalů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Lidské vnímání zvuku</a:t>
            </a:r>
          </a:p>
        </p:txBody>
      </p:sp>
    </p:spTree>
    <p:extLst>
      <p:ext uri="{BB962C8B-B14F-4D97-AF65-F5344CB8AC3E}">
        <p14:creationId xmlns:p14="http://schemas.microsoft.com/office/powerpoint/2010/main" val="126309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Frekvenční maskování tónů</a:t>
            </a:r>
          </a:p>
          <a:p>
            <a:pPr lvl="1"/>
            <a:r>
              <a:rPr lang="cs-CZ" dirty="0"/>
              <a:t>Ovlivňuje odlišování dvou frekvenčně blízkých tónů</a:t>
            </a:r>
          </a:p>
          <a:p>
            <a:pPr lvl="1"/>
            <a:r>
              <a:rPr lang="cs-CZ" dirty="0"/>
              <a:t>Při znění dvou tónů může jeden potlačit ten druhý</a:t>
            </a:r>
          </a:p>
          <a:p>
            <a:pPr lvl="1"/>
            <a:r>
              <a:rPr lang="cs-CZ" dirty="0"/>
              <a:t>Vnímání tónů blízkých tónů je ovlivněno šířkou kritického pásma</a:t>
            </a:r>
          </a:p>
          <a:p>
            <a:pPr lvl="2"/>
            <a:r>
              <a:rPr lang="cs-CZ" dirty="0"/>
              <a:t>Na nejnižších frekvencích kolem 100 Hz</a:t>
            </a:r>
          </a:p>
          <a:p>
            <a:pPr lvl="2"/>
            <a:r>
              <a:rPr lang="cs-CZ" dirty="0"/>
              <a:t>Na nejvyšších frekvencích až 4 kHz</a:t>
            </a:r>
          </a:p>
          <a:p>
            <a:pPr lvl="1"/>
            <a:r>
              <a:rPr lang="cs-CZ" dirty="0"/>
              <a:t>Používá se u některých kompresí zvukových dat</a:t>
            </a:r>
          </a:p>
          <a:p>
            <a:pPr lvl="2"/>
            <a:r>
              <a:rPr lang="cs-CZ" dirty="0"/>
              <a:t>MP3, ATRAC</a:t>
            </a:r>
          </a:p>
          <a:p>
            <a:r>
              <a:rPr lang="cs-CZ" dirty="0"/>
              <a:t>Časové maskování</a:t>
            </a:r>
          </a:p>
          <a:p>
            <a:pPr lvl="1"/>
            <a:r>
              <a:rPr lang="cs-CZ" dirty="0"/>
              <a:t>Potlačení tichého tónu, který předchází maskovací tón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Lidské vnímání zvuku</a:t>
            </a:r>
          </a:p>
        </p:txBody>
      </p:sp>
    </p:spTree>
    <p:extLst>
      <p:ext uri="{BB962C8B-B14F-4D97-AF65-F5344CB8AC3E}">
        <p14:creationId xmlns:p14="http://schemas.microsoft.com/office/powerpoint/2010/main" val="234189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/>
              <a:t>Menší objem dat nebo datový tok</a:t>
            </a:r>
          </a:p>
          <a:p>
            <a:pPr>
              <a:buFont typeface="Wingdings"/>
              <a:buChar char="Ø"/>
            </a:pPr>
            <a:r>
              <a:rPr lang="cs-CZ" dirty="0"/>
              <a:t>Bezeztrátová komprese</a:t>
            </a:r>
          </a:p>
          <a:p>
            <a:pPr lvl="1">
              <a:buFont typeface="Wingdings"/>
              <a:buChar char="Ø"/>
            </a:pPr>
            <a:r>
              <a:rPr lang="cs-CZ" dirty="0"/>
              <a:t>Komprese dat bez ztráty informací </a:t>
            </a:r>
          </a:p>
          <a:p>
            <a:pPr lvl="1">
              <a:buFont typeface="Wingdings"/>
              <a:buChar char="Ø"/>
            </a:pPr>
            <a:r>
              <a:rPr lang="cs-CZ" dirty="0"/>
              <a:t>FLAC, ALAC</a:t>
            </a:r>
          </a:p>
          <a:p>
            <a:pPr>
              <a:buFont typeface="Wingdings"/>
              <a:buChar char="Ø"/>
            </a:pPr>
            <a:r>
              <a:rPr lang="cs-CZ" dirty="0"/>
              <a:t>Ztrátová komprese</a:t>
            </a:r>
          </a:p>
          <a:p>
            <a:pPr lvl="1">
              <a:buFont typeface="Wingdings"/>
              <a:buChar char="Ø"/>
            </a:pPr>
            <a:r>
              <a:rPr lang="cs-CZ" dirty="0"/>
              <a:t>Komprese dat se ztrátou informací</a:t>
            </a:r>
          </a:p>
          <a:p>
            <a:pPr lvl="1">
              <a:buFont typeface="Wingdings"/>
              <a:buChar char="Ø"/>
            </a:pPr>
            <a:r>
              <a:rPr lang="cs-CZ" dirty="0"/>
              <a:t>MP3, WMA, ACC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formáty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Komprimované</a:t>
            </a:r>
          </a:p>
        </p:txBody>
      </p:sp>
    </p:spTree>
    <p:extLst>
      <p:ext uri="{BB962C8B-B14F-4D97-AF65-F5344CB8AC3E}">
        <p14:creationId xmlns:p14="http://schemas.microsoft.com/office/powerpoint/2010/main" val="3242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/>
              <a:t>Větší objem dat</a:t>
            </a:r>
          </a:p>
          <a:p>
            <a:pPr>
              <a:buFont typeface="Wingdings"/>
              <a:buChar char="Ø"/>
            </a:pPr>
            <a:r>
              <a:rPr lang="cs-CZ" dirty="0"/>
              <a:t>WAV</a:t>
            </a:r>
          </a:p>
          <a:p>
            <a:pPr>
              <a:buFont typeface="Wingdings"/>
              <a:buChar char="Ø"/>
            </a:pPr>
            <a:endParaRPr lang="cs-CZ" dirty="0"/>
          </a:p>
          <a:p>
            <a:pPr>
              <a:buFont typeface="Wingdings"/>
              <a:buChar char="Ø"/>
            </a:pP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formáty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Nekomprimované</a:t>
            </a:r>
          </a:p>
        </p:txBody>
      </p:sp>
    </p:spTree>
    <p:extLst>
      <p:ext uri="{BB962C8B-B14F-4D97-AF65-F5344CB8AC3E}">
        <p14:creationId xmlns:p14="http://schemas.microsoft.com/office/powerpoint/2010/main" val="354259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 err="1"/>
              <a:t>Karlheinz</a:t>
            </a:r>
            <a:r>
              <a:rPr lang="cs-CZ" dirty="0"/>
              <a:t> Brandenburg</a:t>
            </a:r>
          </a:p>
          <a:p>
            <a:pPr>
              <a:buFont typeface="Wingdings"/>
              <a:buChar char="Ø"/>
            </a:pPr>
            <a:r>
              <a:rPr lang="cs-CZ" dirty="0"/>
              <a:t>Komprimovaný a ztrátový formát</a:t>
            </a:r>
          </a:p>
          <a:p>
            <a:pPr>
              <a:buFont typeface="Wingdings"/>
              <a:buChar char="Ø"/>
            </a:pPr>
            <a:r>
              <a:rPr lang="cs-CZ" dirty="0"/>
              <a:t>Založený na kompresním algoritmu MPEG</a:t>
            </a:r>
          </a:p>
          <a:p>
            <a:pPr>
              <a:buFont typeface="Wingdings"/>
              <a:buChar char="Ø"/>
            </a:pPr>
            <a:r>
              <a:rPr lang="cs-CZ" dirty="0"/>
              <a:t>Při přehrávání dochází k dekomprimaci</a:t>
            </a:r>
          </a:p>
          <a:p>
            <a:pPr>
              <a:buFont typeface="Wingdings"/>
              <a:buChar char="Ø"/>
            </a:pPr>
            <a:r>
              <a:rPr lang="cs-CZ" dirty="0"/>
              <a:t>Velmi rozšířený díky své malé velikosti</a:t>
            </a:r>
          </a:p>
          <a:p>
            <a:pPr>
              <a:buFont typeface="Wingdings"/>
              <a:buChar char="Ø"/>
            </a:pPr>
            <a:r>
              <a:rPr lang="cs-CZ" dirty="0"/>
              <a:t>Nevýhodou je horší kvalita mluveného slova</a:t>
            </a:r>
          </a:p>
          <a:p>
            <a:pPr>
              <a:buFont typeface="Wingdings"/>
              <a:buChar char="Ø"/>
            </a:pP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formáty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MP3 – MPEG-1 </a:t>
            </a:r>
            <a:r>
              <a:rPr lang="cs-CZ" sz="3200" dirty="0" err="1"/>
              <a:t>Layer</a:t>
            </a:r>
            <a:r>
              <a:rPr lang="cs-CZ" sz="32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35367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/>
              <a:t>Microsoft</a:t>
            </a:r>
          </a:p>
          <a:p>
            <a:pPr lvl="1">
              <a:buFont typeface="Wingdings"/>
              <a:buChar char="Ø"/>
            </a:pPr>
            <a:r>
              <a:rPr lang="cs-CZ" dirty="0"/>
              <a:t>Součást Windows Media</a:t>
            </a:r>
          </a:p>
          <a:p>
            <a:pPr>
              <a:buFont typeface="Wingdings"/>
              <a:buChar char="Ø"/>
            </a:pPr>
            <a:r>
              <a:rPr lang="cs-CZ" dirty="0"/>
              <a:t>Komprimovaný a ztrátový zvukový formát</a:t>
            </a:r>
          </a:p>
          <a:p>
            <a:pPr>
              <a:buFont typeface="Wingdings"/>
              <a:buChar char="Ø"/>
            </a:pPr>
            <a:r>
              <a:rPr lang="cs-CZ" dirty="0"/>
              <a:t>Alternativa MP3</a:t>
            </a:r>
          </a:p>
          <a:p>
            <a:pPr lvl="1">
              <a:buFont typeface="Wingdings"/>
              <a:buChar char="Ø"/>
            </a:pPr>
            <a:r>
              <a:rPr lang="cs-CZ" dirty="0"/>
              <a:t>Podobná kvalita</a:t>
            </a:r>
          </a:p>
          <a:p>
            <a:pPr lvl="1">
              <a:buFont typeface="Wingdings"/>
              <a:buChar char="Ø"/>
            </a:pPr>
            <a:r>
              <a:rPr lang="cs-CZ" dirty="0"/>
              <a:t>Menší velikost souboru</a:t>
            </a:r>
          </a:p>
          <a:p>
            <a:pPr>
              <a:buFont typeface="Wingdings"/>
              <a:buChar char="Ø"/>
            </a:pPr>
            <a:r>
              <a:rPr lang="cs-CZ" dirty="0"/>
              <a:t>Nevýhodou je časté ořezávání vyšších frekvencí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formáty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WMA – Windows Media Audio</a:t>
            </a:r>
          </a:p>
        </p:txBody>
      </p:sp>
    </p:spTree>
    <p:extLst>
      <p:ext uri="{BB962C8B-B14F-4D97-AF65-F5344CB8AC3E}">
        <p14:creationId xmlns:p14="http://schemas.microsoft.com/office/powerpoint/2010/main" val="248214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/>
              <a:t>Apple</a:t>
            </a:r>
          </a:p>
          <a:p>
            <a:pPr lvl="1">
              <a:buFont typeface="Wingdings"/>
              <a:buChar char="Ø"/>
            </a:pPr>
            <a:r>
              <a:rPr lang="cs-CZ" dirty="0"/>
              <a:t>Přehrají ho pouze přehrávače firmy Apple</a:t>
            </a:r>
          </a:p>
          <a:p>
            <a:pPr>
              <a:buFont typeface="Wingdings"/>
              <a:buChar char="Ø"/>
            </a:pPr>
            <a:r>
              <a:rPr lang="cs-CZ" dirty="0"/>
              <a:t>Komprimovaný a ztrátový formát</a:t>
            </a:r>
          </a:p>
          <a:p>
            <a:pPr>
              <a:buFont typeface="Wingdings"/>
              <a:buChar char="Ø"/>
            </a:pPr>
            <a:r>
              <a:rPr lang="cs-CZ" dirty="0"/>
              <a:t>Kvalitnější zvuk než MP3</a:t>
            </a:r>
          </a:p>
          <a:p>
            <a:pPr>
              <a:buFont typeface="Wingdings"/>
              <a:buChar char="Ø"/>
            </a:pPr>
            <a:r>
              <a:rPr lang="cs-CZ" dirty="0"/>
              <a:t>Ochrana proti neautorizovanému užití</a:t>
            </a:r>
          </a:p>
          <a:p>
            <a:pPr>
              <a:buFont typeface="Wingdings"/>
              <a:buChar char="Ø"/>
            </a:pP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formáty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ACC (MPEG-4 ACC) – </a:t>
            </a:r>
            <a:r>
              <a:rPr lang="cs-CZ" sz="3200" dirty="0" err="1"/>
              <a:t>Advanced</a:t>
            </a:r>
            <a:r>
              <a:rPr lang="cs-CZ" sz="3200" dirty="0"/>
              <a:t> Audio </a:t>
            </a:r>
            <a:r>
              <a:rPr lang="cs-CZ" sz="3200" dirty="0" err="1"/>
              <a:t>Coding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30511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Zvuk je podélné nebo příčné mechanické vlnění hmotných částic šířící se v prostředí</a:t>
            </a:r>
          </a:p>
          <a:p>
            <a:r>
              <a:rPr lang="cs-CZ" dirty="0"/>
              <a:t>Ve vakuu se zvuk nešíří</a:t>
            </a:r>
          </a:p>
          <a:p>
            <a:r>
              <a:rPr lang="cs-CZ" dirty="0"/>
              <a:t>Rychlost zvuku</a:t>
            </a:r>
          </a:p>
          <a:p>
            <a:pPr lvl="1"/>
            <a:r>
              <a:rPr lang="cs-CZ" dirty="0"/>
              <a:t> ve vzduchu je 330 m/s</a:t>
            </a:r>
          </a:p>
          <a:p>
            <a:pPr lvl="1"/>
            <a:r>
              <a:rPr lang="cs-CZ" dirty="0"/>
              <a:t>ve vodě 1480 m/s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Co je to zvuk?</a:t>
            </a:r>
          </a:p>
        </p:txBody>
      </p:sp>
    </p:spTree>
    <p:extLst>
      <p:ext uri="{BB962C8B-B14F-4D97-AF65-F5344CB8AC3E}">
        <p14:creationId xmlns:p14="http://schemas.microsoft.com/office/powerpoint/2010/main" val="238871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 err="1"/>
              <a:t>Josh</a:t>
            </a:r>
            <a:r>
              <a:rPr lang="cs-CZ" dirty="0"/>
              <a:t> </a:t>
            </a:r>
            <a:r>
              <a:rPr lang="cs-CZ" dirty="0" err="1"/>
              <a:t>Coalson</a:t>
            </a:r>
            <a:endParaRPr lang="cs-CZ" dirty="0"/>
          </a:p>
          <a:p>
            <a:pPr>
              <a:buFont typeface="Wingdings"/>
              <a:buChar char="Ø"/>
            </a:pPr>
            <a:r>
              <a:rPr lang="cs-CZ" dirty="0"/>
              <a:t>Bezztrátový formát</a:t>
            </a:r>
          </a:p>
          <a:p>
            <a:pPr>
              <a:buFont typeface="Wingdings"/>
              <a:buChar char="Ø"/>
            </a:pPr>
            <a:r>
              <a:rPr lang="cs-CZ" dirty="0"/>
              <a:t>Lineární predikce pro konverzi zvukových vzorků</a:t>
            </a:r>
          </a:p>
          <a:p>
            <a:pPr>
              <a:buFont typeface="Wingdings"/>
              <a:buChar char="Ø"/>
            </a:pPr>
            <a:r>
              <a:rPr lang="cs-CZ" dirty="0"/>
              <a:t>Komprese činní asi 60% velikosti původního souboru</a:t>
            </a:r>
          </a:p>
          <a:p>
            <a:pPr>
              <a:buFont typeface="Wingdings"/>
              <a:buChar char="Ø"/>
            </a:pPr>
            <a:r>
              <a:rPr lang="cs-CZ" dirty="0"/>
              <a:t>Je rychlejší a rozšířenější než ostatní formáty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formáty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FLAC – Free </a:t>
            </a:r>
            <a:r>
              <a:rPr lang="cs-CZ" sz="3200" dirty="0" err="1"/>
              <a:t>Lossless</a:t>
            </a:r>
            <a:r>
              <a:rPr lang="cs-CZ" sz="3200" dirty="0"/>
              <a:t> Audio </a:t>
            </a:r>
            <a:r>
              <a:rPr lang="cs-CZ" sz="3200" dirty="0" err="1"/>
              <a:t>Codec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57476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/>
              <a:t>Apple</a:t>
            </a:r>
          </a:p>
          <a:p>
            <a:pPr lvl="1">
              <a:buFont typeface="Wingdings"/>
              <a:buChar char="Ø"/>
            </a:pPr>
            <a:r>
              <a:rPr lang="cs-CZ" dirty="0"/>
              <a:t>Přehrají ho pouze přehrávače firmy Apple</a:t>
            </a:r>
          </a:p>
          <a:p>
            <a:pPr>
              <a:buFont typeface="Wingdings"/>
              <a:buChar char="Ø"/>
            </a:pPr>
            <a:r>
              <a:rPr lang="cs-CZ" dirty="0"/>
              <a:t>Bezztrátový  formát</a:t>
            </a:r>
          </a:p>
          <a:p>
            <a:pPr>
              <a:buFont typeface="Wingdings"/>
              <a:buChar char="Ø"/>
            </a:pPr>
            <a:r>
              <a:rPr lang="cs-CZ" dirty="0"/>
              <a:t>Komprese činní asi 60% velikosti původního souboru</a:t>
            </a:r>
          </a:p>
          <a:p>
            <a:pPr>
              <a:buFont typeface="Wingdings"/>
              <a:buChar char="Ø"/>
            </a:pPr>
            <a:r>
              <a:rPr lang="cs-CZ" dirty="0"/>
              <a:t>Není náročný na dekompresi</a:t>
            </a:r>
          </a:p>
          <a:p>
            <a:pPr>
              <a:buFont typeface="Wingdings"/>
              <a:buChar char="Ø"/>
            </a:pP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formáty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ALAC (M4A) – Apple </a:t>
            </a:r>
            <a:r>
              <a:rPr lang="cs-CZ" sz="3200" dirty="0" err="1"/>
              <a:t>Losseless</a:t>
            </a:r>
            <a:r>
              <a:rPr lang="cs-CZ" sz="3200" dirty="0"/>
              <a:t> Audio </a:t>
            </a:r>
            <a:r>
              <a:rPr lang="cs-CZ" sz="3200" dirty="0" err="1"/>
              <a:t>Codec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95830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/>
              <a:t>IBM a Microsoft</a:t>
            </a:r>
          </a:p>
          <a:p>
            <a:pPr>
              <a:buFont typeface="Wingdings"/>
              <a:buChar char="Ø"/>
            </a:pPr>
            <a:r>
              <a:rPr lang="cs-CZ" dirty="0"/>
              <a:t>Nekomprimovaný formát</a:t>
            </a:r>
          </a:p>
          <a:p>
            <a:pPr>
              <a:buFont typeface="Wingdings"/>
              <a:buChar char="Ø"/>
            </a:pPr>
            <a:r>
              <a:rPr lang="cs-CZ" dirty="0"/>
              <a:t>Speciální varianta formátu RIFF</a:t>
            </a:r>
          </a:p>
          <a:p>
            <a:pPr>
              <a:buFont typeface="Wingdings"/>
              <a:buChar char="Ø"/>
            </a:pPr>
            <a:r>
              <a:rPr lang="cs-CZ" dirty="0"/>
              <a:t>Lze využít i jako komprimované formáty</a:t>
            </a:r>
          </a:p>
          <a:p>
            <a:pPr lvl="1">
              <a:buFont typeface="Wingdings"/>
              <a:buChar char="Ø"/>
            </a:pPr>
            <a:r>
              <a:rPr lang="cs-CZ" dirty="0"/>
              <a:t>GSM, ADPCM, MP3</a:t>
            </a:r>
          </a:p>
          <a:p>
            <a:pPr lvl="1">
              <a:buFont typeface="Wingdings"/>
              <a:buChar char="Ø"/>
            </a:pPr>
            <a:r>
              <a:rPr lang="cs-CZ" dirty="0"/>
              <a:t>V naprosté většině však soubory WAV obsahují nekomprimovaná LPCM data</a:t>
            </a:r>
          </a:p>
          <a:p>
            <a:pPr lvl="2">
              <a:buFont typeface="Wingdings"/>
              <a:buChar char="Ø"/>
            </a:pPr>
            <a:r>
              <a:rPr lang="cs-CZ" dirty="0"/>
              <a:t>Pulzně kódová modulace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formáty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WAV (WAVE) – </a:t>
            </a:r>
            <a:r>
              <a:rPr lang="cs-CZ" sz="3200" dirty="0" err="1"/>
              <a:t>Waveform</a:t>
            </a:r>
            <a:r>
              <a:rPr lang="cs-CZ" sz="3200" dirty="0"/>
              <a:t> Audio </a:t>
            </a:r>
            <a:r>
              <a:rPr lang="cs-CZ" sz="3200" dirty="0" err="1"/>
              <a:t>File</a:t>
            </a:r>
            <a:r>
              <a:rPr lang="cs-CZ" sz="3200" dirty="0"/>
              <a:t> </a:t>
            </a:r>
            <a:r>
              <a:rPr lang="cs-CZ" sz="3200" dirty="0" err="1"/>
              <a:t>Format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17056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Windows Media </a:t>
            </a:r>
            <a:r>
              <a:rPr lang="cs-CZ" dirty="0" err="1"/>
              <a:t>Player</a:t>
            </a:r>
            <a:endParaRPr lang="cs-CZ" dirty="0"/>
          </a:p>
          <a:p>
            <a:r>
              <a:rPr lang="cs-CZ" dirty="0"/>
              <a:t>VLC Media </a:t>
            </a:r>
            <a:r>
              <a:rPr lang="cs-CZ" dirty="0" err="1"/>
              <a:t>Player</a:t>
            </a:r>
            <a:endParaRPr lang="cs-CZ" dirty="0"/>
          </a:p>
          <a:p>
            <a:r>
              <a:rPr lang="cs-CZ" dirty="0" err="1"/>
              <a:t>QuickTime</a:t>
            </a:r>
            <a:r>
              <a:rPr lang="cs-CZ" dirty="0"/>
              <a:t> </a:t>
            </a:r>
            <a:r>
              <a:rPr lang="cs-CZ" dirty="0" err="1"/>
              <a:t>Player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Programy pro přehrávání zvuku</a:t>
            </a:r>
          </a:p>
        </p:txBody>
      </p:sp>
    </p:spTree>
    <p:extLst>
      <p:ext uri="{BB962C8B-B14F-4D97-AF65-F5344CB8AC3E}">
        <p14:creationId xmlns:p14="http://schemas.microsoft.com/office/powerpoint/2010/main" val="385033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Audacity</a:t>
            </a:r>
            <a:endParaRPr lang="cs-CZ" dirty="0"/>
          </a:p>
          <a:p>
            <a:r>
              <a:rPr lang="cs-CZ" dirty="0"/>
              <a:t>Adobe </a:t>
            </a:r>
            <a:r>
              <a:rPr lang="cs-CZ" dirty="0" err="1"/>
              <a:t>Audition</a:t>
            </a:r>
            <a:r>
              <a:rPr lang="cs-CZ" dirty="0"/>
              <a:t>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Effects</a:t>
            </a:r>
            <a:endParaRPr lang="cs-CZ" dirty="0"/>
          </a:p>
          <a:p>
            <a:r>
              <a:rPr lang="cs-CZ" dirty="0"/>
              <a:t>Sony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Forge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Programy pro úpravu zvuku</a:t>
            </a:r>
          </a:p>
        </p:txBody>
      </p:sp>
    </p:spTree>
    <p:extLst>
      <p:ext uri="{BB962C8B-B14F-4D97-AF65-F5344CB8AC3E}">
        <p14:creationId xmlns:p14="http://schemas.microsoft.com/office/powerpoint/2010/main" val="1813082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/>
              <a:buChar char="Ø"/>
            </a:pPr>
            <a:r>
              <a:rPr lang="cs-CZ" dirty="0"/>
              <a:t>Nepotřebuje k přehrání zvláštní převodníky</a:t>
            </a:r>
          </a:p>
          <a:p>
            <a:pPr>
              <a:buFont typeface="Wingdings"/>
              <a:buChar char="Ø"/>
            </a:pPr>
            <a:r>
              <a:rPr lang="cs-CZ" dirty="0"/>
              <a:t>Mechanický záznam</a:t>
            </a:r>
          </a:p>
          <a:p>
            <a:pPr lvl="1">
              <a:buFont typeface="Wingdings"/>
              <a:buChar char="Ø"/>
            </a:pPr>
            <a:r>
              <a:rPr lang="cs-CZ" dirty="0"/>
              <a:t>V desce je vyrytá rýha</a:t>
            </a:r>
          </a:p>
          <a:p>
            <a:pPr lvl="1">
              <a:buFont typeface="Wingdings"/>
              <a:buChar char="Ø"/>
            </a:pPr>
            <a:r>
              <a:rPr lang="cs-CZ" dirty="0"/>
              <a:t>Hloubka rýhy reprezentuje vlastnosti zvuku</a:t>
            </a:r>
          </a:p>
          <a:p>
            <a:pPr lvl="2">
              <a:buFont typeface="Wingdings"/>
              <a:buChar char="Ø"/>
            </a:pPr>
            <a:r>
              <a:rPr lang="cs-CZ" dirty="0"/>
              <a:t>Gramofon, fonograf</a:t>
            </a:r>
          </a:p>
          <a:p>
            <a:pPr>
              <a:buFont typeface="Wingdings"/>
              <a:buChar char="Ø"/>
            </a:pPr>
            <a:r>
              <a:rPr lang="cs-CZ" dirty="0"/>
              <a:t>Magnetický záznam</a:t>
            </a:r>
          </a:p>
          <a:p>
            <a:pPr lvl="1">
              <a:buFont typeface="Wingdings"/>
              <a:buChar char="Ø"/>
            </a:pPr>
            <a:r>
              <a:rPr lang="cs-CZ" dirty="0"/>
              <a:t>Magnetická vrstva na umělohmotné pásce</a:t>
            </a:r>
          </a:p>
          <a:p>
            <a:pPr lvl="1">
              <a:buFont typeface="Wingdings"/>
              <a:buChar char="Ø"/>
            </a:pPr>
            <a:r>
              <a:rPr lang="cs-CZ" dirty="0"/>
              <a:t>Zmagnetizuje na analogovou úroveň magnetizace</a:t>
            </a:r>
          </a:p>
          <a:p>
            <a:pPr lvl="1">
              <a:buFont typeface="Wingdings"/>
              <a:buChar char="Ø"/>
            </a:pPr>
            <a:r>
              <a:rPr lang="cs-CZ" dirty="0"/>
              <a:t>Přehrávač čte úroveň magnetizace, ta určuje vlastnosti zvuku</a:t>
            </a:r>
          </a:p>
          <a:p>
            <a:pPr lvl="2">
              <a:buFont typeface="Wingdings"/>
              <a:buChar char="Ø"/>
            </a:pPr>
            <a:r>
              <a:rPr lang="cs-CZ" dirty="0"/>
              <a:t>Magnetofon, MC kazety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Záznam a reprodukce zvuku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Analog</a:t>
            </a:r>
          </a:p>
        </p:txBody>
      </p:sp>
    </p:spTree>
    <p:extLst>
      <p:ext uri="{BB962C8B-B14F-4D97-AF65-F5344CB8AC3E}">
        <p14:creationId xmlns:p14="http://schemas.microsoft.com/office/powerpoint/2010/main" val="185263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cs-CZ" dirty="0"/>
              <a:t>Potřebuje k převodu na zvuk speciální převodníky</a:t>
            </a:r>
          </a:p>
          <a:p>
            <a:pPr lvl="1">
              <a:buFont typeface="Wingdings"/>
              <a:buChar char="Ø"/>
            </a:pPr>
            <a:r>
              <a:rPr lang="cs-CZ" dirty="0" err="1"/>
              <a:t>Kodeky</a:t>
            </a:r>
            <a:endParaRPr lang="cs-CZ" dirty="0"/>
          </a:p>
          <a:p>
            <a:pPr>
              <a:buFont typeface="Wingdings"/>
              <a:buChar char="Ø"/>
            </a:pPr>
            <a:r>
              <a:rPr lang="cs-CZ" dirty="0"/>
              <a:t>Záznam je uložen v číslicovém kódu</a:t>
            </a:r>
          </a:p>
          <a:p>
            <a:pPr lvl="1">
              <a:buFont typeface="Wingdings"/>
              <a:buChar char="Ø"/>
            </a:pPr>
            <a:r>
              <a:rPr lang="cs-CZ" dirty="0"/>
              <a:t>Nutno převést na analogový zvuk</a:t>
            </a:r>
          </a:p>
          <a:p>
            <a:pPr>
              <a:buFont typeface="Wingdings"/>
              <a:buChar char="Ø"/>
            </a:pPr>
            <a:r>
              <a:rPr lang="cs-CZ" dirty="0"/>
              <a:t>Kvalitu zvuku určuje </a:t>
            </a:r>
            <a:r>
              <a:rPr lang="cs-CZ" dirty="0" err="1"/>
              <a:t>bitrate</a:t>
            </a:r>
            <a:endParaRPr lang="cs-CZ" dirty="0"/>
          </a:p>
          <a:p>
            <a:pPr>
              <a:buFont typeface="Wingdings"/>
              <a:buChar char="Ø"/>
            </a:pPr>
            <a:r>
              <a:rPr lang="cs-CZ" dirty="0"/>
              <a:t>AAC, MP3, WAV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Záznam a reprodukce zvuku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Digitál</a:t>
            </a:r>
          </a:p>
        </p:txBody>
      </p:sp>
    </p:spTree>
    <p:extLst>
      <p:ext uri="{BB962C8B-B14F-4D97-AF65-F5344CB8AC3E}">
        <p14:creationId xmlns:p14="http://schemas.microsoft.com/office/powerpoint/2010/main" val="2523855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A/D</a:t>
            </a:r>
          </a:p>
          <a:p>
            <a:pPr lvl="1"/>
            <a:r>
              <a:rPr lang="cs-CZ" dirty="0"/>
              <a:t>Vzorkování</a:t>
            </a:r>
          </a:p>
          <a:p>
            <a:pPr lvl="1"/>
            <a:r>
              <a:rPr lang="cs-CZ" dirty="0"/>
              <a:t>Kvantování</a:t>
            </a:r>
          </a:p>
          <a:p>
            <a:r>
              <a:rPr lang="cs-CZ" dirty="0"/>
              <a:t>D/A</a:t>
            </a:r>
          </a:p>
          <a:p>
            <a:pPr lvl="1"/>
            <a:r>
              <a:rPr lang="cs-CZ" dirty="0"/>
              <a:t>Používá se</a:t>
            </a:r>
          </a:p>
          <a:p>
            <a:pPr lvl="2"/>
            <a:r>
              <a:rPr lang="cs-CZ" dirty="0"/>
              <a:t>V přehrávačích</a:t>
            </a:r>
          </a:p>
          <a:p>
            <a:pPr lvl="2"/>
            <a:r>
              <a:rPr lang="cs-CZ" dirty="0"/>
              <a:t>Ve zvukových kartách</a:t>
            </a:r>
          </a:p>
          <a:p>
            <a:pPr lvl="2"/>
            <a:r>
              <a:rPr lang="cs-CZ" dirty="0"/>
              <a:t>V telefonech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Převodníky zvuku</a:t>
            </a:r>
          </a:p>
        </p:txBody>
      </p:sp>
    </p:spTree>
    <p:extLst>
      <p:ext uri="{BB962C8B-B14F-4D97-AF65-F5344CB8AC3E}">
        <p14:creationId xmlns:p14="http://schemas.microsoft.com/office/powerpoint/2010/main" val="1475191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Rozšiřující karta počítače</a:t>
            </a:r>
          </a:p>
          <a:p>
            <a:pPr lvl="1"/>
            <a:r>
              <a:rPr lang="cs-CZ" dirty="0"/>
              <a:t>Vstup a výstup zvukového signálu</a:t>
            </a:r>
          </a:p>
          <a:p>
            <a:pPr lvl="1"/>
            <a:r>
              <a:rPr lang="cs-CZ" dirty="0"/>
              <a:t>Ovládána softwarově</a:t>
            </a:r>
          </a:p>
          <a:p>
            <a:r>
              <a:rPr lang="cs-CZ" dirty="0"/>
              <a:t>Obsahuje čip převádějící digitální signál na analogový</a:t>
            </a:r>
          </a:p>
          <a:p>
            <a:r>
              <a:rPr lang="cs-CZ" dirty="0"/>
              <a:t>Vzorkovací frekvence</a:t>
            </a:r>
          </a:p>
          <a:p>
            <a:pPr lvl="1"/>
            <a:r>
              <a:rPr lang="cs-CZ" dirty="0"/>
              <a:t>11025 Hz (Telefon)</a:t>
            </a:r>
          </a:p>
          <a:p>
            <a:pPr lvl="1"/>
            <a:r>
              <a:rPr lang="cs-CZ" dirty="0"/>
              <a:t>22052 Hz (Rádio)</a:t>
            </a:r>
          </a:p>
          <a:p>
            <a:pPr lvl="1"/>
            <a:r>
              <a:rPr lang="cs-CZ" dirty="0"/>
              <a:t>44100 Hz (CD kvalita</a:t>
            </a:r>
          </a:p>
          <a:p>
            <a:pPr lvl="1"/>
            <a:r>
              <a:rPr lang="cs-CZ" dirty="0"/>
              <a:t>48000 Hz</a:t>
            </a:r>
          </a:p>
          <a:p>
            <a:pPr lvl="1"/>
            <a:r>
              <a:rPr lang="cs-CZ" dirty="0"/>
              <a:t>9600 Hz</a:t>
            </a:r>
          </a:p>
          <a:p>
            <a:r>
              <a:rPr lang="cs-CZ" dirty="0"/>
              <a:t>Počet bitů na jeden vzorek je většinou 8, 16 nebo 24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Zvuková karta</a:t>
            </a:r>
          </a:p>
        </p:txBody>
      </p:sp>
    </p:spTree>
    <p:extLst>
      <p:ext uri="{BB962C8B-B14F-4D97-AF65-F5344CB8AC3E}">
        <p14:creationId xmlns:p14="http://schemas.microsoft.com/office/powerpoint/2010/main" val="34401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Není uvnitř počítače</a:t>
            </a:r>
          </a:p>
          <a:p>
            <a:r>
              <a:rPr lang="cs-CZ" dirty="0"/>
              <a:t>Mají kvalitnější zvuk</a:t>
            </a:r>
          </a:p>
          <a:p>
            <a:pPr lvl="1"/>
            <a:r>
              <a:rPr lang="cs-CZ" dirty="0"/>
              <a:t>Nepochytávají elektronický ruch a šum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zvuková karta</a:t>
            </a:r>
          </a:p>
        </p:txBody>
      </p:sp>
    </p:spTree>
    <p:extLst>
      <p:ext uri="{BB962C8B-B14F-4D97-AF65-F5344CB8AC3E}">
        <p14:creationId xmlns:p14="http://schemas.microsoft.com/office/powerpoint/2010/main" val="307240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Zvuk vzniká různými způsoby</a:t>
            </a:r>
          </a:p>
          <a:p>
            <a:pPr lvl="1"/>
            <a:r>
              <a:rPr lang="cs-CZ" dirty="0"/>
              <a:t>Úderem </a:t>
            </a:r>
          </a:p>
          <a:p>
            <a:pPr lvl="2"/>
            <a:r>
              <a:rPr lang="cs-CZ" dirty="0"/>
              <a:t>buben</a:t>
            </a:r>
          </a:p>
          <a:p>
            <a:pPr lvl="1"/>
            <a:r>
              <a:rPr lang="cs-CZ" dirty="0"/>
              <a:t>Drnkáním </a:t>
            </a:r>
          </a:p>
          <a:p>
            <a:pPr lvl="2"/>
            <a:r>
              <a:rPr lang="cs-CZ" dirty="0"/>
              <a:t>harfa</a:t>
            </a:r>
          </a:p>
          <a:p>
            <a:pPr lvl="1"/>
            <a:r>
              <a:rPr lang="cs-CZ" dirty="0"/>
              <a:t>Smýkáním </a:t>
            </a:r>
          </a:p>
          <a:p>
            <a:pPr lvl="2"/>
            <a:r>
              <a:rPr lang="cs-CZ" dirty="0"/>
              <a:t>housle</a:t>
            </a:r>
          </a:p>
          <a:p>
            <a:pPr lvl="1"/>
            <a:r>
              <a:rPr lang="cs-CZ" dirty="0"/>
              <a:t>Rychlým pohybem 	</a:t>
            </a:r>
          </a:p>
          <a:p>
            <a:pPr lvl="2"/>
            <a:r>
              <a:rPr lang="cs-CZ" dirty="0"/>
              <a:t>bič</a:t>
            </a:r>
          </a:p>
          <a:p>
            <a:pPr lvl="1"/>
            <a:r>
              <a:rPr lang="cs-CZ" dirty="0"/>
              <a:t>Prouděním vzduchu okolo ostré hrany </a:t>
            </a:r>
          </a:p>
          <a:p>
            <a:pPr lvl="2"/>
            <a:r>
              <a:rPr lang="cs-CZ" dirty="0"/>
              <a:t>flétna</a:t>
            </a:r>
          </a:p>
          <a:p>
            <a:pPr lvl="1"/>
            <a:r>
              <a:rPr lang="cs-CZ" dirty="0"/>
              <a:t>Prudkou změnou tlaku </a:t>
            </a:r>
          </a:p>
          <a:p>
            <a:pPr lvl="2"/>
            <a:r>
              <a:rPr lang="cs-CZ" dirty="0"/>
              <a:t>zatřepáním a otevřením limonády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Vznik zvuku</a:t>
            </a:r>
          </a:p>
        </p:txBody>
      </p:sp>
    </p:spTree>
    <p:extLst>
      <p:ext uri="{BB962C8B-B14F-4D97-AF65-F5344CB8AC3E}">
        <p14:creationId xmlns:p14="http://schemas.microsoft.com/office/powerpoint/2010/main" val="335975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Nastává při relativním pohybu zdroje zvuku a pozorovatele</a:t>
            </a:r>
          </a:p>
          <a:p>
            <a:r>
              <a:rPr lang="cs-CZ" dirty="0"/>
              <a:t>Slyšíme jiné frekvence, než je frekvence zdroje</a:t>
            </a:r>
          </a:p>
          <a:p>
            <a:pPr lvl="1"/>
            <a:r>
              <a:rPr lang="cs-CZ" dirty="0"/>
              <a:t>Vyšší při přibližování</a:t>
            </a:r>
          </a:p>
          <a:p>
            <a:pPr lvl="1"/>
            <a:r>
              <a:rPr lang="cs-CZ" dirty="0"/>
              <a:t>Nižší při vzdalování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Dopplerův jev</a:t>
            </a:r>
          </a:p>
        </p:txBody>
      </p:sp>
    </p:spTree>
    <p:extLst>
      <p:ext uri="{BB962C8B-B14F-4D97-AF65-F5344CB8AC3E}">
        <p14:creationId xmlns:p14="http://schemas.microsoft.com/office/powerpoint/2010/main" val="1570030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cs.wikipedia.org</a:t>
            </a:r>
          </a:p>
          <a:p>
            <a:r>
              <a:rPr lang="cs-CZ" dirty="0"/>
              <a:t>Mylms.cz</a:t>
            </a:r>
          </a:p>
          <a:p>
            <a:r>
              <a:rPr lang="cs-CZ" dirty="0"/>
              <a:t>Ifanda.cz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</p:spTree>
    <p:extLst>
      <p:ext uri="{BB962C8B-B14F-4D97-AF65-F5344CB8AC3E}">
        <p14:creationId xmlns:p14="http://schemas.microsoft.com/office/powerpoint/2010/main" val="238856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pozornost…</a:t>
            </a:r>
          </a:p>
        </p:txBody>
      </p:sp>
    </p:spTree>
    <p:extLst>
      <p:ext uri="{BB962C8B-B14F-4D97-AF65-F5344CB8AC3E}">
        <p14:creationId xmlns:p14="http://schemas.microsoft.com/office/powerpoint/2010/main" val="44323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/>
              <a:t>Frekvence (Hz)</a:t>
            </a:r>
          </a:p>
          <a:p>
            <a:pPr>
              <a:buFont typeface="Wingdings"/>
              <a:buChar char="Ø"/>
            </a:pPr>
            <a:r>
              <a:rPr lang="cs-CZ" dirty="0"/>
              <a:t>S vyšší frekvencí roste výška</a:t>
            </a:r>
          </a:p>
          <a:p>
            <a:pPr>
              <a:buFont typeface="Wingdings"/>
              <a:buChar char="Ø"/>
            </a:pPr>
            <a:r>
              <a:rPr lang="cs-CZ" dirty="0"/>
              <a:t>&lt; 16Hz</a:t>
            </a:r>
          </a:p>
          <a:p>
            <a:pPr lvl="1">
              <a:buFont typeface="Wingdings"/>
              <a:buChar char="Ø"/>
            </a:pPr>
            <a:r>
              <a:rPr lang="cs-CZ" dirty="0"/>
              <a:t>infrazvuk</a:t>
            </a:r>
          </a:p>
          <a:p>
            <a:pPr>
              <a:buFont typeface="Wingdings"/>
              <a:buChar char="Ø"/>
            </a:pPr>
            <a:r>
              <a:rPr lang="cs-CZ" dirty="0"/>
              <a:t> &gt; 20kHz</a:t>
            </a:r>
          </a:p>
          <a:p>
            <a:pPr lvl="1">
              <a:buFont typeface="Wingdings"/>
              <a:buChar char="Ø"/>
            </a:pPr>
            <a:r>
              <a:rPr lang="cs-CZ" dirty="0"/>
              <a:t>ultrazvuk </a:t>
            </a:r>
          </a:p>
          <a:p>
            <a:pPr>
              <a:buFont typeface="Wingdings"/>
              <a:buChar char="Ø"/>
            </a:pPr>
            <a:r>
              <a:rPr lang="cs-CZ" dirty="0"/>
              <a:t>440Hz</a:t>
            </a:r>
          </a:p>
          <a:p>
            <a:pPr lvl="1">
              <a:buFont typeface="Wingdings"/>
              <a:buChar char="Ø"/>
            </a:pPr>
            <a:r>
              <a:rPr lang="cs-CZ" dirty="0"/>
              <a:t>základní hudební tón </a:t>
            </a:r>
          </a:p>
          <a:p>
            <a:pPr>
              <a:buFont typeface="Wingdings"/>
              <a:buChar char="Ø"/>
            </a:pP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zvuku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Výška zvuku</a:t>
            </a:r>
          </a:p>
        </p:txBody>
      </p:sp>
    </p:spTree>
    <p:extLst>
      <p:ext uri="{BB962C8B-B14F-4D97-AF65-F5344CB8AC3E}">
        <p14:creationId xmlns:p14="http://schemas.microsoft.com/office/powerpoint/2010/main" val="390412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cs-CZ" dirty="0"/>
              <a:t>Zvuk může mít při stejné výšce odlišné zabarvení</a:t>
            </a:r>
          </a:p>
          <a:p>
            <a:pPr>
              <a:buFont typeface="Wingdings"/>
              <a:buChar char="Ø"/>
            </a:pPr>
            <a:r>
              <a:rPr lang="cs-CZ" dirty="0"/>
              <a:t>Barva je určena </a:t>
            </a:r>
          </a:p>
          <a:p>
            <a:pPr lvl="1">
              <a:buFont typeface="Wingdings"/>
              <a:buChar char="Ø"/>
            </a:pPr>
            <a:r>
              <a:rPr lang="cs-CZ" dirty="0"/>
              <a:t>počtem harmonických tónů</a:t>
            </a:r>
          </a:p>
          <a:p>
            <a:pPr lvl="1">
              <a:buFont typeface="Wingdings"/>
              <a:buChar char="Ø"/>
            </a:pPr>
            <a:r>
              <a:rPr lang="cs-CZ" dirty="0"/>
              <a:t>Amplitudami</a:t>
            </a:r>
          </a:p>
          <a:p>
            <a:pPr>
              <a:buFont typeface="Wingdings"/>
              <a:buChar char="Ø"/>
            </a:pPr>
            <a:r>
              <a:rPr lang="cs-CZ" dirty="0"/>
              <a:t>Podle barvy rozeznáváme</a:t>
            </a:r>
          </a:p>
          <a:p>
            <a:pPr lvl="1">
              <a:buFont typeface="Wingdings"/>
              <a:buChar char="Ø"/>
            </a:pPr>
            <a:r>
              <a:rPr lang="cs-CZ" dirty="0"/>
              <a:t>Hlasy lidí</a:t>
            </a:r>
          </a:p>
          <a:p>
            <a:pPr lvl="1">
              <a:buFont typeface="Wingdings"/>
              <a:buChar char="Ø"/>
            </a:pPr>
            <a:r>
              <a:rPr lang="cs-CZ" dirty="0"/>
              <a:t>Hudební nástroje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zvuku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Barva zvuku</a:t>
            </a:r>
          </a:p>
        </p:txBody>
      </p:sp>
    </p:spTree>
    <p:extLst>
      <p:ext uri="{BB962C8B-B14F-4D97-AF65-F5344CB8AC3E}">
        <p14:creationId xmlns:p14="http://schemas.microsoft.com/office/powerpoint/2010/main" val="35829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779912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Ø"/>
            </a:pPr>
            <a:r>
              <a:rPr lang="cs-CZ" dirty="0"/>
              <a:t>Hlasitost</a:t>
            </a:r>
          </a:p>
          <a:p>
            <a:pPr lvl="1">
              <a:buFont typeface="Wingdings"/>
              <a:buChar char="Ø"/>
            </a:pPr>
            <a:r>
              <a:rPr lang="cs-CZ" dirty="0"/>
              <a:t>Decibel (dB) </a:t>
            </a:r>
          </a:p>
          <a:p>
            <a:pPr lvl="1">
              <a:buFont typeface="Wingdings"/>
              <a:buChar char="Ø"/>
            </a:pPr>
            <a:r>
              <a:rPr lang="cs-CZ" dirty="0"/>
              <a:t>Závisí na velikosti akustického tlaku</a:t>
            </a:r>
          </a:p>
          <a:p>
            <a:pPr lvl="1">
              <a:buFont typeface="Wingdings"/>
              <a:buChar char="Ø"/>
            </a:pPr>
            <a:r>
              <a:rPr lang="cs-CZ" dirty="0"/>
              <a:t>Práh bolesti je 120 až 125 dB</a:t>
            </a:r>
          </a:p>
          <a:p>
            <a:pPr>
              <a:buFont typeface="Wingdings"/>
              <a:buChar char="Ø"/>
            </a:pPr>
            <a:r>
              <a:rPr lang="cs-CZ" dirty="0"/>
              <a:t>Intenzita</a:t>
            </a:r>
          </a:p>
          <a:p>
            <a:pPr lvl="1">
              <a:buFont typeface="Wingdings"/>
              <a:buChar char="Ø"/>
            </a:pPr>
            <a:r>
              <a:rPr lang="cs-CZ" dirty="0"/>
              <a:t>Zvuková energie dopadající na jednotku času</a:t>
            </a:r>
          </a:p>
          <a:p>
            <a:pPr lvl="1">
              <a:buFont typeface="Wingdings"/>
              <a:buChar char="Ø"/>
            </a:pPr>
            <a:r>
              <a:rPr lang="cs-CZ" dirty="0"/>
              <a:t>Tedy akustický výkon na jednotku plochy</a:t>
            </a:r>
          </a:p>
          <a:p>
            <a:pPr>
              <a:buFont typeface="Wingdings"/>
              <a:buChar char="Ø"/>
            </a:pPr>
            <a:r>
              <a:rPr lang="cs-CZ" dirty="0"/>
              <a:t>Při vysokých intenzitách může dojít k poškození sluchu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zvuku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2710" y="1141124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/>
              <a:t>Hlasitost a intenzita zvuku</a:t>
            </a:r>
          </a:p>
        </p:txBody>
      </p:sp>
    </p:spTree>
    <p:extLst>
      <p:ext uri="{BB962C8B-B14F-4D97-AF65-F5344CB8AC3E}">
        <p14:creationId xmlns:p14="http://schemas.microsoft.com/office/powerpoint/2010/main" val="201440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Tón</a:t>
            </a:r>
          </a:p>
          <a:p>
            <a:pPr lvl="1"/>
            <a:r>
              <a:rPr lang="cs-CZ" dirty="0"/>
              <a:t>Hudební</a:t>
            </a:r>
          </a:p>
          <a:p>
            <a:pPr lvl="1"/>
            <a:r>
              <a:rPr lang="cs-CZ" dirty="0"/>
              <a:t>Pravidelné kmitání</a:t>
            </a:r>
          </a:p>
          <a:p>
            <a:pPr lvl="1"/>
            <a:r>
              <a:rPr lang="cs-CZ" dirty="0"/>
              <a:t>Hlasivky, hudební nástroje</a:t>
            </a:r>
          </a:p>
          <a:p>
            <a:r>
              <a:rPr lang="cs-CZ" dirty="0"/>
              <a:t>Hluk </a:t>
            </a:r>
          </a:p>
          <a:p>
            <a:pPr lvl="1"/>
            <a:r>
              <a:rPr lang="cs-CZ" dirty="0"/>
              <a:t>Nehudební</a:t>
            </a:r>
          </a:p>
          <a:p>
            <a:pPr lvl="1"/>
            <a:r>
              <a:rPr lang="cs-CZ" dirty="0"/>
              <a:t>Nepravidelné kmitáním těles</a:t>
            </a:r>
          </a:p>
          <a:p>
            <a:pPr lvl="1"/>
            <a:r>
              <a:rPr lang="cs-CZ" dirty="0"/>
              <a:t>Krátký nepravidelný rozruch</a:t>
            </a:r>
          </a:p>
          <a:p>
            <a:pPr lvl="1"/>
            <a:r>
              <a:rPr lang="cs-CZ" dirty="0"/>
              <a:t>Bicí, srážka dvou těles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Tón a hluk</a:t>
            </a:r>
          </a:p>
        </p:txBody>
      </p:sp>
    </p:spTree>
    <p:extLst>
      <p:ext uri="{BB962C8B-B14F-4D97-AF65-F5344CB8AC3E}">
        <p14:creationId xmlns:p14="http://schemas.microsoft.com/office/powerpoint/2010/main" val="327725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Zvukové nebo hlukové znečištění</a:t>
            </a:r>
          </a:p>
          <a:p>
            <a:r>
              <a:rPr lang="cs-CZ" dirty="0"/>
              <a:t>Signál korespondující s vizuálním nebo akustickým šumem</a:t>
            </a:r>
          </a:p>
          <a:p>
            <a:r>
              <a:rPr lang="cs-CZ" dirty="0"/>
              <a:t>Obsahuje všechny frekvence</a:t>
            </a:r>
          </a:p>
          <a:p>
            <a:r>
              <a:rPr lang="cs-CZ" dirty="0"/>
              <a:t>Snižuje kvalitu užitečného signálu</a:t>
            </a:r>
          </a:p>
          <a:p>
            <a:r>
              <a:rPr lang="cs-CZ" dirty="0"/>
              <a:t>SNR=20*log2</a:t>
            </a:r>
            <a:r>
              <a:rPr lang="cs-CZ" baseline="30000" dirty="0"/>
              <a:t>N = </a:t>
            </a:r>
            <a:r>
              <a:rPr lang="cs-CZ" dirty="0"/>
              <a:t>6,02*N [dB] – </a:t>
            </a:r>
            <a:r>
              <a:rPr lang="cs-CZ" dirty="0" err="1"/>
              <a:t>Signal</a:t>
            </a:r>
            <a:r>
              <a:rPr lang="cs-CZ" dirty="0"/>
              <a:t> to </a:t>
            </a:r>
            <a:r>
              <a:rPr lang="cs-CZ" dirty="0" err="1"/>
              <a:t>Noise</a:t>
            </a:r>
            <a:r>
              <a:rPr lang="cs-CZ" dirty="0"/>
              <a:t> Ratio</a:t>
            </a:r>
          </a:p>
          <a:p>
            <a:r>
              <a:rPr lang="cs-CZ" dirty="0"/>
              <a:t>16-bitů  = 96,32 dB</a:t>
            </a:r>
          </a:p>
          <a:p>
            <a:r>
              <a:rPr lang="cs-CZ" dirty="0"/>
              <a:t>24-bitů  = 144 dB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Šum</a:t>
            </a:r>
          </a:p>
        </p:txBody>
      </p:sp>
    </p:spTree>
    <p:extLst>
      <p:ext uri="{BB962C8B-B14F-4D97-AF65-F5344CB8AC3E}">
        <p14:creationId xmlns:p14="http://schemas.microsoft.com/office/powerpoint/2010/main" val="153866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Průběh frekvence určuje absolutní výšku tónu</a:t>
            </a:r>
          </a:p>
          <a:p>
            <a:pPr lvl="1"/>
            <a:r>
              <a:rPr lang="cs-CZ" dirty="0"/>
              <a:t>Měří se přístroji pro měření zvukových frekvencí</a:t>
            </a:r>
          </a:p>
          <a:p>
            <a:pPr lvl="1"/>
            <a:r>
              <a:rPr lang="cs-CZ" dirty="0"/>
              <a:t>Za obvyklých podmínek ji nelze určit sluchem</a:t>
            </a:r>
          </a:p>
          <a:p>
            <a:pPr lvl="1"/>
            <a:r>
              <a:rPr lang="cs-CZ" dirty="0"/>
              <a:t>Zvuk ladičky</a:t>
            </a:r>
          </a:p>
          <a:p>
            <a:pPr marL="365760" lvl="1" indent="0">
              <a:buNone/>
            </a:pP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Harmonický zvuk</a:t>
            </a:r>
          </a:p>
        </p:txBody>
      </p:sp>
      <p:pic>
        <p:nvPicPr>
          <p:cNvPr id="6" name="Picture 4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46" y="3429000"/>
            <a:ext cx="4032448" cy="2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013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235</TotalTime>
  <Words>857</Words>
  <Application>Microsoft Office PowerPoint</Application>
  <PresentationFormat>Předvádění na obrazovce (4:3)</PresentationFormat>
  <Paragraphs>245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Constantia</vt:lpstr>
      <vt:lpstr>Wingdings</vt:lpstr>
      <vt:lpstr>Wingdings 2</vt:lpstr>
      <vt:lpstr>Papír</vt:lpstr>
      <vt:lpstr>ZVUK</vt:lpstr>
      <vt:lpstr>Co je to zvuk?</vt:lpstr>
      <vt:lpstr>Vznik zvuku</vt:lpstr>
      <vt:lpstr>Vlastnosti zvuku</vt:lpstr>
      <vt:lpstr>Vlastnosti zvuku</vt:lpstr>
      <vt:lpstr>Vlastnosti zvuku</vt:lpstr>
      <vt:lpstr>Tón a hluk</vt:lpstr>
      <vt:lpstr>Šum</vt:lpstr>
      <vt:lpstr>Harmonický zvuk</vt:lpstr>
      <vt:lpstr>Neharmonický zvuk</vt:lpstr>
      <vt:lpstr>Zvukové vlnění</vt:lpstr>
      <vt:lpstr>Zvukové stopy</vt:lpstr>
      <vt:lpstr>Lidské vnímání zvuku</vt:lpstr>
      <vt:lpstr>Lidské vnímání zvuku</vt:lpstr>
      <vt:lpstr>Zvukové formáty</vt:lpstr>
      <vt:lpstr>Zvukové formáty</vt:lpstr>
      <vt:lpstr>Zvukové formáty</vt:lpstr>
      <vt:lpstr>Zvukové formáty</vt:lpstr>
      <vt:lpstr>Zvukové formáty</vt:lpstr>
      <vt:lpstr>Zvukové formáty</vt:lpstr>
      <vt:lpstr>Zvukové formáty</vt:lpstr>
      <vt:lpstr>Zvukové formáty</vt:lpstr>
      <vt:lpstr>Programy pro přehrávání zvuku</vt:lpstr>
      <vt:lpstr>Programy pro úpravu zvuku</vt:lpstr>
      <vt:lpstr>Záznam a reprodukce zvuku</vt:lpstr>
      <vt:lpstr>Záznam a reprodukce zvuku</vt:lpstr>
      <vt:lpstr>Převodníky zvuku</vt:lpstr>
      <vt:lpstr>Zvuková karta</vt:lpstr>
      <vt:lpstr>Externí zvuková karta</vt:lpstr>
      <vt:lpstr>Dopplerův jev</vt:lpstr>
      <vt:lpstr>Zdroje</vt:lpstr>
      <vt:lpstr>Děkujeme za pozornost…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ZVUK</dc:title>
  <dc:creator>Vitek</dc:creator>
  <cp:lastModifiedBy>Kadlec Oldřich</cp:lastModifiedBy>
  <cp:revision>34</cp:revision>
  <dcterms:created xsi:type="dcterms:W3CDTF">2017-12-17T17:46:06Z</dcterms:created>
  <dcterms:modified xsi:type="dcterms:W3CDTF">2017-12-20T08:18:28Z</dcterms:modified>
</cp:coreProperties>
</file>