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f46530888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f46530888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f46530888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f46530888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f46530888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f46530888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f46530888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f46530888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f46530888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f46530888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f46530888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f46530888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f46530888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f46530888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f465308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f465308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f4653088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f4653088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f4653088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f4653088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f46530888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f46530888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f46530888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f46530888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f46530888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f46530888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f46530888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f46530888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631697" y="1081456"/>
            <a:ext cx="6332416" cy="3239188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sz="42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2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○"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1140884" y="2286585"/>
            <a:ext cx="4895115" cy="2503972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○"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○"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669651" y="446089"/>
            <a:ext cx="4522349" cy="5414962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○"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○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1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○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○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○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○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073151" y="446087"/>
            <a:ext cx="3547533" cy="1814651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○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ZIpFytCSVc?feature=oembed" TargetMode="Externa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/>
              <a:t>Zvuk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Kan Jovalík, Dominik Volavka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Formáty souborů</a:t>
            </a:r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Nekomprimované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b="1"/>
              <a:t>WAV</a:t>
            </a:r>
            <a:endParaRPr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b="1"/>
              <a:t>AIF, RIFF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Komprimované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Bezztrátové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b="1"/>
              <a:t>FLAC</a:t>
            </a:r>
            <a:endParaRPr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Ztrátové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b="1"/>
              <a:t>ATRAC</a:t>
            </a:r>
            <a:endParaRPr b="1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b="1"/>
              <a:t>MP3</a:t>
            </a:r>
            <a:endParaRPr b="1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b="1"/>
              <a:t>OGG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MPEG 1 - Layer 3</a:t>
            </a:r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55600" algn="l" rtl="0">
              <a:spcBef>
                <a:spcPts val="360"/>
              </a:spcBef>
              <a:spcAft>
                <a:spcPts val="0"/>
              </a:spcAft>
              <a:buSzPts val="2000"/>
              <a:buChar char="❏"/>
            </a:pPr>
            <a:r>
              <a:rPr lang="en-US" sz="2000"/>
              <a:t>zkráceně MP3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US" sz="2000"/>
              <a:t>ztrátová komprese využívající maskování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US" sz="2000" b="1"/>
              <a:t>maskování </a:t>
            </a:r>
            <a:r>
              <a:rPr lang="en-US" sz="2000"/>
              <a:t>- vypouští frekvence, které nejsou člověkem běžně slyšitelné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US" sz="2000"/>
              <a:t>dobrý kompresní poměr ~10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US" sz="2000"/>
              <a:t>charakteristické datové toky: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320 kb/s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256 kb/s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192 kb/s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128 kb/s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WAV</a:t>
            </a:r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body" idx="1"/>
          </p:nvPr>
        </p:nvSpPr>
        <p:spPr>
          <a:xfrm>
            <a:off x="818700" y="2159900"/>
            <a:ext cx="10554600" cy="3699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❏"/>
            </a:pPr>
            <a:r>
              <a:rPr lang="en-US" sz="2400"/>
              <a:t>nekomprimovaný formát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 sz="2400"/>
              <a:t>typicky používaný pro audio CD</a:t>
            </a:r>
            <a:endParaRPr sz="2400"/>
          </a:p>
          <a:p>
            <a:pPr marL="45720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FLAC</a:t>
            </a:r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❏"/>
            </a:pPr>
            <a:r>
              <a:rPr lang="en-US" sz="2400"/>
              <a:t>otevřený formát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 sz="2400"/>
              <a:t>bezztrátová komprese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 sz="2400"/>
              <a:t>zmenší velikost WAVu zhruba na 65%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Zvukové stopy</a:t>
            </a:r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Mono - jediná zvuková stopa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Stereo - běžně používáno pro hudbu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2:1 - samostatná stopa pro basy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Kvadro - 4 zvukové stopy, např. pro nahrávání orchestrů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5:1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7:1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pro úpravu zvuku</a:t>
            </a:r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❏"/>
            </a:pPr>
            <a:r>
              <a:rPr lang="en-US" sz="2400"/>
              <a:t>Sound Forge - Sony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 sz="2400"/>
              <a:t>Adobe Audition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 sz="2400"/>
              <a:t>WaweLab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 sz="2400"/>
              <a:t>FL Studio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 sz="2400"/>
              <a:t>Audacity - jednoduchý freeware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Konec</a:t>
            </a:r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body" idx="1"/>
          </p:nvPr>
        </p:nvSpPr>
        <p:spPr>
          <a:xfrm>
            <a:off x="818700" y="2222275"/>
            <a:ext cx="3720900" cy="59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r>
              <a:rPr lang="en-US" sz="2400"/>
              <a:t>Děkujeme za pozornost</a:t>
            </a:r>
            <a:endParaRPr sz="2400"/>
          </a:p>
        </p:txBody>
      </p:sp>
      <p:sp>
        <p:nvSpPr>
          <p:cNvPr id="208" name="Google Shape;208;p31"/>
          <p:cNvSpPr txBox="1"/>
          <p:nvPr/>
        </p:nvSpPr>
        <p:spPr>
          <a:xfrm>
            <a:off x="2208900" y="4271000"/>
            <a:ext cx="17937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ukázka zvuku: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/>
          </p:nvPr>
        </p:nvSpPr>
        <p:spPr>
          <a:xfrm>
            <a:off x="818690" y="447200"/>
            <a:ext cx="1980000" cy="97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Konec</a:t>
            </a:r>
            <a:endParaRPr/>
          </a:p>
        </p:txBody>
      </p:sp>
      <p:pic>
        <p:nvPicPr>
          <p:cNvPr id="2" name="Obrázek 2">
            <a:hlinkClick r:id="" action="ppaction://media"/>
            <a:extLst>
              <a:ext uri="{FF2B5EF4-FFF2-40B4-BE49-F238E27FC236}">
                <a16:creationId xmlns:a16="http://schemas.microsoft.com/office/drawing/2014/main" id="{053B325E-7367-4BA9-9B2E-64D36309E33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098676" y="3667125"/>
            <a:ext cx="2207559" cy="16416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5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3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0"/>
                            </p:stCondLst>
                            <p:childTnLst>
                              <p:par>
                                <p:cTn id="2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4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6" dur="4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" dur="4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sz="4800"/>
              <a:t>Zvuk</a:t>
            </a:r>
            <a:endParaRPr sz="4800"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Noto Sans Symbols"/>
              <a:buChar char="❑"/>
            </a:pPr>
            <a:r>
              <a:rPr lang="en-US" sz="3000"/>
              <a:t>mechanické podélné vlnění vzduchu</a:t>
            </a:r>
            <a:endParaRPr sz="3000"/>
          </a:p>
          <a:p>
            <a:pPr marL="3429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❑"/>
            </a:pPr>
            <a:r>
              <a:rPr lang="en-US" sz="3000"/>
              <a:t>výška - frekvence</a:t>
            </a:r>
            <a:endParaRPr sz="3000"/>
          </a:p>
          <a:p>
            <a:pPr marL="3429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❑"/>
            </a:pPr>
            <a:r>
              <a:rPr lang="en-US" sz="3000"/>
              <a:t>hlasitost - amplituda signálu</a:t>
            </a:r>
            <a:endParaRPr sz="3000"/>
          </a:p>
          <a:p>
            <a:pPr marL="3429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❑"/>
            </a:pPr>
            <a:r>
              <a:rPr lang="en-US" sz="3000"/>
              <a:t>barva</a:t>
            </a:r>
            <a:endParaRPr sz="3000"/>
          </a:p>
          <a:p>
            <a:pPr marL="342900" lvl="0" indent="-228600" algn="l" rtl="0">
              <a:spcBef>
                <a:spcPts val="96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Frekvence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671150" y="2111100"/>
            <a:ext cx="10702200" cy="3711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19100" algn="l" rtl="0">
              <a:spcBef>
                <a:spcPts val="360"/>
              </a:spcBef>
              <a:spcAft>
                <a:spcPts val="0"/>
              </a:spcAft>
              <a:buSzPts val="3000"/>
              <a:buChar char="❏"/>
            </a:pPr>
            <a:r>
              <a:rPr lang="en-US" sz="3000"/>
              <a:t>výška zvuku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-US" sz="3000"/>
              <a:t>slyšitelné frekvence ~20 Hz - 20 000 Hz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-US" sz="3000"/>
              <a:t>&lt; 20 Hz - infrazvuk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-US" sz="3000"/>
              <a:t>&gt; 20 kHz - ultrazvuk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Intenzita zvuku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❏"/>
            </a:pPr>
            <a:r>
              <a:rPr lang="en-US" sz="2400"/>
              <a:t>energie zvukového vlnění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 sz="2400"/>
              <a:t>jednotka W/m</a:t>
            </a:r>
            <a:r>
              <a:rPr lang="en-US" sz="2400" baseline="30000"/>
              <a:t>2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 sz="2400"/>
              <a:t>Slyšitelné hodnoty od 10</a:t>
            </a:r>
            <a:r>
              <a:rPr lang="en-US" sz="2400" baseline="30000"/>
              <a:t>–12</a:t>
            </a:r>
            <a:r>
              <a:rPr lang="en-US" sz="2400"/>
              <a:t> W/m</a:t>
            </a:r>
            <a:r>
              <a:rPr lang="en-US" sz="2400" baseline="30000"/>
              <a:t>2 </a:t>
            </a:r>
            <a:r>
              <a:rPr lang="en-US" sz="2400"/>
              <a:t>do 1 W/m</a:t>
            </a:r>
            <a:r>
              <a:rPr lang="en-US" sz="2400" baseline="30000"/>
              <a:t>2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 sz="2400" b="1"/>
              <a:t>P</a:t>
            </a:r>
            <a:r>
              <a:rPr lang="en-US" sz="2400"/>
              <a:t> je výkon zvukového vlnění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 sz="2400" b="1"/>
              <a:t>S</a:t>
            </a:r>
            <a:r>
              <a:rPr lang="en-US" sz="2400"/>
              <a:t> je obsah plochy, kterou vlnění prochází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 sz="2400"/>
              <a:t>nepraktická veličina</a:t>
            </a:r>
            <a:endParaRPr sz="2400"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4699" y="2482800"/>
            <a:ext cx="1955525" cy="13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Hladina intenzity zvuku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95275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Char char="❏"/>
            </a:pPr>
            <a:r>
              <a:rPr lang="en-US" sz="10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Jde o logaritmus o základu 10.https://wikimedia.org/api/rest_v1/media/math/render/svg/56b4f2c693bdd2f9ce98abaa1dcd7b83b2454bb7</a:t>
            </a:r>
            <a:endParaRPr sz="10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-US" sz="3000"/>
              <a:t>logaritmická jednotka </a:t>
            </a:r>
            <a:r>
              <a:rPr lang="en-US" sz="3000" b="1"/>
              <a:t>dB</a:t>
            </a:r>
            <a:endParaRPr sz="3000" b="1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-US" sz="3000"/>
              <a:t>10</a:t>
            </a:r>
            <a:r>
              <a:rPr lang="en-US" sz="3000" baseline="30000"/>
              <a:t>–12</a:t>
            </a:r>
            <a:r>
              <a:rPr lang="en-US" sz="3000"/>
              <a:t> W/m</a:t>
            </a:r>
            <a:r>
              <a:rPr lang="en-US" sz="3000" baseline="30000"/>
              <a:t>2</a:t>
            </a:r>
            <a:r>
              <a:rPr lang="en-US" sz="3000"/>
              <a:t> (práh slyšitelnosti) odpovídá </a:t>
            </a:r>
            <a:r>
              <a:rPr lang="en-US" sz="3000" b="1"/>
              <a:t>I</a:t>
            </a:r>
            <a:r>
              <a:rPr lang="en-US" sz="3000" b="1" baseline="-25000"/>
              <a:t>0</a:t>
            </a:r>
            <a:endParaRPr sz="3000" b="1" baseline="-25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-US" sz="3000"/>
              <a:t>10 W/m</a:t>
            </a:r>
            <a:r>
              <a:rPr lang="en-US" sz="3000" baseline="30000"/>
              <a:t>2</a:t>
            </a:r>
            <a:r>
              <a:rPr lang="en-US" sz="3000"/>
              <a:t> odpovídá </a:t>
            </a:r>
            <a:r>
              <a:rPr lang="en-US" sz="3000" b="1"/>
              <a:t>130 dB</a:t>
            </a:r>
            <a:endParaRPr sz="3000" b="1"/>
          </a:p>
          <a:p>
            <a:pPr marL="45720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1525" y="2222275"/>
            <a:ext cx="2297775" cy="8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Vzorkování (samplování) zvuku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818700" y="1830425"/>
            <a:ext cx="10554600" cy="4028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55600" algn="l" rtl="0">
              <a:spcBef>
                <a:spcPts val="360"/>
              </a:spcBef>
              <a:spcAft>
                <a:spcPts val="0"/>
              </a:spcAft>
              <a:buSzPts val="2000"/>
              <a:buChar char="❏"/>
            </a:pPr>
            <a:r>
              <a:rPr lang="en-US" sz="2000"/>
              <a:t>převod analogového signálu na digitální záznam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US" sz="2000" b="1"/>
              <a:t>vzorkovací frekvence</a:t>
            </a:r>
            <a:r>
              <a:rPr lang="en-US" sz="2000"/>
              <a:t> - počet hodnot odečtených z analogové křivky za sekundu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US" sz="2000"/>
              <a:t>vzorkovací frekvence musí být oproti nejvyšší původní frekvenci </a:t>
            </a:r>
            <a:r>
              <a:rPr lang="en-US" sz="2000" b="1"/>
              <a:t>dvojnásobná</a:t>
            </a:r>
            <a:endParaRPr sz="2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-US" sz="2000"/>
              <a:t>běžné vzorkovací frekvence :</a:t>
            </a:r>
            <a:endParaRPr sz="20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sz="1800"/>
              <a:t>44,1 kHz - max. zaznamenaná frekvence 22,05 kHz 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sz="1800"/>
              <a:t>48 kHz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sz="1800"/>
              <a:t>96 kHz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sz="1800"/>
              <a:t>192 kHz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638" y="127975"/>
            <a:ext cx="9158375" cy="6416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Odstup od šumu</a:t>
            </a: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>
            <a:off x="818700" y="1417700"/>
            <a:ext cx="10554600" cy="4441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Char char="❏"/>
            </a:pPr>
            <a:r>
              <a:rPr lang="en-US" sz="2400"/>
              <a:t>udává poměr maximální amplitudy (výchilky) a šumu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 sz="2400"/>
              <a:t>udává se v dB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 sz="2400"/>
              <a:t>s vyšší </a:t>
            </a:r>
            <a:r>
              <a:rPr lang="en-US" sz="2400" b="1"/>
              <a:t>bitovou hloubkou</a:t>
            </a:r>
            <a:r>
              <a:rPr lang="en-US" sz="2400"/>
              <a:t> při vzorkování se šum snižuje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sz="1800"/>
              <a:t>16 bitů - 96,32 dB - 65 536× tišší šum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 sz="1800"/>
              <a:t>24 bitů - 144 bD - 16 777 216× tišší šum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Parametry zvukových souborů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818700" y="2222275"/>
            <a:ext cx="10371300" cy="3636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68300" algn="l" rtl="0">
              <a:spcBef>
                <a:spcPts val="360"/>
              </a:spcBef>
              <a:spcAft>
                <a:spcPts val="0"/>
              </a:spcAft>
              <a:buSzPts val="2200"/>
              <a:buChar char="❏"/>
            </a:pPr>
            <a:r>
              <a:rPr lang="en-US" sz="2200"/>
              <a:t>kompresní poměr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-US" sz="2200"/>
              <a:t>velikost souboru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-US" sz="2200"/>
              <a:t>formát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-US" sz="2200"/>
              <a:t>počet stop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-US" sz="2200"/>
              <a:t>datový tok - závisí na datové hloubce, vzorkovací frekvenci, počtu stop a kompresi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Širokoúhlá obrazovka</PresentationFormat>
  <Slides>16</Slides>
  <Notes>16</Notes>
  <HiddenSlides>0</HiddenSlide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17" baseType="lpstr">
      <vt:lpstr>Quotable</vt:lpstr>
      <vt:lpstr>Zvuk</vt:lpstr>
      <vt:lpstr>Zvuk</vt:lpstr>
      <vt:lpstr>Frekvence</vt:lpstr>
      <vt:lpstr>Intenzita zvuku</vt:lpstr>
      <vt:lpstr>Hladina intenzity zvuku</vt:lpstr>
      <vt:lpstr>Vzorkování (samplování) zvuku</vt:lpstr>
      <vt:lpstr>Prezentace aplikace PowerPoint</vt:lpstr>
      <vt:lpstr>Odstup od šumu</vt:lpstr>
      <vt:lpstr>Parametry zvukových souborů</vt:lpstr>
      <vt:lpstr>Formáty souborů</vt:lpstr>
      <vt:lpstr>MPEG 1 - Layer 3</vt:lpstr>
      <vt:lpstr>WAV</vt:lpstr>
      <vt:lpstr>FLAC</vt:lpstr>
      <vt:lpstr>Zvukové stopy</vt:lpstr>
      <vt:lpstr>Software pro úpravu zvuku</vt:lpstr>
      <vt:lpstr>Konec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Zvuk</dc:title>
  <cp:revision>2</cp:revision>
  <dcterms:modified xsi:type="dcterms:W3CDTF">2019-02-05T22:18:20Z</dcterms:modified>
</cp:coreProperties>
</file>