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0" r:id="rId5"/>
    <p:sldId id="271" r:id="rId6"/>
    <p:sldId id="273" r:id="rId7"/>
    <p:sldId id="264" r:id="rId8"/>
    <p:sldId id="274" r:id="rId9"/>
    <p:sldId id="265" r:id="rId10"/>
    <p:sldId id="284" r:id="rId11"/>
    <p:sldId id="272" r:id="rId12"/>
    <p:sldId id="281" r:id="rId13"/>
    <p:sldId id="283" r:id="rId14"/>
    <p:sldId id="266" r:id="rId15"/>
    <p:sldId id="275" r:id="rId16"/>
    <p:sldId id="276" r:id="rId17"/>
    <p:sldId id="277" r:id="rId18"/>
    <p:sldId id="278" r:id="rId19"/>
    <p:sldId id="279" r:id="rId20"/>
    <p:sldId id="267" r:id="rId21"/>
    <p:sldId id="282" r:id="rId22"/>
    <p:sldId id="268" r:id="rId23"/>
    <p:sldId id="261" r:id="rId2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3A3AD-B066-2525-8138-CE6B242BAD2D}" v="19" dt="2022-01-04T11:53:03.198"/>
    <p1510:client id="{B4768615-FE49-4A89-BF1E-2693876B9C51}" v="73" dt="2022-01-04T11:44:46.283"/>
    <p1510:client id="{CF7A036A-3376-A2FE-D8CB-6F50A6F56B1D}" v="41" dt="2022-01-04T08:25:22.203"/>
    <p1510:client id="{D4A54F1E-7AEC-4431-A83E-672EC6712338}" v="184" dt="2022-01-04T08:15:45.568"/>
    <p1510:client id="{E351804F-9A09-BF79-35DF-23466AD6C3A8}" v="7" dt="2022-01-04T08:24:16.208"/>
    <p1510:client id="{E6569EBC-E1DF-4868-88A6-59285BFA9243}" v="49" dt="2022-01-04T20:10:38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yzr.cz/shared/clanky/2893/ICT-Pripravy/ICT_2_Multimedia.pdf" TargetMode="External"/><Relationship Id="rId7" Type="http://schemas.openxmlformats.org/officeDocument/2006/relationships/hyperlink" Target="https://www.slovnikmidi.info/vyklad/28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bory.info/extension/aif" TargetMode="External"/><Relationship Id="rId5" Type="http://schemas.openxmlformats.org/officeDocument/2006/relationships/hyperlink" Target="https://cs.wikipedia.org/wiki/Advanced_Audio_Coding" TargetMode="External"/><Relationship Id="rId4" Type="http://schemas.openxmlformats.org/officeDocument/2006/relationships/hyperlink" Target="https://slideplayer.cz/slide/2681819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F2511C08-E7DC-48E0-BA98-F0E396B1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/>
              <a:t>Zvuk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 sz="2000">
                <a:cs typeface="Calibri"/>
              </a:rPr>
              <a:t>Matěj Lepeška, Michal Blažek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4">
            <a:extLst>
              <a:ext uri="{FF2B5EF4-FFF2-40B4-BE49-F238E27FC236}">
                <a16:creationId xmlns:a16="http://schemas.microsoft.com/office/drawing/2014/main" id="{69EF3A5B-E975-43B4-B701-02430B9CE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42" y="287249"/>
            <a:ext cx="9262746" cy="6565449"/>
          </a:xfrm>
        </p:spPr>
      </p:pic>
    </p:spTree>
    <p:extLst>
      <p:ext uri="{BB962C8B-B14F-4D97-AF65-F5344CB8AC3E}">
        <p14:creationId xmlns:p14="http://schemas.microsoft.com/office/powerpoint/2010/main" val="37669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 descr="Obsah obrázku noční obloha&#10;&#10;Popis se vygeneroval automaticky.">
            <a:extLst>
              <a:ext uri="{FF2B5EF4-FFF2-40B4-BE49-F238E27FC236}">
                <a16:creationId xmlns:a16="http://schemas.microsoft.com/office/drawing/2014/main" id="{8302EF94-21FC-4904-84E0-62BEC75FA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C66191E-5D1C-4435-8D5D-402C4AA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 dirty="0"/>
              <a:t>Rekonstrukce zvuku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44DACB-283F-4EB5-929E-B79E1816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 dirty="0"/>
              <a:t>Provádí se například, když pošleme zvuk z počítače do reproduktorů nebo jiného analogového výstupu</a:t>
            </a:r>
          </a:p>
          <a:p>
            <a:r>
              <a:rPr lang="cs-CZ" sz="2400" dirty="0"/>
              <a:t>Zrekonstruovaný záznam nikdy není stejný jako původní analogový </a:t>
            </a:r>
            <a:endParaRPr lang="cs-CZ" sz="2400" dirty="0">
              <a:cs typeface="Calibri"/>
            </a:endParaRPr>
          </a:p>
          <a:p>
            <a:r>
              <a:rPr lang="cs-CZ" sz="2400" dirty="0"/>
              <a:t>Digitální záznam tedy není zcela spolehlivý</a:t>
            </a:r>
            <a:endParaRPr lang="cs-CZ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59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3/Kvantovani.svg/1280px-Kvantovani.svg.png">
            <a:extLst>
              <a:ext uri="{FF2B5EF4-FFF2-40B4-BE49-F238E27FC236}">
                <a16:creationId xmlns:a16="http://schemas.microsoft.com/office/drawing/2014/main" id="{E695317A-8888-4C64-A328-07C92C24AF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2" y="-138793"/>
            <a:ext cx="10450286" cy="713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5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5">
            <a:extLst>
              <a:ext uri="{FF2B5EF4-FFF2-40B4-BE49-F238E27FC236}">
                <a16:creationId xmlns:a16="http://schemas.microsoft.com/office/drawing/2014/main" id="{7C73433D-6ADA-46FE-BE69-1A89D2725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400" y="261741"/>
            <a:ext cx="9278046" cy="6013545"/>
          </a:xfrm>
        </p:spPr>
      </p:pic>
    </p:spTree>
    <p:extLst>
      <p:ext uri="{BB962C8B-B14F-4D97-AF65-F5344CB8AC3E}">
        <p14:creationId xmlns:p14="http://schemas.microsoft.com/office/powerpoint/2010/main" val="106711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 descr="Obsah obrázku noční obloha&#10;&#10;Popis se vygeneroval automaticky.">
            <a:extLst>
              <a:ext uri="{FF2B5EF4-FFF2-40B4-BE49-F238E27FC236}">
                <a16:creationId xmlns:a16="http://schemas.microsoft.com/office/drawing/2014/main" id="{77666852-D8CE-46B5-9EEF-3400968A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3F72C1-882E-4BA7-975D-AEB069A2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Formáty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EFFB51-2671-4CAF-9984-CE92CE81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0634" cy="3207258"/>
          </a:xfrm>
        </p:spPr>
        <p:txBody>
          <a:bodyPr anchor="t">
            <a:normAutofit/>
          </a:bodyPr>
          <a:lstStyle/>
          <a:p>
            <a:r>
              <a:rPr lang="cs-CZ" sz="2400" dirty="0"/>
              <a:t>Nekomprimované</a:t>
            </a:r>
          </a:p>
          <a:p>
            <a:pPr lvl="1"/>
            <a:r>
              <a:rPr lang="cs-CZ" dirty="0"/>
              <a:t>WAV</a:t>
            </a:r>
          </a:p>
          <a:p>
            <a:pPr lvl="1"/>
            <a:r>
              <a:rPr lang="cs-CZ" dirty="0" err="1"/>
              <a:t>aif</a:t>
            </a:r>
            <a:r>
              <a:rPr lang="cs-CZ" dirty="0"/>
              <a:t>, rif</a:t>
            </a:r>
          </a:p>
          <a:p>
            <a:r>
              <a:rPr lang="cs-CZ" sz="2400" dirty="0"/>
              <a:t>Komprimované </a:t>
            </a:r>
          </a:p>
          <a:p>
            <a:pPr lvl="1"/>
            <a:r>
              <a:rPr lang="cs-CZ" dirty="0"/>
              <a:t>MP3 (MPEG1 Layer3)</a:t>
            </a:r>
          </a:p>
          <a:p>
            <a:pPr lvl="1"/>
            <a:r>
              <a:rPr lang="cs-CZ" dirty="0"/>
              <a:t>FLAC</a:t>
            </a:r>
          </a:p>
          <a:p>
            <a:pPr lvl="1"/>
            <a:r>
              <a:rPr lang="cs-CZ" dirty="0"/>
              <a:t>AAC</a:t>
            </a:r>
          </a:p>
        </p:txBody>
      </p:sp>
    </p:spTree>
    <p:extLst>
      <p:ext uri="{BB962C8B-B14F-4D97-AF65-F5344CB8AC3E}">
        <p14:creationId xmlns:p14="http://schemas.microsoft.com/office/powerpoint/2010/main" val="391527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B52E58AF-3A7E-4B7B-9415-8E2BEA90C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B34A7C-B9B6-4480-845D-4079B5B9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WAV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471F0D-953E-4076-92EA-637F5987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62762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/>
              <a:t>Nekomprimovaný formát</a:t>
            </a:r>
          </a:p>
          <a:p>
            <a:r>
              <a:rPr lang="cs-CZ" sz="2400" dirty="0"/>
              <a:t>Používá se pro zpracovávání zvuku</a:t>
            </a:r>
          </a:p>
          <a:p>
            <a:r>
              <a:rPr lang="cs-CZ" sz="2400" dirty="0"/>
              <a:t>Maximální velikost 4 GB</a:t>
            </a:r>
          </a:p>
          <a:p>
            <a:r>
              <a:rPr lang="cs-CZ" sz="2400" dirty="0">
                <a:cs typeface="Calibri" panose="020F0502020204030204"/>
              </a:rPr>
              <a:t>Využívá se hlavně u CD disků</a:t>
            </a:r>
          </a:p>
          <a:p>
            <a:endParaRPr lang="cs-CZ" sz="17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343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A4C03510-BFDB-4F8F-8607-E73B1E25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693641-8CE2-4C00-96D5-B2FA03D1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aif, rif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A7FF2A-AA94-498E-B13E-D993EDDD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054602" cy="3207258"/>
          </a:xfrm>
        </p:spPr>
        <p:txBody>
          <a:bodyPr anchor="t">
            <a:normAutofit/>
          </a:bodyPr>
          <a:lstStyle/>
          <a:p>
            <a:r>
              <a:rPr lang="cs-CZ" sz="2400" dirty="0"/>
              <a:t>Nekomprimované formáty</a:t>
            </a:r>
          </a:p>
          <a:p>
            <a:r>
              <a:rPr lang="cs-CZ" sz="2400" dirty="0"/>
              <a:t>Běžně používán pro ukládání standartního CD zvuku</a:t>
            </a:r>
          </a:p>
        </p:txBody>
      </p:sp>
    </p:spTree>
    <p:extLst>
      <p:ext uri="{BB962C8B-B14F-4D97-AF65-F5344CB8AC3E}">
        <p14:creationId xmlns:p14="http://schemas.microsoft.com/office/powerpoint/2010/main" val="312752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02184554-C5ED-495D-AC6F-251D84F6F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6F93BB-298B-42D4-92D9-5C46BCC1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MPEG1 Layer3 – MP3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3EA276-2474-44D1-BC12-6E5C9044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71594" cy="3207258"/>
          </a:xfrm>
        </p:spPr>
        <p:txBody>
          <a:bodyPr anchor="t">
            <a:normAutofit/>
          </a:bodyPr>
          <a:lstStyle/>
          <a:p>
            <a:r>
              <a:rPr lang="cs-CZ" sz="2400" dirty="0"/>
              <a:t>Ztrátový komprimovaný formát</a:t>
            </a:r>
          </a:p>
          <a:p>
            <a:r>
              <a:rPr lang="cs-CZ" sz="2400" dirty="0"/>
              <a:t>Koncový formát</a:t>
            </a:r>
          </a:p>
          <a:p>
            <a:r>
              <a:rPr lang="cs-CZ" sz="2400" dirty="0"/>
              <a:t>Nevhodný pro úpravy</a:t>
            </a:r>
          </a:p>
          <a:p>
            <a:r>
              <a:rPr lang="cs-CZ" sz="2400" dirty="0"/>
              <a:t>Založen na maskování</a:t>
            </a:r>
          </a:p>
          <a:p>
            <a:r>
              <a:rPr lang="cs-CZ" sz="2400" dirty="0"/>
              <a:t>Má po komprimaci horší barvu</a:t>
            </a:r>
          </a:p>
        </p:txBody>
      </p:sp>
    </p:spTree>
    <p:extLst>
      <p:ext uri="{BB962C8B-B14F-4D97-AF65-F5344CB8AC3E}">
        <p14:creationId xmlns:p14="http://schemas.microsoft.com/office/powerpoint/2010/main" val="412054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8B28545B-6C9A-4775-B4E7-0900D3E72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5F48FA-DD9D-47FC-9153-339B5899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FLAC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811D67-7994-496B-9A4D-E375126A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69258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/>
              <a:t>Bezztrátový komprimovaný formát</a:t>
            </a:r>
          </a:p>
          <a:p>
            <a:r>
              <a:rPr lang="cs-CZ" sz="2400" dirty="0"/>
              <a:t>Archivace zvukových záznamů</a:t>
            </a:r>
          </a:p>
        </p:txBody>
      </p:sp>
    </p:spTree>
    <p:extLst>
      <p:ext uri="{BB962C8B-B14F-4D97-AF65-F5344CB8AC3E}">
        <p14:creationId xmlns:p14="http://schemas.microsoft.com/office/powerpoint/2010/main" val="134994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B7811237-B7FB-47DA-828E-8D52D6386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A61811-F370-4541-AF16-BDEB2690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AAC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72D7DC-F23B-4A04-8655-AC196F18C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261610" cy="3207258"/>
          </a:xfrm>
        </p:spPr>
        <p:txBody>
          <a:bodyPr anchor="t">
            <a:noAutofit/>
          </a:bodyPr>
          <a:lstStyle/>
          <a:p>
            <a:r>
              <a:rPr lang="cs-CZ" sz="2400" dirty="0"/>
              <a:t>Ztrátový komprimovaný formát</a:t>
            </a:r>
          </a:p>
          <a:p>
            <a:r>
              <a:rPr lang="cs-CZ" sz="2400" dirty="0"/>
              <a:t>Vyvinut jako následovník formátu MP3</a:t>
            </a:r>
          </a:p>
          <a:p>
            <a:r>
              <a:rPr lang="cs-CZ" sz="2400" dirty="0"/>
              <a:t>Jeden z nejpokročilejších formátů komprese zvuku</a:t>
            </a:r>
          </a:p>
        </p:txBody>
      </p:sp>
    </p:spTree>
    <p:extLst>
      <p:ext uri="{BB962C8B-B14F-4D97-AF65-F5344CB8AC3E}">
        <p14:creationId xmlns:p14="http://schemas.microsoft.com/office/powerpoint/2010/main" val="158160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28F7E982-AC02-4882-AD14-2E7129F65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31DB8D7-E252-48E7-B3B5-E2109EC0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 dirty="0"/>
              <a:t>Fyzikální definice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EF3E91-AFF9-40BF-8E0A-CD4027DE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859018" cy="3207258"/>
          </a:xfrm>
        </p:spPr>
        <p:txBody>
          <a:bodyPr anchor="t">
            <a:normAutofit/>
          </a:bodyPr>
          <a:lstStyle/>
          <a:p>
            <a:r>
              <a:rPr lang="cs-CZ" sz="2400" dirty="0"/>
              <a:t>Zvuk je mechanické vlnění v látkovém prostředí</a:t>
            </a:r>
          </a:p>
          <a:p>
            <a:r>
              <a:rPr lang="cs-CZ" sz="2400" dirty="0"/>
              <a:t>Frekvence, které je člověk schopen vnímat, jsou individuální a leží v intervalu přibližně 16 Hz až 20 000 Hz</a:t>
            </a:r>
          </a:p>
          <a:p>
            <a:r>
              <a:rPr lang="cs-CZ" sz="2400" dirty="0"/>
              <a:t>Infrazvuk pro frekvenci pod 16 Hz</a:t>
            </a:r>
          </a:p>
          <a:p>
            <a:r>
              <a:rPr lang="cs-CZ" sz="2400" dirty="0"/>
              <a:t>Ultrazvuk pro frekvenci nad 20 000 Hz</a:t>
            </a:r>
          </a:p>
        </p:txBody>
      </p:sp>
    </p:spTree>
    <p:extLst>
      <p:ext uri="{BB962C8B-B14F-4D97-AF65-F5344CB8AC3E}">
        <p14:creationId xmlns:p14="http://schemas.microsoft.com/office/powerpoint/2010/main" val="17823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 descr="Obsah obrázku noční obloha&#10;&#10;Popis se vygeneroval automaticky.">
            <a:extLst>
              <a:ext uri="{FF2B5EF4-FFF2-40B4-BE49-F238E27FC236}">
                <a16:creationId xmlns:a16="http://schemas.microsoft.com/office/drawing/2014/main" id="{74CB810C-1EB5-49D5-AA14-F0AEC496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C31D31-CF24-4D04-935B-EB3C5F2A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Úpravy zvuku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9D3459-75C5-48F7-9A4A-24B1B661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>
                <a:cs typeface="Calibri"/>
              </a:rPr>
              <a:t>Frekvenční</a:t>
            </a:r>
          </a:p>
          <a:p>
            <a:r>
              <a:rPr lang="cs-CZ" sz="2400" dirty="0">
                <a:cs typeface="Calibri"/>
              </a:rPr>
              <a:t>Amplitudová</a:t>
            </a:r>
          </a:p>
          <a:p>
            <a:r>
              <a:rPr lang="cs-CZ" sz="2400" dirty="0">
                <a:cs typeface="Calibri"/>
              </a:rPr>
              <a:t>Modulační</a:t>
            </a:r>
          </a:p>
          <a:p>
            <a:r>
              <a:rPr lang="cs-CZ" sz="2400" dirty="0">
                <a:cs typeface="Calibri"/>
              </a:rPr>
              <a:t>Kvalitativní</a:t>
            </a:r>
          </a:p>
          <a:p>
            <a:r>
              <a:rPr lang="cs-CZ" sz="2400" dirty="0">
                <a:cs typeface="Calibri"/>
              </a:rPr>
              <a:t>Efektová</a:t>
            </a:r>
          </a:p>
          <a:p>
            <a:endParaRPr lang="cs-CZ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02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A91B04B5-3E8A-4AFE-A2CB-148949205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CFEAFD-3A0C-401E-81B4-5539E4D6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>
                <a:cs typeface="Calibri Light"/>
              </a:rPr>
              <a:t>Programy pro úpravy zvuku</a:t>
            </a:r>
            <a:endParaRPr lang="cs-CZ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4E0BB-CFFA-46BD-99E5-56BA35E6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 err="1">
                <a:ea typeface="+mn-lt"/>
                <a:cs typeface="+mn-lt"/>
              </a:rPr>
              <a:t>Audacity</a:t>
            </a:r>
            <a:endParaRPr lang="cs-CZ" sz="2400" dirty="0">
              <a:ea typeface="+mn-lt"/>
              <a:cs typeface="+mn-lt"/>
            </a:endParaRPr>
          </a:p>
          <a:p>
            <a:r>
              <a:rPr lang="cs-CZ" sz="2400" dirty="0" err="1">
                <a:ea typeface="+mn-lt"/>
                <a:cs typeface="+mn-lt"/>
              </a:rPr>
              <a:t>Goldwave</a:t>
            </a:r>
            <a:endParaRPr lang="cs-CZ" sz="2400" dirty="0">
              <a:ea typeface="+mn-lt"/>
              <a:cs typeface="+mn-lt"/>
            </a:endParaRPr>
          </a:p>
          <a:p>
            <a:r>
              <a:rPr lang="cs-CZ" sz="2400" dirty="0">
                <a:ea typeface="+mn-lt"/>
                <a:cs typeface="+mn-lt"/>
              </a:rPr>
              <a:t>Nero </a:t>
            </a:r>
            <a:r>
              <a:rPr lang="cs-CZ" sz="2400" dirty="0" err="1">
                <a:ea typeface="+mn-lt"/>
                <a:cs typeface="+mn-lt"/>
              </a:rPr>
              <a:t>WaveEditor</a:t>
            </a:r>
            <a:endParaRPr lang="cs-CZ" sz="2400" dirty="0">
              <a:ea typeface="+mn-lt"/>
              <a:cs typeface="+mn-lt"/>
            </a:endParaRPr>
          </a:p>
          <a:p>
            <a:r>
              <a:rPr lang="cs-CZ" sz="2400" dirty="0">
                <a:ea typeface="+mn-lt"/>
                <a:cs typeface="+mn-lt"/>
              </a:rPr>
              <a:t>Adobe </a:t>
            </a:r>
            <a:r>
              <a:rPr lang="cs-CZ" sz="2400" dirty="0" err="1">
                <a:ea typeface="+mn-lt"/>
                <a:cs typeface="+mn-lt"/>
              </a:rPr>
              <a:t>Audition</a:t>
            </a:r>
            <a:r>
              <a:rPr lang="cs-CZ" sz="2400" dirty="0">
                <a:ea typeface="+mn-lt"/>
                <a:cs typeface="+mn-lt"/>
              </a:rPr>
              <a:t> CC</a:t>
            </a:r>
            <a:endParaRPr lang="en-US" sz="2400" dirty="0">
              <a:ea typeface="+mn-lt"/>
              <a:cs typeface="+mn-lt"/>
            </a:endParaRPr>
          </a:p>
          <a:p>
            <a:r>
              <a:rPr lang="cs-CZ" sz="2400" dirty="0" err="1">
                <a:ea typeface="+mn-lt"/>
                <a:cs typeface="+mn-lt"/>
              </a:rPr>
              <a:t>Wave</a:t>
            </a:r>
            <a:r>
              <a:rPr lang="cs-CZ" sz="2400" dirty="0">
                <a:ea typeface="+mn-lt"/>
                <a:cs typeface="+mn-lt"/>
              </a:rPr>
              <a:t> Editor</a:t>
            </a:r>
            <a:endParaRPr lang="en-US" sz="2400" dirty="0">
              <a:ea typeface="+mn-lt"/>
              <a:cs typeface="+mn-lt"/>
            </a:endParaRPr>
          </a:p>
          <a:p>
            <a:endParaRPr lang="cs-CZ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09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4398CBD9-7814-4A7A-8432-5E9B69250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27F0FA-FB4A-4CB1-AF40-0DD6A9C1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Programy pro přehrávání zvuku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CE444B-7555-41EB-B8B0-522332A3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 err="1">
                <a:cs typeface="Calibri"/>
              </a:rPr>
              <a:t>BSPlayer</a:t>
            </a:r>
            <a:endParaRPr lang="cs-CZ" sz="2400" dirty="0">
              <a:cs typeface="Calibri"/>
            </a:endParaRPr>
          </a:p>
          <a:p>
            <a:r>
              <a:rPr lang="cs-CZ" sz="2400" dirty="0">
                <a:ea typeface="+mn-lt"/>
                <a:cs typeface="+mn-lt"/>
              </a:rPr>
              <a:t>VLC media </a:t>
            </a:r>
            <a:r>
              <a:rPr lang="cs-CZ" sz="2400" dirty="0" err="1">
                <a:ea typeface="+mn-lt"/>
                <a:cs typeface="+mn-lt"/>
              </a:rPr>
              <a:t>player</a:t>
            </a:r>
            <a:endParaRPr lang="cs-CZ" sz="2400" dirty="0">
              <a:ea typeface="+mn-lt"/>
              <a:cs typeface="+mn-lt"/>
            </a:endParaRPr>
          </a:p>
          <a:p>
            <a:r>
              <a:rPr lang="cs-CZ" sz="2400" dirty="0">
                <a:cs typeface="Calibri"/>
              </a:rPr>
              <a:t>Windows media </a:t>
            </a:r>
            <a:r>
              <a:rPr lang="cs-CZ" sz="2400" dirty="0" err="1">
                <a:cs typeface="Calibri"/>
              </a:rPr>
              <a:t>player</a:t>
            </a:r>
            <a:endParaRPr lang="cs-CZ" sz="2400" dirty="0">
              <a:cs typeface="Calibri"/>
            </a:endParaRPr>
          </a:p>
          <a:p>
            <a:r>
              <a:rPr lang="cs-CZ" sz="2400" dirty="0" err="1">
                <a:cs typeface="Calibri"/>
              </a:rPr>
              <a:t>SMPlayer</a:t>
            </a:r>
            <a:endParaRPr lang="cs-CZ" sz="2400" dirty="0">
              <a:cs typeface="Calibri"/>
            </a:endParaRPr>
          </a:p>
          <a:p>
            <a:r>
              <a:rPr lang="cs-CZ" sz="2400" dirty="0">
                <a:cs typeface="Calibri"/>
              </a:rPr>
              <a:t>AIMP</a:t>
            </a:r>
          </a:p>
        </p:txBody>
      </p:sp>
    </p:spTree>
    <p:extLst>
      <p:ext uri="{BB962C8B-B14F-4D97-AF65-F5344CB8AC3E}">
        <p14:creationId xmlns:p14="http://schemas.microsoft.com/office/powerpoint/2010/main" val="141582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484E99AC-84C1-4A15-B77F-D3F3C6FE8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435472E-052E-45E3-98FF-8E45D8FD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Zdroje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CF65E9-067C-47DD-8DF7-E190D3FD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7773162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 dirty="0">
                <a:cs typeface="Calibri"/>
              </a:rPr>
              <a:t>Sešit z APV</a:t>
            </a:r>
            <a:endParaRPr lang="cs-CZ" sz="2400" dirty="0"/>
          </a:p>
          <a:p>
            <a:r>
              <a:rPr lang="cs-CZ" sz="2400" dirty="0">
                <a:cs typeface="Calibri"/>
                <a:hlinkClick r:id="rId3"/>
              </a:rPr>
              <a:t>https://www.bigyzr.cz/shared/clanky/2893/ICT-Pripravy/ICT_2_Multimedia.pdf</a:t>
            </a:r>
            <a:endParaRPr lang="cs-CZ" sz="2400" dirty="0">
              <a:cs typeface="Calibri"/>
            </a:endParaRPr>
          </a:p>
          <a:p>
            <a:r>
              <a:rPr lang="cs-CZ" sz="2400" dirty="0">
                <a:cs typeface="Calibri"/>
                <a:hlinkClick r:id="rId4"/>
              </a:rPr>
              <a:t>https://slideplayer.cz/slide/2681819/</a:t>
            </a:r>
            <a:endParaRPr lang="cs-CZ" sz="2400" dirty="0">
              <a:cs typeface="Calibri"/>
            </a:endParaRPr>
          </a:p>
          <a:p>
            <a:r>
              <a:rPr lang="cs-CZ" sz="2400" dirty="0">
                <a:cs typeface="Calibri"/>
                <a:hlinkClick r:id="rId5"/>
              </a:rPr>
              <a:t>https://cs.wikipedia.org/wiki/Advanced_Audio_Coding</a:t>
            </a:r>
            <a:endParaRPr lang="cs-CZ" sz="2400" dirty="0">
              <a:cs typeface="Calibri"/>
            </a:endParaRPr>
          </a:p>
          <a:p>
            <a:r>
              <a:rPr lang="cs-CZ" sz="2400" dirty="0">
                <a:cs typeface="Calibri"/>
                <a:hlinkClick r:id="rId6"/>
              </a:rPr>
              <a:t>https://soubory.info/extension/aif</a:t>
            </a:r>
            <a:endParaRPr lang="cs-CZ" sz="2400" dirty="0">
              <a:cs typeface="Calibri"/>
            </a:endParaRPr>
          </a:p>
          <a:p>
            <a:r>
              <a:rPr lang="cs-CZ" sz="2400" dirty="0">
                <a:cs typeface="Calibri"/>
                <a:hlinkClick r:id="rId7"/>
              </a:rPr>
              <a:t>https://www.slovnikmidi.info/vyklad/285</a:t>
            </a:r>
            <a:endParaRPr lang="cs-CZ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3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A3D07F43-14AA-4670-B61B-030E9C350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0A5A93-5BE7-4B35-BCB7-252A771B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Parametry zvuku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38FB44-9147-42FD-9F6D-2E1EEE7D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505450" cy="3207258"/>
          </a:xfrm>
        </p:spPr>
        <p:txBody>
          <a:bodyPr anchor="t">
            <a:normAutofit/>
          </a:bodyPr>
          <a:lstStyle/>
          <a:p>
            <a:r>
              <a:rPr lang="cs-CZ" sz="2400" dirty="0"/>
              <a:t>Výška = frekvence vlnění</a:t>
            </a:r>
          </a:p>
          <a:p>
            <a:r>
              <a:rPr lang="cs-CZ" sz="2400" dirty="0"/>
              <a:t>Barva = počet frekvencí a poměr jejich hlasitostí ve zvuku</a:t>
            </a:r>
          </a:p>
          <a:p>
            <a:r>
              <a:rPr lang="cs-CZ" sz="2400" dirty="0"/>
              <a:t>Intenzita (hlasitost) = amplituda vlnění</a:t>
            </a:r>
          </a:p>
        </p:txBody>
      </p:sp>
    </p:spTree>
    <p:extLst>
      <p:ext uri="{BB962C8B-B14F-4D97-AF65-F5344CB8AC3E}">
        <p14:creationId xmlns:p14="http://schemas.microsoft.com/office/powerpoint/2010/main" val="311401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4C5DEC-76E4-4590-B46F-AD7A8E45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Znázornění zvuku</a:t>
            </a:r>
          </a:p>
        </p:txBody>
      </p:sp>
      <p:pic>
        <p:nvPicPr>
          <p:cNvPr id="1026" name="Picture 2" descr="Zvuk Mechanické vlnění vzduchu. - ppt stáhnout">
            <a:extLst>
              <a:ext uri="{FF2B5EF4-FFF2-40B4-BE49-F238E27FC236}">
                <a16:creationId xmlns:a16="http://schemas.microsoft.com/office/drawing/2014/main" id="{A92B6CD5-D48E-4198-8D99-381D242C2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6"/>
          <a:stretch/>
        </p:blipFill>
        <p:spPr bwMode="auto">
          <a:xfrm>
            <a:off x="1877961" y="1329870"/>
            <a:ext cx="8436078" cy="53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6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DBA217E2-4AD9-4D3D-8287-39922BE6C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36FA90-B4F9-44C2-9C3F-A481E6F6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Tón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1A458-3B14-4D1E-B958-D5E8E9CD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480810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 dirty="0"/>
              <a:t>Harmonický zvuk</a:t>
            </a:r>
          </a:p>
          <a:p>
            <a:r>
              <a:rPr lang="cs-CZ" altLang="cs-CZ" sz="2400" dirty="0"/>
              <a:t>Pravidelně se opakující perioda</a:t>
            </a:r>
            <a:r>
              <a:rPr lang="cs-CZ" sz="2400" dirty="0"/>
              <a:t> se skoro stejnou frekvencí</a:t>
            </a:r>
          </a:p>
          <a:p>
            <a:r>
              <a:rPr lang="cs-CZ" sz="2400" dirty="0">
                <a:cs typeface="Calibri"/>
              </a:rPr>
              <a:t>Vlastnosti</a:t>
            </a:r>
          </a:p>
          <a:p>
            <a:pPr lvl="1"/>
            <a:r>
              <a:rPr lang="cs-CZ" dirty="0">
                <a:cs typeface="Calibri"/>
              </a:rPr>
              <a:t>Výška </a:t>
            </a:r>
          </a:p>
          <a:p>
            <a:pPr lvl="1"/>
            <a:r>
              <a:rPr lang="cs-CZ" dirty="0">
                <a:cs typeface="Calibri"/>
              </a:rPr>
              <a:t>Délka</a:t>
            </a:r>
          </a:p>
          <a:p>
            <a:pPr lvl="1"/>
            <a:r>
              <a:rPr lang="cs-CZ" dirty="0">
                <a:cs typeface="Calibri"/>
              </a:rPr>
              <a:t>Síla </a:t>
            </a:r>
          </a:p>
          <a:p>
            <a:pPr lvl="1"/>
            <a:r>
              <a:rPr lang="cs-CZ">
                <a:cs typeface="Calibri"/>
              </a:rPr>
              <a:t>Barva</a:t>
            </a:r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4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6" descr="Obsah obrázku noční obloha&#10;&#10;Popis se vygeneroval automaticky.">
            <a:extLst>
              <a:ext uri="{FF2B5EF4-FFF2-40B4-BE49-F238E27FC236}">
                <a16:creationId xmlns:a16="http://schemas.microsoft.com/office/drawing/2014/main" id="{8BB88C1C-D8BB-4CF9-86F2-C18B55E17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2099FF2-0510-4628-B4F4-31BC5FC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Odstup od šumu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299177-1539-41FA-B514-D425A755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968746" cy="3207258"/>
          </a:xfrm>
        </p:spPr>
        <p:txBody>
          <a:bodyPr anchor="t">
            <a:normAutofit/>
          </a:bodyPr>
          <a:lstStyle/>
          <a:p>
            <a:r>
              <a:rPr lang="cs-CZ" sz="2400" dirty="0"/>
              <a:t>S/N ratio (</a:t>
            </a:r>
            <a:r>
              <a:rPr lang="cs-CZ" sz="2400" dirty="0" err="1"/>
              <a:t>signal</a:t>
            </a:r>
            <a:r>
              <a:rPr lang="cs-CZ" sz="2400" dirty="0"/>
              <a:t> to </a:t>
            </a:r>
            <a:r>
              <a:rPr lang="cs-CZ" sz="2400" dirty="0" err="1"/>
              <a:t>noise</a:t>
            </a:r>
            <a:r>
              <a:rPr lang="cs-CZ" sz="2400" dirty="0"/>
              <a:t>)</a:t>
            </a:r>
          </a:p>
          <a:p>
            <a:r>
              <a:rPr lang="cs-CZ" sz="2400" dirty="0"/>
              <a:t>Parametr audio zařízení udáván v decibelech</a:t>
            </a:r>
          </a:p>
          <a:p>
            <a:r>
              <a:rPr lang="cs-CZ" sz="2400" dirty="0"/>
              <a:t>Kolikrát můžeme signál v plném rozsahu snížit, než se dostane na úroveň šumu</a:t>
            </a:r>
          </a:p>
          <a:p>
            <a:endParaRPr lang="cs-CZ" sz="1700" dirty="0"/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38D9F3F8-206B-4AD7-8188-83DCBF95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3" y="4486657"/>
            <a:ext cx="5108857" cy="21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 descr="Obsah obrázku noční obloha&#10;&#10;Popis se vygeneroval automaticky.">
            <a:extLst>
              <a:ext uri="{FF2B5EF4-FFF2-40B4-BE49-F238E27FC236}">
                <a16:creationId xmlns:a16="http://schemas.microsoft.com/office/drawing/2014/main" id="{677570E3-26FC-4A3A-80F2-9588B0C35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D7CA306-D5C6-495D-98F5-574D74AC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Prostorová simulace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BB548D-8EA1-427F-97F3-4A4651A9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956298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 dirty="0"/>
              <a:t>Zvukové systémy:</a:t>
            </a:r>
          </a:p>
          <a:p>
            <a:pPr lvl="1"/>
            <a:r>
              <a:rPr lang="cs-CZ" dirty="0"/>
              <a:t>Mono (má 1 stopu, a tudíž nerozeznáme směr, odkud zvuk přichází)</a:t>
            </a:r>
          </a:p>
          <a:p>
            <a:pPr lvl="1"/>
            <a:r>
              <a:rPr lang="cs-CZ" dirty="0"/>
              <a:t>Stereo (má 2 stopy, lze rozeznat prostor, odkud jde zvuk, zkreslený)</a:t>
            </a:r>
            <a:endParaRPr lang="cs-CZ" dirty="0">
              <a:cs typeface="Calibri"/>
            </a:endParaRPr>
          </a:p>
          <a:p>
            <a:pPr lvl="1"/>
            <a:r>
              <a:rPr lang="cs-CZ" dirty="0"/>
              <a:t>2.1 (2 zvukové stopy a basy)</a:t>
            </a:r>
          </a:p>
          <a:p>
            <a:pPr lvl="1"/>
            <a:r>
              <a:rPr lang="cs-CZ" dirty="0"/>
              <a:t>5.1</a:t>
            </a:r>
          </a:p>
          <a:p>
            <a:pPr lvl="1"/>
            <a:r>
              <a:rPr lang="cs-CZ" dirty="0"/>
              <a:t>7.1</a:t>
            </a:r>
          </a:p>
          <a:p>
            <a:pPr lvl="1"/>
            <a:r>
              <a:rPr lang="cs-CZ" dirty="0"/>
              <a:t>7.2</a:t>
            </a:r>
          </a:p>
          <a:p>
            <a:pPr lvl="1"/>
            <a:r>
              <a:rPr lang="cs-CZ" dirty="0"/>
              <a:t>9.2</a:t>
            </a:r>
          </a:p>
        </p:txBody>
      </p:sp>
    </p:spTree>
    <p:extLst>
      <p:ext uri="{BB962C8B-B14F-4D97-AF65-F5344CB8AC3E}">
        <p14:creationId xmlns:p14="http://schemas.microsoft.com/office/powerpoint/2010/main" val="22109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835C5739-9813-44D1-818F-301827D03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30620B-EA6C-437A-ADF5-A598E8D3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Převodníky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DB80EA-795C-4205-A82F-9249B190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7785354" cy="3207258"/>
          </a:xfrm>
        </p:spPr>
        <p:txBody>
          <a:bodyPr anchor="t">
            <a:noAutofit/>
          </a:bodyPr>
          <a:lstStyle/>
          <a:p>
            <a:r>
              <a:rPr lang="cs-CZ" sz="2200" dirty="0"/>
              <a:t>A/D převodník</a:t>
            </a:r>
          </a:p>
          <a:p>
            <a:pPr lvl="1"/>
            <a:r>
              <a:rPr lang="cs-CZ" sz="2200" dirty="0"/>
              <a:t>Používá se pro převod analogového signálu na signál digitální</a:t>
            </a:r>
          </a:p>
          <a:p>
            <a:pPr lvl="1"/>
            <a:r>
              <a:rPr lang="cs-CZ" sz="2200" dirty="0"/>
              <a:t>Tudíž provádí samplování</a:t>
            </a:r>
          </a:p>
          <a:p>
            <a:pPr lvl="1"/>
            <a:r>
              <a:rPr lang="cs-CZ" sz="2200" dirty="0"/>
              <a:t>Umožní zpracování původně analogového signálu v počítačích</a:t>
            </a:r>
          </a:p>
          <a:p>
            <a:r>
              <a:rPr lang="cs-CZ" sz="2200" dirty="0"/>
              <a:t>D/A převodník</a:t>
            </a:r>
          </a:p>
          <a:p>
            <a:pPr lvl="1"/>
            <a:r>
              <a:rPr lang="cs-CZ" sz="2200" dirty="0"/>
              <a:t>Používá se pro převod digitálního signálu na signál analogový</a:t>
            </a:r>
          </a:p>
          <a:p>
            <a:pPr lvl="1"/>
            <a:r>
              <a:rPr lang="cs-CZ" sz="2200" dirty="0"/>
              <a:t>Provádí rekonstrukci zvuku</a:t>
            </a:r>
          </a:p>
          <a:p>
            <a:pPr lvl="1"/>
            <a:r>
              <a:rPr lang="cs-CZ" sz="2200" dirty="0"/>
              <a:t>Umožní přehrát digitální zvuk z počítače na analogovém zařízení</a:t>
            </a:r>
          </a:p>
        </p:txBody>
      </p:sp>
    </p:spTree>
    <p:extLst>
      <p:ext uri="{BB962C8B-B14F-4D97-AF65-F5344CB8AC3E}">
        <p14:creationId xmlns:p14="http://schemas.microsoft.com/office/powerpoint/2010/main" val="127506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noční obloha&#10;&#10;Popis se vygeneroval automaticky.">
            <a:extLst>
              <a:ext uri="{FF2B5EF4-FFF2-40B4-BE49-F238E27FC236}">
                <a16:creationId xmlns:a16="http://schemas.microsoft.com/office/drawing/2014/main" id="{C3C8007D-B752-4004-BFE4-E44B00496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8555" r="154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F2E5F4-1A2A-48A2-9D32-BF142301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Samplování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A96502-A97C-4413-A24E-3E828CDC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8053578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200" dirty="0"/>
              <a:t>Proces převodu analogového spojitého signálu na dvojkový, digitální</a:t>
            </a:r>
          </a:p>
          <a:p>
            <a:r>
              <a:rPr lang="cs-CZ" sz="2200" dirty="0"/>
              <a:t>Vstupní signál se digitalizuje a periodicky se ukládá po okamžicích do paměti</a:t>
            </a:r>
            <a:endParaRPr lang="cs-CZ" sz="2200" dirty="0">
              <a:cs typeface="Calibri" panose="020F0502020204030204"/>
            </a:endParaRPr>
          </a:p>
          <a:p>
            <a:r>
              <a:rPr lang="cs-CZ" sz="2200" dirty="0">
                <a:cs typeface="Calibri" panose="020F0502020204030204"/>
              </a:rPr>
              <a:t>2 kroky - vzorkovaní, kvantovaní</a:t>
            </a:r>
            <a:endParaRPr lang="cs-CZ" sz="2200" dirty="0"/>
          </a:p>
          <a:p>
            <a:r>
              <a:rPr lang="cs-CZ" sz="2200" dirty="0"/>
              <a:t>Vzorkovací frekvence je počet sejmutých vzorků za jednu vteřinu</a:t>
            </a:r>
          </a:p>
          <a:p>
            <a:r>
              <a:rPr lang="cs-CZ" sz="2200" dirty="0">
                <a:cs typeface="Calibri" panose="020F0502020204030204"/>
              </a:rPr>
              <a:t>Vzorkovací frekvence musí být minimálně 2x větší než původní frekvence</a:t>
            </a:r>
          </a:p>
          <a:p>
            <a:r>
              <a:rPr lang="cs-CZ" sz="2200" dirty="0">
                <a:cs typeface="Calibri" panose="020F0502020204030204"/>
              </a:rPr>
              <a:t>Kvantování blíže určuje hodnotu v jednotlivých bodech</a:t>
            </a:r>
          </a:p>
        </p:txBody>
      </p:sp>
    </p:spTree>
    <p:extLst>
      <p:ext uri="{BB962C8B-B14F-4D97-AF65-F5344CB8AC3E}">
        <p14:creationId xmlns:p14="http://schemas.microsoft.com/office/powerpoint/2010/main" val="253761636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495</Words>
  <Application>Microsoft Office PowerPoint</Application>
  <PresentationFormat>Širokoúhlá obrazovka</PresentationFormat>
  <Paragraphs>107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Motiv systému Office</vt:lpstr>
      <vt:lpstr>Zvuk</vt:lpstr>
      <vt:lpstr>Fyzikální definice</vt:lpstr>
      <vt:lpstr>Parametry zvuku</vt:lpstr>
      <vt:lpstr>Znázornění zvuku</vt:lpstr>
      <vt:lpstr>Tón</vt:lpstr>
      <vt:lpstr>Odstup od šumu</vt:lpstr>
      <vt:lpstr>Prostorová simulace</vt:lpstr>
      <vt:lpstr>Převodníky</vt:lpstr>
      <vt:lpstr>Samplování</vt:lpstr>
      <vt:lpstr>Prezentace aplikace PowerPoint</vt:lpstr>
      <vt:lpstr>Rekonstrukce zvuku</vt:lpstr>
      <vt:lpstr>Prezentace aplikace PowerPoint</vt:lpstr>
      <vt:lpstr>Prezentace aplikace PowerPoint</vt:lpstr>
      <vt:lpstr>Formáty</vt:lpstr>
      <vt:lpstr>WAV</vt:lpstr>
      <vt:lpstr>aif, rif</vt:lpstr>
      <vt:lpstr>MPEG1 Layer3 – MP3</vt:lpstr>
      <vt:lpstr>FLAC</vt:lpstr>
      <vt:lpstr>AAC</vt:lpstr>
      <vt:lpstr>Úpravy zvuku</vt:lpstr>
      <vt:lpstr>Programy pro úpravy zvuku</vt:lpstr>
      <vt:lpstr>Programy pro přehrávání zvuku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Matěj Lepeška</dc:creator>
  <cp:lastModifiedBy>Lepeška Matěj</cp:lastModifiedBy>
  <cp:revision>76</cp:revision>
  <dcterms:created xsi:type="dcterms:W3CDTF">2021-12-26T20:26:36Z</dcterms:created>
  <dcterms:modified xsi:type="dcterms:W3CDTF">2022-01-04T21:23:14Z</dcterms:modified>
</cp:coreProperties>
</file>