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D47"/>
    <a:srgbClr val="D9E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ABB55-243B-4E91-B527-91817F3D8F0A}" v="19" dt="2023-01-07T14:17:11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80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008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77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60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12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000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3628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1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372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63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044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10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72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255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03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60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DD6DD-5756-41D4-B92A-0220A75D25FE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A50DA8-6DE5-4F3F-BB07-FD02ACBC7C3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5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y.cz/electronics/terminologie-zvuku-s-vysokym-rozlisenim-pro-audiofily" TargetMode="External"/><Relationship Id="rId2" Type="http://schemas.openxmlformats.org/officeDocument/2006/relationships/hyperlink" Target="https://cs.wikipedia.org/wiki/Zv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XPlxV4fO9A" TargetMode="External"/><Relationship Id="rId4" Type="http://schemas.openxmlformats.org/officeDocument/2006/relationships/hyperlink" Target="https://moodle.it.pedf.cuni.cz/pluginfile.php/121480/mod_resource/content/0/Zvukov%C3%A9%20form%C3%A1ty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BB8617-DB92-9E78-D4D7-8111E3D26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Zvuk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643B849-F5EF-2C49-4E1C-41BF30E40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Dennis Hable a Lukáš Vlach</a:t>
            </a:r>
          </a:p>
        </p:txBody>
      </p:sp>
    </p:spTree>
    <p:extLst>
      <p:ext uri="{BB962C8B-B14F-4D97-AF65-F5344CB8AC3E}">
        <p14:creationId xmlns:p14="http://schemas.microsoft.com/office/powerpoint/2010/main" val="151770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ED64C5-E75A-57E7-283C-D85B798E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969"/>
            <a:ext cx="8596668" cy="82933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40A1FC-C7B9-4488-8F70-DC79DADD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1307"/>
            <a:ext cx="8596668" cy="4810055"/>
          </a:xfrm>
        </p:spPr>
        <p:txBody>
          <a:bodyPr>
            <a:normAutofit/>
          </a:bodyPr>
          <a:lstStyle/>
          <a:p>
            <a:r>
              <a:rPr lang="cs-CZ" sz="1600" dirty="0">
                <a:hlinkClick r:id="rId2"/>
              </a:rPr>
              <a:t>https://cs.wikipedia.org/wiki/Zvuk</a:t>
            </a:r>
            <a:endParaRPr lang="cs-CZ" sz="1600" dirty="0"/>
          </a:p>
          <a:p>
            <a:r>
              <a:rPr lang="cs-CZ" sz="1600" dirty="0">
                <a:hlinkClick r:id="rId3"/>
              </a:rPr>
              <a:t>https://www.sony.cz/electronics/terminologie-zvuku-s-vysokym-rozlisenim-pro-audiofily</a:t>
            </a:r>
            <a:endParaRPr lang="cs-CZ" sz="1600" dirty="0"/>
          </a:p>
          <a:p>
            <a:r>
              <a:rPr lang="cs-CZ" sz="1600" dirty="0">
                <a:hlinkClick r:id="rId4"/>
              </a:rPr>
              <a:t>https://moodle.it.pedf.cuni.cz/pluginfile.php/121480/mod_resource/content/0/Zvukov%C3%A9%20form%C3%A1ty.pdf</a:t>
            </a:r>
            <a:endParaRPr lang="cs-CZ" sz="1600" dirty="0"/>
          </a:p>
          <a:p>
            <a:r>
              <a:rPr lang="cs-CZ" sz="1600" u="sng" dirty="0">
                <a:solidFill>
                  <a:srgbClr val="9FCD47"/>
                </a:solidFill>
                <a:hlinkClick r:id="rId5"/>
              </a:rPr>
              <a:t>Vlastní zdroje</a:t>
            </a:r>
            <a:endParaRPr lang="cs-CZ" sz="1600" u="sng" dirty="0">
              <a:solidFill>
                <a:srgbClr val="9FCD47"/>
              </a:solidFill>
            </a:endParaRPr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9901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F72CA-92E3-42BC-490B-E352220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800" dirty="0"/>
              <a:t>Co je zvuk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67AD9D-73D8-5E5B-B499-08611319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r>
              <a:rPr lang="cs-CZ" sz="2300" dirty="0"/>
              <a:t>Zvuk obecně je mechanické vlnění v látkovém prostředí, které je schopno vyvolat sluchový vjem. </a:t>
            </a:r>
          </a:p>
          <a:p>
            <a:r>
              <a:rPr lang="cs-CZ" sz="2300" dirty="0"/>
              <a:t>Vědou týkající se zvuku se zabývá akustika (zabývá se vznikem, přenosem a vnímáním zvuku).</a:t>
            </a:r>
          </a:p>
        </p:txBody>
      </p:sp>
    </p:spTree>
    <p:extLst>
      <p:ext uri="{BB962C8B-B14F-4D97-AF65-F5344CB8AC3E}">
        <p14:creationId xmlns:p14="http://schemas.microsoft.com/office/powerpoint/2010/main" val="116686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0284C6-B47B-7178-238F-7ABAF7D8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56238"/>
            <a:ext cx="9609219" cy="500987"/>
          </a:xfrm>
        </p:spPr>
        <p:txBody>
          <a:bodyPr>
            <a:normAutofit fontScale="90000"/>
          </a:bodyPr>
          <a:lstStyle/>
          <a:p>
            <a:r>
              <a:rPr lang="cs-CZ" dirty="0"/>
              <a:t>Základní pojmy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3B9423A8-E05B-0815-729A-346D7E99B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38" y="733425"/>
                <a:ext cx="9609220" cy="612306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cs-CZ" sz="3200" b="1" dirty="0"/>
                  <a:t>Frekvence [Hz] </a:t>
                </a:r>
                <a:r>
                  <a:rPr lang="cs-CZ" sz="3200" dirty="0"/>
                  <a:t>– výška zvuku</a:t>
                </a:r>
              </a:p>
              <a:p>
                <a:pPr lvl="1"/>
                <a:r>
                  <a:rPr lang="cs-CZ" sz="2200" dirty="0"/>
                  <a:t>Slyšitelné frekvence od 20Hz do 20kHz</a:t>
                </a:r>
              </a:p>
              <a:p>
                <a:pPr lvl="1"/>
                <a:r>
                  <a:rPr lang="cs-CZ" sz="2200" dirty="0"/>
                  <a:t>Frekvence menší než 16Hz = infrazvuk; větší než 20kHz je ultrazvuk</a:t>
                </a:r>
              </a:p>
              <a:p>
                <a:r>
                  <a:rPr lang="cs-CZ" sz="3200" b="1" dirty="0"/>
                  <a:t>Intenzita [dB] </a:t>
                </a:r>
                <a:r>
                  <a:rPr lang="cs-CZ" sz="3200" dirty="0"/>
                  <a:t>– hlasitost zvuku; </a:t>
                </a:r>
                <a:r>
                  <a:rPr lang="cs-CZ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dB = 2­*</a:t>
                </a:r>
                <a14:m>
                  <m:oMath xmlns:m="http://schemas.openxmlformats.org/officeDocument/2006/math">
                    <m:r>
                      <a:rPr lang="cs-CZ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cs-CZ" sz="32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cs-CZ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cs-CZ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cs-CZ" sz="3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 (jednotka akustického </a:t>
                </a:r>
                <a:r>
                  <a:rPr lang="cs-CZ" sz="3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tlaku, kterým zvukové vlnění působí na sluch) </a:t>
                </a:r>
                <a:endParaRPr lang="cs-CZ" sz="3200" dirty="0"/>
              </a:p>
              <a:p>
                <a:pPr lvl="1"/>
                <a:r>
                  <a:rPr lang="cs-CZ" sz="2200" dirty="0"/>
                  <a:t>Nejvyšší hodnota akustického tlaku: 0dB (práh slyšitelnosti)</a:t>
                </a:r>
              </a:p>
              <a:p>
                <a:pPr lvl="1"/>
                <a:r>
                  <a:rPr lang="cs-CZ" sz="2200" dirty="0"/>
                  <a:t>+3dB = 2* větší hlasitost; -3dB = poloviční hlasitost</a:t>
                </a:r>
              </a:p>
              <a:p>
                <a:pPr lvl="0"/>
                <a:r>
                  <a:rPr lang="cs-CZ" sz="3200" b="1" dirty="0"/>
                  <a:t>Barva zvuku</a:t>
                </a:r>
              </a:p>
              <a:p>
                <a:pPr lvl="1"/>
                <a:r>
                  <a:rPr lang="cs-CZ" sz="2200" dirty="0"/>
                  <a:t>I při stejné výšce tónu se mohou zvuky lišit odlišným zabarvením. </a:t>
                </a:r>
              </a:p>
              <a:p>
                <a:pPr lvl="1"/>
                <a:r>
                  <a:rPr lang="cs-CZ" sz="2200" dirty="0"/>
                  <a:t>Barva zvuku je určena jeho spektrem - frekvencemi vyšších harmonických tónů ve složeném tónu a jejich amplitudami a fázemi.</a:t>
                </a:r>
              </a:p>
              <a:p>
                <a:pPr lvl="1"/>
                <a:r>
                  <a:rPr lang="cs-CZ" sz="2200" dirty="0"/>
                  <a:t>Sluchem podle barvy zvuku rozeznáváme hudební nástroje a hlasy lidí.</a:t>
                </a:r>
              </a:p>
              <a:p>
                <a:pPr lvl="0"/>
                <a:r>
                  <a:rPr lang="cs-CZ" sz="3200" b="1" dirty="0"/>
                  <a:t>Práh bolesti</a:t>
                </a:r>
              </a:p>
              <a:p>
                <a:pPr lvl="1"/>
                <a:r>
                  <a:rPr lang="cs-CZ" sz="2200" dirty="0"/>
                  <a:t>je 120 až 125dB, při vysokých intenzitách může dojít k nenávratnému poškození sluchu.</a:t>
                </a:r>
              </a:p>
              <a:p>
                <a:pPr lvl="0"/>
                <a:r>
                  <a:rPr lang="cs-CZ" sz="3200" b="1" dirty="0"/>
                  <a:t>Vznik zvuku</a:t>
                </a:r>
              </a:p>
              <a:p>
                <a:pPr lvl="1"/>
                <a:r>
                  <a:rPr lang="cs-CZ" sz="2200" dirty="0"/>
                  <a:t>úderem (např. hra na buben, klavír)</a:t>
                </a:r>
              </a:p>
              <a:p>
                <a:pPr lvl="1"/>
                <a:r>
                  <a:rPr lang="cs-CZ" sz="2200" dirty="0"/>
                  <a:t>drnkáním (např. hra na harfu)</a:t>
                </a:r>
              </a:p>
              <a:p>
                <a:pPr lvl="1"/>
                <a:r>
                  <a:rPr lang="cs-CZ" sz="2200" dirty="0"/>
                  <a:t>smýkáním (např. hra na housle)</a:t>
                </a:r>
              </a:p>
              <a:p>
                <a:pPr lvl="1"/>
                <a:r>
                  <a:rPr lang="cs-CZ" sz="2200" dirty="0"/>
                  <a:t>rychlým pohybem (např. úder bičem)</a:t>
                </a:r>
              </a:p>
              <a:p>
                <a:pPr lvl="1"/>
                <a:r>
                  <a:rPr lang="cs-CZ" sz="2200" dirty="0"/>
                  <a:t>prouděním vzduchu okolo ostré hrany (např. hra na flétnu)</a:t>
                </a:r>
              </a:p>
              <a:p>
                <a:pPr lvl="1"/>
                <a:r>
                  <a:rPr lang="cs-CZ" sz="2200" dirty="0"/>
                  <a:t>prudkou změnou tlaku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3B9423A8-E05B-0815-729A-346D7E99B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8" y="733425"/>
                <a:ext cx="9609220" cy="6123066"/>
              </a:xfrm>
              <a:blipFill>
                <a:blip r:embed="rId2"/>
                <a:stretch>
                  <a:fillRect l="-127" t="-149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36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19A86-D692-8766-C6DC-C40D8066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079"/>
            <a:ext cx="8596668" cy="593558"/>
          </a:xfrm>
        </p:spPr>
        <p:txBody>
          <a:bodyPr>
            <a:normAutofit fontScale="90000"/>
          </a:bodyPr>
          <a:lstStyle/>
          <a:p>
            <a:r>
              <a:rPr lang="cs-CZ" dirty="0"/>
              <a:t>Formáty souborů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5C932C-8C4F-E919-DC5B-21D86E9E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2698"/>
            <a:ext cx="8596668" cy="56343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</a:pPr>
            <a:r>
              <a:rPr lang="cs-CZ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MP3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MPEG-1, MPEG-2 Audio </a:t>
            </a:r>
            <a:r>
              <a:rPr lang="cs-CZ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III</a:t>
            </a:r>
          </a:p>
          <a:p>
            <a:pPr lvl="1">
              <a:lnSpc>
                <a:spcPct val="115000"/>
              </a:lnSpc>
            </a:pP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ztrátová komprese </a:t>
            </a:r>
            <a:r>
              <a:rPr lang="cs-CZ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(ztrátě dat a kvality originální verze; zabere méně místa), </a:t>
            </a:r>
          </a:p>
          <a:p>
            <a:pPr lvl="1">
              <a:lnSpc>
                <a:spcPct val="115000"/>
              </a:lnSpc>
            </a:pP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využívá maskování</a:t>
            </a:r>
          </a:p>
          <a:p>
            <a:pPr lvl="1">
              <a:lnSpc>
                <a:spcPct val="115000"/>
              </a:lnSpc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při komprimaci ztrácí barvu </a:t>
            </a:r>
          </a:p>
          <a:p>
            <a:pPr lvl="1">
              <a:lnSpc>
                <a:spcPct val="115000"/>
              </a:lnSpc>
            </a:pPr>
            <a:r>
              <a:rPr lang="cs-CZ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yužívá se pro </a:t>
            </a:r>
            <a:r>
              <a:rPr lang="cs-CZ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ripování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CD-Audio</a:t>
            </a:r>
          </a:p>
          <a:p>
            <a:pPr lvl="1">
              <a:lnSpc>
                <a:spcPct val="115000"/>
              </a:lnSpc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Typická výška je 44,1 kHz, 48 kHz a datový tok 128 </a:t>
            </a:r>
            <a:r>
              <a:rPr lang="cs-CZ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kbps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192 </a:t>
            </a:r>
            <a:r>
              <a:rPr lang="cs-CZ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kbps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256 </a:t>
            </a:r>
            <a:r>
              <a:rPr lang="cs-CZ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kbps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nebo 320 </a:t>
            </a:r>
            <a:r>
              <a:rPr lang="cs-CZ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kbps</a:t>
            </a:r>
            <a:endParaRPr lang="cs-CZ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cs-CZ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FLAC 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Free </a:t>
            </a:r>
            <a:r>
              <a:rPr lang="cs-CZ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Lossless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Audio </a:t>
            </a:r>
            <a:r>
              <a:rPr lang="cs-CZ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</a:t>
            </a:r>
            <a:endParaRPr lang="cs-CZ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bezztrátová komprese (umožňuje téměř dokonalou rekonstrukci originálních dat)</a:t>
            </a:r>
          </a:p>
          <a:p>
            <a:pPr lvl="1">
              <a:lnSpc>
                <a:spcPct val="115000"/>
              </a:lnSpc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používá matematickou komprimaci </a:t>
            </a:r>
          </a:p>
          <a:p>
            <a:pPr lvl="1">
              <a:lnSpc>
                <a:spcPct val="115000"/>
              </a:lnSpc>
            </a:pP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vhodný pro archivaci hudby z originálních CD, protože zachová původní informace, lze nalézt i FLAC soubory, které jsou 24bit/192 kHz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cs-CZ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 </a:t>
            </a:r>
            <a:r>
              <a:rPr lang="cs-CZ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nekomprimovaná LPCM data (zcela odpovídá původnímu zvuku), typický pro CD</a:t>
            </a:r>
            <a:endParaRPr lang="cs-CZ" sz="2600" dirty="0">
              <a:effectLst/>
              <a:latin typeface="Arial" panose="020B0604020202020204" pitchFamily="34" charset="0"/>
            </a:endParaRPr>
          </a:p>
          <a:p>
            <a:r>
              <a:rPr lang="cs-CZ" sz="2600" b="1" dirty="0">
                <a:latin typeface="Calibri" panose="020F0502020204030204" pitchFamily="34" charset="0"/>
                <a:cs typeface="Times New Roman" panose="02020603050405020304" pitchFamily="18" charset="0"/>
              </a:rPr>
              <a:t>AIFF, AAC, Apple </a:t>
            </a:r>
            <a:r>
              <a:rPr lang="cs-CZ" sz="26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Lossless</a:t>
            </a:r>
            <a:r>
              <a:rPr lang="cs-CZ" sz="2600" b="1" dirty="0">
                <a:latin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55201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57E818-F04A-B30F-1030-2A21E111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753979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cs-CZ" dirty="0"/>
              <a:t>Zvukové stopy</a:t>
            </a:r>
            <a:br>
              <a:rPr lang="cs-CZ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B4E87-0DAE-0005-3877-EDC3F1B4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505"/>
            <a:ext cx="8596668" cy="432485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cs-CZ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Mono</a:t>
            </a:r>
            <a:r>
              <a:rPr lang="cs-CZ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Jedna zvuková stopa</a:t>
            </a:r>
            <a:endParaRPr lang="cs-CZ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cs-CZ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Stereo</a:t>
            </a:r>
            <a:r>
              <a:rPr lang="cs-CZ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Dvě zvukové stopy</a:t>
            </a:r>
            <a:endParaRPr lang="cs-CZ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cs-CZ" sz="23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Kvadro</a:t>
            </a:r>
            <a:r>
              <a:rPr lang="cs-CZ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Dvojité stereo, 4 stopy</a:t>
            </a:r>
            <a:endParaRPr lang="cs-CZ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cs-CZ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</a:t>
            </a:r>
            <a:r>
              <a:rPr lang="cs-CZ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2 stopy + basy</a:t>
            </a:r>
            <a:endParaRPr lang="cs-CZ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cs-CZ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5.1</a:t>
            </a:r>
            <a:r>
              <a:rPr lang="cs-CZ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5 stop + basy (využití u domácího kina)</a:t>
            </a:r>
            <a:endParaRPr lang="cs-CZ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cs-CZ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7.1</a:t>
            </a:r>
            <a:r>
              <a:rPr lang="cs-CZ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7 stop + basy (také u domácího kina)</a:t>
            </a:r>
            <a:endParaRPr lang="cs-CZ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B4AD26-1171-23FB-7CFF-63F2CFC3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531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sz="3200" dirty="0"/>
              <a:t>Digitalizace signálu - samplování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E6F1A3-1E26-0BC3-E773-C960155A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5670"/>
            <a:ext cx="4537007" cy="49623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cs-CZ" sz="2300" dirty="0"/>
              <a:t>Jedná se o převod analogového signálu do nespojité posloupnosti digitálních údajů</a:t>
            </a:r>
          </a:p>
          <a:p>
            <a:pPr>
              <a:lnSpc>
                <a:spcPct val="90000"/>
              </a:lnSpc>
            </a:pPr>
            <a:r>
              <a:rPr lang="cs-CZ" sz="2300" dirty="0"/>
              <a:t>Původní křivku „nařežeme“ další frekvencí =&gt; vzorkovací frekvence</a:t>
            </a:r>
          </a:p>
          <a:p>
            <a:pPr>
              <a:lnSpc>
                <a:spcPct val="90000"/>
              </a:lnSpc>
            </a:pPr>
            <a:r>
              <a:rPr lang="cs-CZ" sz="2300" dirty="0"/>
              <a:t>Musí být nejméně 2x větší než frekvence původního signálu</a:t>
            </a:r>
          </a:p>
          <a:p>
            <a:pPr>
              <a:lnSpc>
                <a:spcPct val="90000"/>
              </a:lnSpc>
            </a:pPr>
            <a:r>
              <a:rPr lang="cs-CZ" sz="2300" dirty="0"/>
              <a:t>Nejpoužívanější samplovací frekvence jsou 44,1 kHz, 48 kHz, 96 kHz, 192 kHz.</a:t>
            </a:r>
          </a:p>
          <a:p>
            <a:pPr>
              <a:lnSpc>
                <a:spcPct val="90000"/>
              </a:lnSpc>
            </a:pPr>
            <a:r>
              <a:rPr lang="cs-CZ" sz="2300" b="1" dirty="0">
                <a:latin typeface="Calibri" panose="020F0502020204030204" pitchFamily="34" charset="0"/>
                <a:cs typeface="Arial" panose="020B0604020202020204" pitchFamily="34" charset="0"/>
              </a:rPr>
              <a:t>Vzorkování</a:t>
            </a:r>
            <a:r>
              <a:rPr lang="cs-CZ" sz="2300" dirty="0"/>
              <a:t> – rychlé snímání vzorků úrovně signálu</a:t>
            </a:r>
          </a:p>
          <a:p>
            <a:pPr>
              <a:lnSpc>
                <a:spcPct val="90000"/>
              </a:lnSpc>
            </a:pPr>
            <a:r>
              <a:rPr lang="cs-CZ" sz="2300" b="1" dirty="0" err="1">
                <a:latin typeface="Calibri" panose="020F0502020204030204" pitchFamily="34" charset="0"/>
                <a:cs typeface="Arial" panose="020B0604020202020204" pitchFamily="34" charset="0"/>
              </a:rPr>
              <a:t>Kvantizace</a:t>
            </a:r>
            <a:r>
              <a:rPr lang="cs-CZ" sz="2300" dirty="0"/>
              <a:t> – přiřazení nejbližší kódované úrovně</a:t>
            </a:r>
          </a:p>
          <a:p>
            <a:pPr marL="0" indent="0">
              <a:lnSpc>
                <a:spcPct val="90000"/>
              </a:lnSpc>
              <a:buNone/>
            </a:pPr>
            <a:endParaRPr lang="cs-CZ" dirty="0"/>
          </a:p>
        </p:txBody>
      </p:sp>
      <p:pic>
        <p:nvPicPr>
          <p:cNvPr id="1028" name="Picture 4" descr="ANALOG HUDEBNÍ ANALOGOVÉ NAHRÁVACÍ STUDIO MSN RECORDING JABLONEC NAD NISOU">
            <a:extLst>
              <a:ext uri="{FF2B5EF4-FFF2-40B4-BE49-F238E27FC236}">
                <a16:creationId xmlns:a16="http://schemas.microsoft.com/office/drawing/2014/main" id="{80A46011-8702-A8D2-88AC-B0CF1F4C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341" y="1895670"/>
            <a:ext cx="4325444" cy="434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69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F6718F-650A-6D6E-F282-6F58F8C9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8093"/>
            <a:ext cx="8596668" cy="1320800"/>
          </a:xfrm>
        </p:spPr>
        <p:txBody>
          <a:bodyPr>
            <a:normAutofit/>
          </a:bodyPr>
          <a:lstStyle/>
          <a:p>
            <a:r>
              <a:rPr lang="cs-CZ" sz="3200" dirty="0"/>
              <a:t>Úpravy zvuku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16A869-7309-2FF3-991A-D8C63137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119"/>
            <a:ext cx="8596668" cy="3880773"/>
          </a:xfrm>
        </p:spPr>
        <p:txBody>
          <a:bodyPr>
            <a:normAutofit/>
          </a:bodyPr>
          <a:lstStyle/>
          <a:p>
            <a:r>
              <a:rPr lang="cs-CZ" sz="2300" b="1" dirty="0">
                <a:latin typeface="Calibri" panose="020F0502020204030204" pitchFamily="34" charset="0"/>
                <a:cs typeface="Arial" panose="020B0604020202020204" pitchFamily="34" charset="0"/>
              </a:rPr>
              <a:t>Frekvenční</a:t>
            </a:r>
            <a:r>
              <a:rPr lang="cs-CZ" sz="2300" dirty="0"/>
              <a:t> – Mění barvu</a:t>
            </a:r>
          </a:p>
          <a:p>
            <a:r>
              <a:rPr lang="cs-CZ" sz="2300" b="1" dirty="0">
                <a:latin typeface="Calibri" panose="020F0502020204030204" pitchFamily="34" charset="0"/>
                <a:cs typeface="Arial" panose="020B0604020202020204" pitchFamily="34" charset="0"/>
              </a:rPr>
              <a:t>Amplitudové</a:t>
            </a:r>
            <a:r>
              <a:rPr lang="cs-CZ" sz="2300" dirty="0"/>
              <a:t> – Mění hlasitosti</a:t>
            </a:r>
          </a:p>
          <a:p>
            <a:r>
              <a:rPr lang="cs-CZ" sz="2300" b="1" dirty="0">
                <a:latin typeface="Calibri" panose="020F0502020204030204" pitchFamily="34" charset="0"/>
                <a:cs typeface="Arial" panose="020B0604020202020204" pitchFamily="34" charset="0"/>
              </a:rPr>
              <a:t>Modulační</a:t>
            </a:r>
            <a:r>
              <a:rPr lang="cs-CZ" sz="2300" dirty="0"/>
              <a:t> – Přidávají další signál</a:t>
            </a:r>
          </a:p>
          <a:p>
            <a:r>
              <a:rPr lang="cs-CZ" sz="2300" b="1" dirty="0">
                <a:latin typeface="Calibri" panose="020F0502020204030204" pitchFamily="34" charset="0"/>
                <a:cs typeface="Arial" panose="020B0604020202020204" pitchFamily="34" charset="0"/>
              </a:rPr>
              <a:t>Kvalitativní</a:t>
            </a:r>
            <a:r>
              <a:rPr lang="cs-CZ" sz="2300" dirty="0"/>
              <a:t> – Převzorkování, komprese</a:t>
            </a:r>
          </a:p>
          <a:p>
            <a:r>
              <a:rPr lang="cs-CZ" sz="2300" b="1" dirty="0">
                <a:latin typeface="Calibri" panose="020F0502020204030204" pitchFamily="34" charset="0"/>
                <a:cs typeface="Arial" panose="020B0604020202020204" pitchFamily="34" charset="0"/>
              </a:rPr>
              <a:t>Efektové</a:t>
            </a:r>
            <a:r>
              <a:rPr lang="cs-CZ" sz="2300" dirty="0"/>
              <a:t> – Zkreslení, prostorové, </a:t>
            </a:r>
            <a:r>
              <a:rPr lang="cs-CZ" sz="2300" dirty="0" err="1"/>
              <a:t>psychoakustické</a:t>
            </a:r>
            <a:endParaRPr lang="cs-CZ" sz="2300" dirty="0"/>
          </a:p>
        </p:txBody>
      </p:sp>
    </p:spTree>
    <p:extLst>
      <p:ext uri="{BB962C8B-B14F-4D97-AF65-F5344CB8AC3E}">
        <p14:creationId xmlns:p14="http://schemas.microsoft.com/office/powerpoint/2010/main" val="402899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4D305-3CB2-2F07-8018-696B7E66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8882"/>
            <a:ext cx="8596668" cy="1320800"/>
          </a:xfrm>
        </p:spPr>
        <p:txBody>
          <a:bodyPr>
            <a:normAutofit/>
          </a:bodyPr>
          <a:lstStyle/>
          <a:p>
            <a:r>
              <a:rPr lang="cs-CZ" sz="3200" dirty="0"/>
              <a:t>HW zařízení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F8F855-434F-C885-85A0-45D75936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576"/>
            <a:ext cx="8596668" cy="3880773"/>
          </a:xfrm>
        </p:spPr>
        <p:txBody>
          <a:bodyPr/>
          <a:lstStyle/>
          <a:p>
            <a:r>
              <a:rPr lang="cs-CZ" sz="2300" dirty="0"/>
              <a:t>Pro záznam zvuku </a:t>
            </a:r>
          </a:p>
          <a:p>
            <a:r>
              <a:rPr lang="cs-CZ" sz="2300" dirty="0"/>
              <a:t>Mikrofon – různé druhy(dynamický, elektretový, kondenzátorový)</a:t>
            </a:r>
          </a:p>
          <a:p>
            <a:r>
              <a:rPr lang="cs-CZ" sz="2300" dirty="0"/>
              <a:t>Reproduktor, sluchátka</a:t>
            </a:r>
          </a:p>
          <a:p>
            <a:r>
              <a:rPr lang="cs-CZ" sz="2300" dirty="0"/>
              <a:t>Efektový procesor</a:t>
            </a:r>
          </a:p>
          <a:p>
            <a:r>
              <a:rPr lang="cs-CZ" sz="2300" dirty="0"/>
              <a:t>Kvákadlo u kytary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943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AEFEF-E1C9-5788-5445-BF661252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8884"/>
            <a:ext cx="8596668" cy="1320800"/>
          </a:xfrm>
        </p:spPr>
        <p:txBody>
          <a:bodyPr>
            <a:normAutofit/>
          </a:bodyPr>
          <a:lstStyle/>
          <a:p>
            <a:r>
              <a:rPr lang="cs-CZ" sz="3200" dirty="0"/>
              <a:t>Používaný SW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07EB36-FFDE-8C13-6AD2-9C141BEF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7966"/>
            <a:ext cx="8596668" cy="3880773"/>
          </a:xfrm>
        </p:spPr>
        <p:txBody>
          <a:bodyPr/>
          <a:lstStyle/>
          <a:p>
            <a:r>
              <a:rPr lang="cs-CZ" sz="2300" dirty="0"/>
              <a:t>Zvukové editory</a:t>
            </a:r>
          </a:p>
          <a:p>
            <a:r>
              <a:rPr lang="cs-CZ" sz="2300" dirty="0" err="1"/>
              <a:t>SoundForge</a:t>
            </a:r>
            <a:r>
              <a:rPr lang="cs-CZ" sz="2300" dirty="0"/>
              <a:t> – Sony</a:t>
            </a:r>
          </a:p>
          <a:p>
            <a:r>
              <a:rPr lang="cs-CZ" sz="2300" dirty="0" err="1"/>
              <a:t>WaveLab</a:t>
            </a:r>
            <a:r>
              <a:rPr lang="cs-CZ" sz="2300" dirty="0"/>
              <a:t> – </a:t>
            </a:r>
            <a:r>
              <a:rPr lang="cs-CZ" sz="2300" dirty="0" err="1"/>
              <a:t>Steinberg</a:t>
            </a:r>
            <a:endParaRPr lang="cs-CZ" sz="2300" dirty="0"/>
          </a:p>
          <a:p>
            <a:r>
              <a:rPr lang="cs-CZ" sz="2300" dirty="0" err="1"/>
              <a:t>Audacity</a:t>
            </a:r>
            <a:r>
              <a:rPr lang="cs-CZ" sz="2300" dirty="0"/>
              <a:t> - Freeware</a:t>
            </a:r>
          </a:p>
          <a:p>
            <a:r>
              <a:rPr lang="cs-CZ" sz="2300" dirty="0" err="1"/>
              <a:t>Goldwave</a:t>
            </a:r>
            <a:endParaRPr lang="cs-CZ" sz="2300" dirty="0"/>
          </a:p>
          <a:p>
            <a:r>
              <a:rPr lang="cs-CZ" sz="2300" dirty="0" err="1"/>
              <a:t>Virtual</a:t>
            </a:r>
            <a:r>
              <a:rPr lang="cs-CZ" sz="2300" dirty="0"/>
              <a:t> Studio Technology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5444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D882D78165644FB659C46EDF902463" ma:contentTypeVersion="15" ma:contentTypeDescription="Vytvoří nový dokument" ma:contentTypeScope="" ma:versionID="d59af778a1b19414081df21f09f496e6">
  <xsd:schema xmlns:xsd="http://www.w3.org/2001/XMLSchema" xmlns:xs="http://www.w3.org/2001/XMLSchema" xmlns:p="http://schemas.microsoft.com/office/2006/metadata/properties" xmlns:ns3="b8607d6f-5380-4ca7-ad4f-328d2817bb6a" xmlns:ns4="116f168a-24ae-48bb-8fe1-9e1698118568" targetNamespace="http://schemas.microsoft.com/office/2006/metadata/properties" ma:root="true" ma:fieldsID="b3f8da8df87de74adba88b11280117c1" ns3:_="" ns4:_="">
    <xsd:import namespace="b8607d6f-5380-4ca7-ad4f-328d2817bb6a"/>
    <xsd:import namespace="116f168a-24ae-48bb-8fe1-9e16981185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07d6f-5380-4ca7-ad4f-328d2817bb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6f168a-24ae-48bb-8fe1-9e1698118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16f168a-24ae-48bb-8fe1-9e169811856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74DBE-25C7-4DCB-9F04-72D2DDF66C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607d6f-5380-4ca7-ad4f-328d2817bb6a"/>
    <ds:schemaRef ds:uri="116f168a-24ae-48bb-8fe1-9e1698118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589195-28F7-422E-A2B2-D97FD9E6ABC6}">
  <ds:schemaRefs>
    <ds:schemaRef ds:uri="116f168a-24ae-48bb-8fe1-9e1698118568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b8607d6f-5380-4ca7-ad4f-328d2817bb6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658076-7DE7-4837-B232-D1F071F3D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598</Words>
  <Application>Microsoft Office PowerPoint</Application>
  <PresentationFormat>Širokoúhlá obrazovka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Symbol</vt:lpstr>
      <vt:lpstr>Trebuchet MS</vt:lpstr>
      <vt:lpstr>Wingdings 3</vt:lpstr>
      <vt:lpstr>Fazeta</vt:lpstr>
      <vt:lpstr>Zvuk</vt:lpstr>
      <vt:lpstr>Co je zvuk</vt:lpstr>
      <vt:lpstr>Základní pojmy</vt:lpstr>
      <vt:lpstr>Formáty souborů</vt:lpstr>
      <vt:lpstr>Zvukové stopy </vt:lpstr>
      <vt:lpstr>Digitalizace signálu - samplování</vt:lpstr>
      <vt:lpstr>Úpravy zvuku</vt:lpstr>
      <vt:lpstr>HW zařízení</vt:lpstr>
      <vt:lpstr>Používaný SW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Zvuk</dc:title>
  <dc:creator>Hable Dennis</dc:creator>
  <cp:lastModifiedBy>Vlach Lukáš</cp:lastModifiedBy>
  <cp:revision>22</cp:revision>
  <dcterms:created xsi:type="dcterms:W3CDTF">2023-01-07T12:42:30Z</dcterms:created>
  <dcterms:modified xsi:type="dcterms:W3CDTF">2023-01-09T17:45:18Z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0x010100F0D882D78165644FB659C46EDF902463</vt:lpwstr>
  </property>
</Properties>
</file>