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9" r:id="rId8"/>
    <p:sldId id="270" r:id="rId9"/>
    <p:sldId id="271" r:id="rId10"/>
    <p:sldId id="272" r:id="rId11"/>
    <p:sldId id="267" r:id="rId12"/>
    <p:sldId id="268" r:id="rId13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43E978-523C-4533-8BC1-3E15517B0CAD}" type="datetime1">
              <a:rPr lang="cs-CZ" smtClean="0"/>
              <a:t>02.02.2025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C72AE4-F412-4D0F-98D9-8DF7EF13BAD4}" type="datetime1">
              <a:rPr lang="cs-CZ" smtClean="0"/>
              <a:t>02.02.2025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Obdélní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Obdélní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Obdélní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římá spojnice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20" name="Zástupný symbol pro datum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962437A-69DF-4FC4-82E7-095787E88CA2}" type="datetime1">
              <a:rPr lang="cs-CZ" smtClean="0"/>
              <a:t>02.02.2025</a:t>
            </a:fld>
            <a:endParaRPr lang="en-US" dirty="0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C5B914-8B12-4555-B381-C9C72B2408B7}" type="datetime1">
              <a:rPr lang="cs-CZ" smtClean="0"/>
              <a:t>02.02.2025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ACA46-9028-4D5D-8730-99171FAE3F06}" type="datetime1">
              <a:rPr lang="cs-CZ" smtClean="0"/>
              <a:t>02.02.2025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AC929-901E-466E-BE68-07E756E2CD9A}" type="datetime1">
              <a:rPr lang="cs-CZ" smtClean="0"/>
              <a:t>02.02.2025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Obdélní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Obdélní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Obdélní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CF5898F-43A4-4623-95FA-D301F8EA43EB}" type="datetime1">
              <a:rPr lang="cs-CZ" smtClean="0"/>
              <a:t>02.02.2025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62D49-C56C-41BE-AB9D-F32C0FDB497F}" type="datetime1">
              <a:rPr lang="cs-CZ" smtClean="0"/>
              <a:t>02.02.2025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1B7C9-1526-4531-B1BE-04E9A37FA2CE}" type="datetime1">
              <a:rPr lang="cs-CZ" smtClean="0"/>
              <a:t>02.02.2025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E9C2DB-08C5-4A26-B491-AB99DD10A99E}" type="datetime1">
              <a:rPr lang="cs-CZ" smtClean="0"/>
              <a:t>02.02.2025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FBE077-9F05-484F-8622-4E9E9067A7C5}" type="datetime1">
              <a:rPr lang="cs-CZ" smtClean="0"/>
              <a:t>02.02.2025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6AB81B4-CE35-4C47-882C-8A3F92B5FFD6}" type="datetime1">
              <a:rPr lang="cs-CZ" smtClean="0"/>
              <a:t>02.02.2025</a:t>
            </a:fld>
            <a:endParaRPr lang="en-US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06F24F85-89C9-4554-BB3D-C9F75BD57326}" type="datetime1">
              <a:rPr lang="cs-CZ" smtClean="0"/>
              <a:t>02.02.2025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6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Obdélní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Obdélní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Obdélní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" dirty="0"/>
              <a:t>Kliknutím můžete upravit styl předlohy nadpisů.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"/>
              <a:t>Kliknutím můžete upravit styly předlohy textu.</a:t>
            </a:r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39C23-9424-4615-9F2F-4DF01B7F951B}" type="datetime1">
              <a:rPr lang="cs-CZ" smtClean="0"/>
              <a:t>02.02.2025</a:t>
            </a:fld>
            <a:endParaRPr lang="en-US" dirty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Logo v detailu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Obdélní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4" name="Obdélní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cs" sz="4400" dirty="0">
                <a:solidFill>
                  <a:schemeClr val="tx1"/>
                </a:solidFill>
              </a:rPr>
              <a:t>SQL-MDL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cs" dirty="0">
                <a:solidFill>
                  <a:schemeClr val="tx1"/>
                </a:solidFill>
              </a:rPr>
              <a:t>Jiří Zimola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B39D06-9667-03FF-D178-CB5E4630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7408"/>
            <a:ext cx="10058400" cy="709128"/>
          </a:xfrm>
        </p:spPr>
        <p:txBody>
          <a:bodyPr>
            <a:normAutofit fontScale="90000"/>
          </a:bodyPr>
          <a:lstStyle/>
          <a:p>
            <a:r>
              <a:rPr lang="cs-CZ" sz="2800" b="1" dirty="0"/>
              <a:t>Detekce zámků v </a:t>
            </a:r>
            <a:r>
              <a:rPr lang="cs-CZ" sz="2800" b="1" dirty="0" err="1"/>
              <a:t>MySQL</a:t>
            </a:r>
            <a:br>
              <a:rPr lang="cs-CZ" b="1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825FEF-70CA-8823-A3AE-855CF6AE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* FROM </a:t>
            </a:r>
            <a:r>
              <a:rPr lang="en-US" sz="2000" dirty="0" err="1"/>
              <a:t>performance_schema.metadata_locks</a:t>
            </a:r>
            <a:r>
              <a:rPr lang="en-US" sz="2000" dirty="0"/>
              <a:t>;</a:t>
            </a:r>
            <a:endParaRPr lang="cs-CZ" sz="2000" dirty="0"/>
          </a:p>
          <a:p>
            <a:pPr marL="0" indent="0">
              <a:buNone/>
            </a:pPr>
            <a:r>
              <a:rPr lang="cs-CZ" sz="2400" b="1" dirty="0"/>
              <a:t>Uvolnění zablokovaných transakcí</a:t>
            </a:r>
          </a:p>
          <a:p>
            <a:pPr marL="0" indent="0">
              <a:buNone/>
            </a:pPr>
            <a:r>
              <a:rPr lang="cs-CZ" sz="2400" dirty="0"/>
              <a:t>KILL QUERY &lt;</a:t>
            </a:r>
            <a:r>
              <a:rPr lang="cs-CZ" sz="2400" dirty="0" err="1"/>
              <a:t>thread_id</a:t>
            </a:r>
            <a:r>
              <a:rPr lang="cs-CZ" sz="2400" dirty="0"/>
              <a:t>&gt;;</a:t>
            </a:r>
          </a:p>
          <a:p>
            <a:pPr marL="0" indent="0">
              <a:buNone/>
            </a:pPr>
            <a:endParaRPr lang="cs-CZ" sz="2000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303375-63B5-0AF6-063F-3EAEC7B4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02.02.2025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1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F05402-8A23-24E8-18C8-192C6630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8. Pokročilé techniky správy MDL</a:t>
            </a:r>
            <a:br>
              <a:rPr lang="pl-PL" b="1" dirty="0"/>
            </a:b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8F547D9-D970-9A80-7BBB-A71401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02.02.2025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0CE217-2EF8-524C-845A-97DA1F879C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181272"/>
            <a:ext cx="1062021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Monitorování MDL: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Použití 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SHOW PROCESSLIST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 identifikaci blokovaných dotazů.</a:t>
            </a:r>
            <a:endParaRPr kumimoji="0" lang="cs-CZ" altLang="cs-CZ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INFORMATION_SCHEMA.INNODB_TRX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ukazuje běžící transakce.</a:t>
            </a:r>
            <a:endParaRPr kumimoji="0" lang="cs-CZ" altLang="cs-CZ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Optimalizace výkonu: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Použití indexů ke snížení doby dotazů.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Správná izolace transakcí (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 COMMITTED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SERIALIZABLE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cs-CZ" altLang="cs-CZ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Použití replikace: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Asynchronní replikace může minimalizovat dopady MDL na výkon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2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5F142B-5F4B-4025-9471-DE332725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9. Závěr</a:t>
            </a:r>
            <a:br>
              <a:rPr lang="cs-CZ" b="1" dirty="0"/>
            </a:b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2706A0F-4910-C8A3-211B-C3D391E6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02.02.2025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EC848F-1491-AAA7-D0C7-4D1D9D0F04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627274"/>
            <a:ext cx="1046259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je mocný nástroj pro správu databází.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MDL zajišťuje konzistenci metadat, ale může vést k blokacím.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Správné řízení transakcí, optimalizace dotazů a pokročilé techniky pomáhají minimalizovat problémy s MDL.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a nástroje jako </a:t>
            </a:r>
            <a:r>
              <a:rPr kumimoji="0" lang="cs-CZ" altLang="cs-CZ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</a:t>
            </a:r>
            <a:r>
              <a:rPr kumimoji="0" lang="cs-CZ" altLang="cs-CZ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-online-</a:t>
            </a:r>
            <a:r>
              <a:rPr kumimoji="0" lang="cs-CZ" altLang="cs-CZ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schema</a:t>
            </a:r>
            <a:r>
              <a:rPr kumimoji="0" lang="cs-CZ" altLang="cs-CZ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cs-CZ" altLang="cs-CZ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change</a:t>
            </a:r>
            <a:r>
              <a:rPr kumimoji="0" lang="cs-CZ" altLang="cs-CZ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umožňují efektivnější správu databáze.</a:t>
            </a:r>
            <a:endParaRPr kumimoji="0" lang="cs-CZ" altLang="cs-CZ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2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1DBCA4-76B6-4FEA-140E-AF6A2B35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1. Úvod do SQL</a:t>
            </a:r>
            <a:br>
              <a:rPr lang="cs-CZ" b="1" dirty="0"/>
            </a:b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9E5E567-5C47-0566-9D93-7BAE1036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02.02.2025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B85F5F0-144F-28D0-BEC5-595A3A293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5645" y="1141396"/>
            <a:ext cx="10760015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SQL (</a:t>
            </a:r>
            <a:r>
              <a:rPr kumimoji="0" lang="cs-CZ" altLang="cs-CZ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Structured</a:t>
            </a:r>
            <a:r>
              <a:rPr kumimoji="0" lang="cs-CZ" altLang="cs-CZ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cs-CZ" altLang="cs-CZ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Query</a:t>
            </a:r>
            <a:r>
              <a:rPr kumimoji="0" lang="cs-CZ" altLang="cs-CZ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cs-CZ" altLang="cs-CZ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Language</a:t>
            </a:r>
            <a:r>
              <a:rPr kumimoji="0" lang="cs-CZ" altLang="cs-CZ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) je jazyk pro správu a manipulaci s relačními databázemi.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Používá se k vytváření, čtení, aktualizaci a mazání dat (CRUD operace).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Klíčové příkazy: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SELECT</a:t>
            </a:r>
            <a:r>
              <a:rPr kumimoji="0" lang="cs-CZ" altLang="cs-CZ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– výběr dat</a:t>
            </a:r>
            <a:endParaRPr kumimoji="0" lang="cs-CZ" altLang="cs-CZ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INSERT</a:t>
            </a:r>
            <a:r>
              <a:rPr kumimoji="0" lang="cs-CZ" altLang="cs-CZ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– vložení dat</a:t>
            </a:r>
            <a:endParaRPr kumimoji="0" lang="cs-CZ" altLang="cs-CZ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UPDATE</a:t>
            </a:r>
            <a:r>
              <a:rPr kumimoji="0" lang="cs-CZ" altLang="cs-CZ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– aktualizace dat</a:t>
            </a:r>
            <a:endParaRPr kumimoji="0" lang="cs-CZ" altLang="cs-CZ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DELETE</a:t>
            </a:r>
            <a:r>
              <a:rPr kumimoji="0" lang="cs-CZ" altLang="cs-CZ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– odstranění dat</a:t>
            </a:r>
            <a:endParaRPr kumimoji="0" lang="cs-CZ" altLang="cs-CZ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CREATE</a:t>
            </a:r>
            <a:r>
              <a:rPr kumimoji="0" lang="cs-CZ" altLang="cs-CZ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, </a:t>
            </a: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ALTER</a:t>
            </a:r>
            <a:r>
              <a:rPr kumimoji="0" lang="cs-CZ" altLang="cs-CZ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, </a:t>
            </a: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DROP</a:t>
            </a:r>
            <a:r>
              <a:rPr kumimoji="0" lang="cs-CZ" altLang="cs-CZ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– práce se strukturou databáze</a:t>
            </a:r>
            <a:endParaRPr kumimoji="0" lang="cs-CZ" altLang="cs-CZ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SQL se používá v různých databázových systémech jako </a:t>
            </a:r>
            <a:r>
              <a:rPr kumimoji="0" lang="cs-CZ" altLang="cs-CZ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MySQL</a:t>
            </a:r>
            <a:r>
              <a:rPr kumimoji="0" lang="cs-CZ" altLang="cs-CZ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, </a:t>
            </a:r>
            <a:r>
              <a:rPr kumimoji="0" lang="cs-CZ" altLang="cs-CZ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PostgreSQL</a:t>
            </a:r>
            <a:r>
              <a:rPr kumimoji="0" lang="cs-CZ" altLang="cs-CZ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, SQL Server a Oracle.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4B47EA-3016-8EC1-2116-98005988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2. Co je MDL (Meta Data Locking)?</a:t>
            </a:r>
            <a:br>
              <a:rPr lang="pl-PL" b="1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D018E2-57E1-6648-2AA4-AB51CD6D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sz="2800" b="1" dirty="0"/>
              <a:t>Mechanismus v </a:t>
            </a:r>
            <a:r>
              <a:rPr lang="cs-CZ" sz="2800" b="1" dirty="0" err="1"/>
              <a:t>MySQL</a:t>
            </a:r>
            <a:r>
              <a:rPr lang="cs-CZ" sz="2800" b="1" dirty="0"/>
              <a:t>, který chrání metadata databázových objektů (tabulek, indexů, pohledů atd.).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800" b="1" dirty="0"/>
              <a:t>Zabraňuje změnám metadat, pokud jsou objekty používány jinými dotazy.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800" b="1" dirty="0"/>
              <a:t>MDL byl zaveden od </a:t>
            </a:r>
            <a:r>
              <a:rPr lang="cs-CZ" sz="2800" b="1" dirty="0" err="1"/>
              <a:t>MySQL</a:t>
            </a:r>
            <a:r>
              <a:rPr lang="cs-CZ" sz="2800" b="1" dirty="0"/>
              <a:t> 5.5.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800" b="1" dirty="0"/>
              <a:t>Automaticky se aplikuje a nevyžaduje explicitní správu uživatelem.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C549D43-35DF-9789-5D06-6A085959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02.02.2025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9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FF6E30-E7B3-B0D6-F918-7465C451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Jak MDL funguje?</a:t>
            </a:r>
            <a:br>
              <a:rPr lang="cs-CZ" b="1" dirty="0"/>
            </a:b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64758C4-F7E2-F0F0-EA82-D7F4DEAF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02.02.2025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68784DC-B7CB-CC6D-96CC-6AC27218D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1" y="1867726"/>
            <a:ext cx="1014717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Čtení (READ </a:t>
            </a:r>
            <a:r>
              <a:rPr kumimoji="0" lang="cs-CZ" altLang="cs-CZ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lock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 umožňuje souběžné čtení, ale blokuje změny metadat.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Zápis (WRITE </a:t>
            </a:r>
            <a:r>
              <a:rPr kumimoji="0" lang="cs-CZ" altLang="cs-CZ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lock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 blokuje ostatní operace čtení i zápisu na dobu úprav metadat.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MDL se aplikuje na tabulky při běžných dotazech (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operacích jako 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ALTER TABLE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cs-CZ" altLang="cs-CZ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90BB91-B904-F9A7-361C-09E40834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4. Problematika MDL zámků</a:t>
            </a:r>
            <a:br>
              <a:rPr lang="cs-CZ" b="1" dirty="0"/>
            </a:b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7E41135-9577-170D-82D0-ED1C527B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02.02.2025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CA92E1-1599-CF7B-5601-62D7861DF1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1" y="1888886"/>
            <a:ext cx="9852734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Deadlock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(zámek na mrtvém bodě): může nastat, pokud více procesů čeká na uvolnění MDL.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Blokování ALTER TABLE: změna struktury tabulky může být blokována dlouhými dotazy.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Řešení: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Použití </a:t>
            </a:r>
            <a:r>
              <a:rPr kumimoji="0" lang="cs-CZ" altLang="cs-CZ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</a:t>
            </a: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-online-</a:t>
            </a:r>
            <a:r>
              <a:rPr kumimoji="0" lang="cs-CZ" altLang="cs-CZ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schema</a:t>
            </a: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cs-CZ" altLang="cs-CZ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change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nebo </a:t>
            </a:r>
            <a:r>
              <a:rPr kumimoji="0" lang="cs-CZ" altLang="cs-CZ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gh-ost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 změny struktury bez blokování</a:t>
            </a:r>
            <a:r>
              <a:rPr kumimoji="0" lang="cs-CZ" altLang="cs-CZ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cs-CZ" altLang="cs-CZ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Krátké transakce a optimalizace dotazů.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Správné nastavení zámků a izolace transakcí.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Monitorování zámků pomocí 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SHOW ENGINE INNODB STATUS</a:t>
            </a:r>
            <a:r>
              <a:rPr kumimoji="0" lang="cs-CZ" altLang="cs-CZ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INFORMATION_SCHEMA</a:t>
            </a:r>
            <a:r>
              <a:rPr kumimoji="0" lang="cs-CZ" altLang="cs-CZ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cs-CZ" altLang="cs-CZ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87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EC87DE-A986-BA6E-1C02-99203C64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5. Příklady SQL příkazů a MDL chování</a:t>
            </a:r>
            <a:br>
              <a:rPr lang="cs-CZ" b="1" dirty="0"/>
            </a:b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086A4BC-B898-78BE-1FE8-E3D4E93C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02.02.2025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6F23A-1A0B-C9D1-8DAF-AA5D72F2A9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460196"/>
            <a:ext cx="779890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Vložení dat</a:t>
            </a:r>
            <a:endParaRPr kumimoji="0" lang="cs-CZ" altLang="cs-CZ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Používá se k přidání nových záznamů do tabulky.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6C8116D-0ED3-C186-DA72-A427FC43F683}"/>
              </a:ext>
            </a:extLst>
          </p:cNvPr>
          <p:cNvSpPr txBox="1"/>
          <p:nvPr/>
        </p:nvSpPr>
        <p:spPr>
          <a:xfrm>
            <a:off x="1066800" y="2506635"/>
            <a:ext cx="10422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INSERT INTO </a:t>
            </a:r>
            <a:r>
              <a:rPr lang="cs-CZ" sz="2400" dirty="0" err="1"/>
              <a:t>uzivatele</a:t>
            </a:r>
            <a:r>
              <a:rPr lang="cs-CZ" sz="2400" dirty="0"/>
              <a:t> (id, </a:t>
            </a:r>
            <a:r>
              <a:rPr lang="cs-CZ" sz="2400" dirty="0" err="1"/>
              <a:t>jmeno</a:t>
            </a:r>
            <a:r>
              <a:rPr lang="cs-CZ" sz="2400" dirty="0"/>
              <a:t>, vek) VALUES (1, 'Petr', 30);</a:t>
            </a:r>
          </a:p>
          <a:p>
            <a:r>
              <a:rPr lang="cs-CZ" sz="2400" dirty="0"/>
              <a:t>INSERT INTO </a:t>
            </a:r>
            <a:r>
              <a:rPr lang="cs-CZ" sz="2400" dirty="0" err="1"/>
              <a:t>uzivatele</a:t>
            </a:r>
            <a:r>
              <a:rPr lang="cs-CZ" sz="2400" dirty="0"/>
              <a:t> (id, </a:t>
            </a:r>
            <a:r>
              <a:rPr lang="cs-CZ" sz="2400" dirty="0" err="1"/>
              <a:t>jmeno</a:t>
            </a:r>
            <a:r>
              <a:rPr lang="cs-CZ" sz="2400" dirty="0"/>
              <a:t>, vek) VALUES (2, 'Anna', 25);</a:t>
            </a:r>
          </a:p>
          <a:p>
            <a:r>
              <a:rPr lang="cs-CZ" sz="2400" dirty="0"/>
              <a:t>INSERT INTO </a:t>
            </a:r>
            <a:r>
              <a:rPr lang="cs-CZ" sz="2400" dirty="0" err="1"/>
              <a:t>uzivatele</a:t>
            </a:r>
            <a:r>
              <a:rPr lang="cs-CZ" sz="2400" dirty="0"/>
              <a:t> (id, </a:t>
            </a:r>
            <a:r>
              <a:rPr lang="cs-CZ" sz="2400" dirty="0" err="1"/>
              <a:t>jmeno</a:t>
            </a:r>
            <a:r>
              <a:rPr lang="cs-CZ" sz="2400" dirty="0"/>
              <a:t>, vek) VALUES (3, 'Karel', 40);</a:t>
            </a:r>
          </a:p>
          <a:p>
            <a:r>
              <a:rPr lang="cs-CZ" sz="2400" dirty="0"/>
              <a:t>INSERT INTO </a:t>
            </a:r>
            <a:r>
              <a:rPr lang="cs-CZ" sz="2400" dirty="0" err="1"/>
              <a:t>objednavky</a:t>
            </a:r>
            <a:r>
              <a:rPr lang="cs-CZ" sz="2400" dirty="0"/>
              <a:t> (id, </a:t>
            </a:r>
            <a:r>
              <a:rPr lang="cs-CZ" sz="2400" dirty="0" err="1"/>
              <a:t>uzivatel_id</a:t>
            </a:r>
            <a:r>
              <a:rPr lang="cs-CZ" sz="2400" dirty="0"/>
              <a:t>, cena) VALUES (1, 1, 250.50);</a:t>
            </a:r>
          </a:p>
          <a:p>
            <a:r>
              <a:rPr lang="cs-CZ" sz="2400" dirty="0"/>
              <a:t>INSERT INTO </a:t>
            </a:r>
            <a:r>
              <a:rPr lang="cs-CZ" sz="2400" dirty="0" err="1"/>
              <a:t>objednavky</a:t>
            </a:r>
            <a:r>
              <a:rPr lang="cs-CZ" sz="2400" dirty="0"/>
              <a:t> (id, </a:t>
            </a:r>
            <a:r>
              <a:rPr lang="cs-CZ" sz="2400" dirty="0" err="1"/>
              <a:t>uzivatel_id</a:t>
            </a:r>
            <a:r>
              <a:rPr lang="cs-CZ" sz="2400" dirty="0"/>
              <a:t>, cena) VALUES (2, 2, 125.00);</a:t>
            </a:r>
          </a:p>
        </p:txBody>
      </p:sp>
    </p:spTree>
    <p:extLst>
      <p:ext uri="{BB962C8B-B14F-4D97-AF65-F5344CB8AC3E}">
        <p14:creationId xmlns:p14="http://schemas.microsoft.com/office/powerpoint/2010/main" val="10698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996074-8920-8D2A-B971-FDEA10BA7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449339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dirty="0"/>
              <a:t>UPDATE </a:t>
            </a:r>
            <a:r>
              <a:rPr lang="cs-CZ" sz="2800" dirty="0" err="1"/>
              <a:t>uzivatele</a:t>
            </a:r>
            <a:r>
              <a:rPr lang="cs-CZ" sz="2800" dirty="0"/>
              <a:t> SET vek = 31 WHERE id = 1;		         UPDATE </a:t>
            </a:r>
            <a:r>
              <a:rPr lang="cs-CZ" sz="2800" dirty="0" err="1"/>
              <a:t>uzivatele</a:t>
            </a:r>
            <a:r>
              <a:rPr lang="cs-CZ" sz="2800" dirty="0"/>
              <a:t> SET </a:t>
            </a:r>
            <a:r>
              <a:rPr lang="cs-CZ" sz="2800" dirty="0" err="1"/>
              <a:t>jmeno</a:t>
            </a:r>
            <a:r>
              <a:rPr lang="cs-CZ" sz="2800" dirty="0"/>
              <a:t> = 'Pavla' WHERE id = 2;                   UPDATE </a:t>
            </a:r>
            <a:r>
              <a:rPr lang="cs-CZ" sz="2800" dirty="0" err="1"/>
              <a:t>objednavky</a:t>
            </a:r>
            <a:r>
              <a:rPr lang="cs-CZ" sz="2800" dirty="0"/>
              <a:t> SET cena = 300.00 WHERE id = 1;                  UPDATE </a:t>
            </a:r>
            <a:r>
              <a:rPr lang="cs-CZ" sz="2800" dirty="0" err="1"/>
              <a:t>uzivatele</a:t>
            </a:r>
            <a:r>
              <a:rPr lang="cs-CZ" sz="2800" dirty="0"/>
              <a:t> SET vek = vek + 1 WHERE </a:t>
            </a:r>
            <a:r>
              <a:rPr lang="cs-CZ" sz="2800" dirty="0" err="1"/>
              <a:t>jmeno</a:t>
            </a:r>
            <a:r>
              <a:rPr lang="cs-CZ" sz="2800" dirty="0"/>
              <a:t> = 'Karel‘;           UPDATE </a:t>
            </a:r>
            <a:r>
              <a:rPr lang="cs-CZ" sz="2800" dirty="0" err="1"/>
              <a:t>objednavky</a:t>
            </a:r>
            <a:r>
              <a:rPr lang="cs-CZ" sz="2800" dirty="0"/>
              <a:t> SET cena = cena * 0.9 WHERE </a:t>
            </a:r>
            <a:r>
              <a:rPr lang="cs-CZ" sz="2800" dirty="0" err="1"/>
              <a:t>uzivatel_id</a:t>
            </a:r>
            <a:r>
              <a:rPr lang="cs-CZ" sz="2800" dirty="0"/>
              <a:t> = 2;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3689DDE-E6B5-B17B-F6CC-6053DB65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02.02.2025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0A3F8E-B7C6-FF21-0069-6E4041044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651292"/>
            <a:ext cx="811953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</a:t>
            </a:r>
            <a:r>
              <a:rPr kumimoji="0" lang="cs-CZ" altLang="cs-CZ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Aktualizace dat</a:t>
            </a:r>
            <a:endParaRPr kumimoji="0" lang="cs-CZ" altLang="cs-CZ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Používá se k modifikaci existujících záznamů.</a:t>
            </a:r>
            <a:endParaRPr kumimoji="0" lang="cs-CZ" altLang="cs-CZ" sz="6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47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1A80F3-1654-A36B-E480-814B7BEE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2" y="2103120"/>
            <a:ext cx="10933044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dirty="0"/>
              <a:t>DELETE FROM </a:t>
            </a:r>
            <a:r>
              <a:rPr lang="cs-CZ" sz="2800" dirty="0" err="1"/>
              <a:t>uzivatele</a:t>
            </a:r>
            <a:r>
              <a:rPr lang="cs-CZ" sz="2800" dirty="0"/>
              <a:t> WHERE id = 2;</a:t>
            </a:r>
          </a:p>
          <a:p>
            <a:pPr marL="0" indent="0">
              <a:buNone/>
            </a:pPr>
            <a:r>
              <a:rPr lang="cs-CZ" sz="2800" dirty="0"/>
              <a:t>DELETE FROM </a:t>
            </a:r>
            <a:r>
              <a:rPr lang="cs-CZ" sz="2800" dirty="0" err="1"/>
              <a:t>objednavky</a:t>
            </a:r>
            <a:r>
              <a:rPr lang="cs-CZ" sz="2800" dirty="0"/>
              <a:t> WHERE cena &lt; 150.00;</a:t>
            </a:r>
          </a:p>
          <a:p>
            <a:pPr marL="0" indent="0">
              <a:buNone/>
            </a:pPr>
            <a:r>
              <a:rPr lang="cs-CZ" sz="2800" dirty="0"/>
              <a:t>DELETE FROM </a:t>
            </a:r>
            <a:r>
              <a:rPr lang="cs-CZ" sz="2800" dirty="0" err="1"/>
              <a:t>uzivatele</a:t>
            </a:r>
            <a:r>
              <a:rPr lang="cs-CZ" sz="2800" dirty="0"/>
              <a:t> WHERE vek &gt; 60;</a:t>
            </a:r>
          </a:p>
          <a:p>
            <a:pPr marL="0" indent="0">
              <a:buNone/>
            </a:pPr>
            <a:r>
              <a:rPr lang="cs-CZ" sz="2800" dirty="0"/>
              <a:t>DELETE FROM </a:t>
            </a:r>
            <a:r>
              <a:rPr lang="cs-CZ" sz="2800" dirty="0" err="1"/>
              <a:t>objednavky</a:t>
            </a:r>
            <a:r>
              <a:rPr lang="cs-CZ" sz="2800" dirty="0"/>
              <a:t> WHERE </a:t>
            </a:r>
            <a:r>
              <a:rPr lang="cs-CZ" sz="2800" dirty="0" err="1"/>
              <a:t>uzivatel_id</a:t>
            </a:r>
            <a:r>
              <a:rPr lang="cs-CZ" sz="2800" dirty="0"/>
              <a:t> NOT IN (SELECT id FROM </a:t>
            </a:r>
            <a:r>
              <a:rPr lang="cs-CZ" sz="2800" dirty="0" err="1"/>
              <a:t>uzivatele</a:t>
            </a:r>
            <a:r>
              <a:rPr lang="cs-CZ" sz="2800" dirty="0"/>
              <a:t>);</a:t>
            </a:r>
          </a:p>
          <a:p>
            <a:pPr marL="0" indent="0">
              <a:buNone/>
            </a:pPr>
            <a:r>
              <a:rPr lang="cs-CZ" sz="2800" dirty="0"/>
              <a:t>DELETE FROM </a:t>
            </a:r>
            <a:r>
              <a:rPr lang="cs-CZ" sz="2800" dirty="0" err="1"/>
              <a:t>uzivatele</a:t>
            </a:r>
            <a:r>
              <a:rPr lang="cs-CZ" sz="2800" dirty="0"/>
              <a:t> WHERE </a:t>
            </a:r>
            <a:r>
              <a:rPr lang="cs-CZ" sz="2800" dirty="0" err="1"/>
              <a:t>jmeno</a:t>
            </a:r>
            <a:r>
              <a:rPr lang="cs-CZ" sz="2800" dirty="0"/>
              <a:t> LIKE 'P%';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032C03-DD74-B6EE-D716-007C52EC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02.02.2025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DBC4B85-D2F4-4F9F-C876-4D05D4BD6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651292"/>
            <a:ext cx="773378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</a:t>
            </a:r>
            <a:r>
              <a:rPr kumimoji="0" lang="cs-CZ" altLang="cs-CZ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Odstranění dat</a:t>
            </a:r>
            <a:endParaRPr kumimoji="0" lang="cs-CZ" altLang="cs-CZ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Používá se k odstranění záznamů z tabulky.</a:t>
            </a:r>
            <a:endParaRPr kumimoji="0" lang="cs-CZ" altLang="cs-CZ" sz="6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3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7AFD4B-E95F-5925-6C79-7D6C0152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6. Příklady MDL chování</a:t>
            </a:r>
            <a:br>
              <a:rPr lang="cs-CZ" b="1" dirty="0"/>
            </a:b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56AFFB0-8CF9-48DB-5079-18E6B555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CC27B7B-15DC-D579-184B-641A24AE19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581441"/>
            <a:ext cx="675198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Výběr dat (</a:t>
            </a:r>
            <a:r>
              <a:rPr kumimoji="0" lang="cs-CZ" altLang="cs-CZ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cs-CZ" altLang="cs-CZ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Aplikuje MDL READ LOCK</a:t>
            </a:r>
            <a:r>
              <a:rPr kumimoji="0" lang="cs-CZ" altLang="cs-CZ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cs-CZ" altLang="cs-C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E136619-4EAB-7C8E-E788-D2F01D061BDF}"/>
              </a:ext>
            </a:extLst>
          </p:cNvPr>
          <p:cNvSpPr txBox="1"/>
          <p:nvPr/>
        </p:nvSpPr>
        <p:spPr>
          <a:xfrm>
            <a:off x="1000539" y="2531701"/>
            <a:ext cx="8236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SELECT * FROM </a:t>
            </a:r>
            <a:r>
              <a:rPr lang="cs-CZ" sz="2400" dirty="0" err="1"/>
              <a:t>uzivatele</a:t>
            </a:r>
            <a:r>
              <a:rPr lang="cs-CZ" sz="2400" dirty="0"/>
              <a:t>;</a:t>
            </a:r>
          </a:p>
          <a:p>
            <a:r>
              <a:rPr lang="cs-CZ" sz="2400" dirty="0"/>
              <a:t>SELECT </a:t>
            </a:r>
            <a:r>
              <a:rPr lang="cs-CZ" sz="2400" dirty="0" err="1"/>
              <a:t>jmeno</a:t>
            </a:r>
            <a:r>
              <a:rPr lang="cs-CZ" sz="2400" dirty="0"/>
              <a:t>, vek FROM </a:t>
            </a:r>
            <a:r>
              <a:rPr lang="cs-CZ" sz="2400" dirty="0" err="1"/>
              <a:t>uzivatele</a:t>
            </a:r>
            <a:r>
              <a:rPr lang="cs-CZ" sz="2400" dirty="0"/>
              <a:t> WHERE vek &gt; 25;</a:t>
            </a:r>
          </a:p>
          <a:p>
            <a:r>
              <a:rPr lang="cs-CZ" sz="2400" dirty="0"/>
              <a:t>SELECT * FROM </a:t>
            </a:r>
            <a:r>
              <a:rPr lang="cs-CZ" sz="2400" dirty="0" err="1"/>
              <a:t>objednavky</a:t>
            </a:r>
            <a:r>
              <a:rPr lang="cs-CZ" sz="2400" dirty="0"/>
              <a:t> WHERE cena &gt; 200;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2AFED23-0D5F-5A47-4D3E-6832C44D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432" y="6092295"/>
            <a:ext cx="25519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EC48BDE-EBC7-EB90-26D3-67F0E11BD158}"/>
              </a:ext>
            </a:extLst>
          </p:cNvPr>
          <p:cNvSpPr txBox="1"/>
          <p:nvPr/>
        </p:nvSpPr>
        <p:spPr>
          <a:xfrm>
            <a:off x="1583140" y="3330054"/>
            <a:ext cx="7342496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cs-CZ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8D28C93-B694-4408-D737-90D21306F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39" y="3726431"/>
            <a:ext cx="585564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Změna struktury tabulky (</a:t>
            </a:r>
            <a:r>
              <a:rPr kumimoji="0" lang="cs-CZ" altLang="cs-CZ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ALTER TABLE</a:t>
            </a: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cs-CZ" altLang="cs-CZ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Aplikuje MDL WRITE LOCK.</a:t>
            </a:r>
            <a:endParaRPr kumimoji="0" lang="cs-CZ" altLang="cs-CZ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52246FE-75AF-98C2-50B7-752104E9F2A4}"/>
              </a:ext>
            </a:extLst>
          </p:cNvPr>
          <p:cNvSpPr txBox="1"/>
          <p:nvPr/>
        </p:nvSpPr>
        <p:spPr>
          <a:xfrm>
            <a:off x="934278" y="4569165"/>
            <a:ext cx="9402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ALTER TABLE </a:t>
            </a:r>
            <a:r>
              <a:rPr lang="cs-CZ" sz="2400" dirty="0" err="1"/>
              <a:t>uzivatele</a:t>
            </a:r>
            <a:r>
              <a:rPr lang="cs-CZ" sz="2400" dirty="0"/>
              <a:t> ADD COLUMN email VARCHAR(100);</a:t>
            </a:r>
          </a:p>
          <a:p>
            <a:r>
              <a:rPr lang="cs-CZ" sz="2400" dirty="0"/>
              <a:t>ALTER TABLE </a:t>
            </a:r>
            <a:r>
              <a:rPr lang="cs-CZ" sz="2400" dirty="0" err="1"/>
              <a:t>objednavky</a:t>
            </a:r>
            <a:r>
              <a:rPr lang="cs-CZ" sz="2400" dirty="0"/>
              <a:t> MODIFY COLUMN cena DECIMAL(10,2);</a:t>
            </a:r>
          </a:p>
        </p:txBody>
      </p:sp>
    </p:spTree>
    <p:extLst>
      <p:ext uri="{BB962C8B-B14F-4D97-AF65-F5344CB8AC3E}">
        <p14:creationId xmlns:p14="http://schemas.microsoft.com/office/powerpoint/2010/main" val="2343631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89_TF78438558" id="{AA281ABA-03DA-437C-8D75-29E1E8C7EFDD}" vid="{4E1E5E86-B9E6-4CB7-B9C7-D05656AD29D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{A741D584-8943-4182-8C8E-61E7F728F298}tf78438558_win32</Template>
  <TotalTime>86</TotalTime>
  <Words>742</Words>
  <Application>Microsoft Office PowerPoint</Application>
  <PresentationFormat>Širokoúhlá obrazovka</PresentationFormat>
  <Paragraphs>92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9" baseType="lpstr">
      <vt:lpstr>Abadi</vt:lpstr>
      <vt:lpstr>Arial</vt:lpstr>
      <vt:lpstr>Arial Unicode MS</vt:lpstr>
      <vt:lpstr>Calibri</vt:lpstr>
      <vt:lpstr>Century Gothic</vt:lpstr>
      <vt:lpstr>Garamond</vt:lpstr>
      <vt:lpstr>SavonVTI</vt:lpstr>
      <vt:lpstr>SQL-MDL</vt:lpstr>
      <vt:lpstr>1. Úvod do SQL </vt:lpstr>
      <vt:lpstr>2. Co je MDL (Meta Data Locking)? </vt:lpstr>
      <vt:lpstr>Jak MDL funguje? </vt:lpstr>
      <vt:lpstr>4. Problematika MDL zámků </vt:lpstr>
      <vt:lpstr>5. Příklady SQL příkazů a MDL chování </vt:lpstr>
      <vt:lpstr>UPDATE – Aktualizace dat Používá se k modifikaci existujících záznamů. </vt:lpstr>
      <vt:lpstr>DELETE – Odstranění dat Používá se k odstranění záznamů z tabulky. </vt:lpstr>
      <vt:lpstr>6. Příklady MDL chování </vt:lpstr>
      <vt:lpstr>Detekce zámků v MySQL </vt:lpstr>
      <vt:lpstr>8. Pokročilé techniky správy MDL </vt:lpstr>
      <vt:lpstr>9. Závěr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Zimola Jiří</dc:creator>
  <cp:lastModifiedBy>Zimola Jiří</cp:lastModifiedBy>
  <cp:revision>2</cp:revision>
  <dcterms:created xsi:type="dcterms:W3CDTF">2025-02-01T17:45:42Z</dcterms:created>
  <dcterms:modified xsi:type="dcterms:W3CDTF">2025-02-02T22:09:26Z</dcterms:modified>
</cp:coreProperties>
</file>