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8" r:id="rId4"/>
    <p:sldId id="259" r:id="rId5"/>
    <p:sldId id="262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02FC1C-AF1C-B706-7826-BE4C77716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8AEB4E-1425-EE60-BE67-2B9AED92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DDB920-302D-DD19-F198-F0DE7CFF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3E302C-2A37-073B-1DB4-B5FCD945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AC2F76-8951-7A28-27E5-C435A9E2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14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450BC-3397-34F6-6AF3-2053EC34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17C9E1-2E2D-AE4A-9645-2E639024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11ECAD-F59E-95ED-9731-DAA7683C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469B70-EE87-CAA8-B721-018E077B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F910B3-D2AC-F620-301E-C66FC60E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506E47E-CAEE-8537-5AB8-BA1C5C51A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24CD5CE-E05F-78C2-F0F0-49263F52C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5ABEC1-E82D-48DB-B61D-C9C1ACC4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0D7B5D-78BC-2110-C5FB-7279502C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2ED7C6-D536-8DC7-C72C-39F5992A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90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1F740-B5A2-25B1-9F5C-53E2EDCB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DC18ED-F9DF-459E-CDAB-0ADA54C6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413123-BB2A-0DA6-0D45-CB7F830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A128C6-1927-7DA4-1024-A85CED39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1896D9-44E1-9455-D6A6-C66DD80A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013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0FBCA-97ED-5281-3082-44D61487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762CF1E-F107-2DD8-804F-A7AEDEEB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9C1CA0-8828-1954-A7FB-5ABE4847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890777-0F25-A4A8-6F5D-635F506C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FD5542-E50E-826A-59C8-EEC84B76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17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C5049-1DBB-CC12-F42D-F85C2665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65D97-9055-BFDB-EDC0-32B696FB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9E5C6DB-AC1F-418C-F3A1-2A48FCBEB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7ED644-43ED-8872-08C4-E8B67D19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2BFB1D0-D09B-92A9-7B71-576CDC2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BB41A0-3BB7-509D-8513-FBE855FD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543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1663EF-97B9-E4DC-341F-DAE83D76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2D6A87-4199-B34F-1CBD-C19A45B8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91BDF5D-5E14-211E-98CC-9C60D6A5A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92853E1-61BE-F311-EB41-60F79F0EE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3CC54BE-A565-3F9C-D567-9E50D4878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571BA34-876B-A84D-0B8E-E5ED8F6A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64E819B-14D1-9DE8-95FC-5F006F02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CEBEB5-6A94-E982-842F-B375F9A1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0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0BAC6E-BE03-A548-E8D8-2C9681EA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DC199A5-5FDA-680F-3211-9BCB10CE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F003490-77B9-A853-4590-04E523C3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7103A10-5085-F781-64FE-C5589AF9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40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5544664-353A-84C1-B4D0-89D121A1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A554D2-36C4-EBDC-DD4D-A0F9BA93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F8FCDCA-8C17-670D-698C-DAEB4C1F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54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F4A933-B615-8BD4-6825-35B042F9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5B3A25-9F55-551C-7805-2A61145A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0DBC760-53FA-49BA-AE23-5DD4E3C2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543C87-050E-2057-B75E-F91D547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AF83F57-E097-FA69-7214-3A54921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8C22DF-1CBB-7024-45D6-5A5E6441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9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3D9354-1675-9F59-04B7-03BF10C9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DFE91E0-5E76-F4F2-3567-6665EA1B6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50E4DEB-F910-B1DC-1D86-F4CBE272A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9CC6DF-6F03-1B43-1B0D-D4DE45DE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B2A81B0-21E6-7837-0EBD-62C3DB91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4CE0AC9-4034-E839-EF68-B00D5095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77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D5F5923-E0B5-B4A3-7F43-40811F9E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302B2DD-57F6-19F1-8265-F48ECF789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7C01AC-8F4B-A57C-D0E2-23DEF149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07C72-5E18-477C-BC9F-903606861501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DDDC11-F854-59A4-5212-B143EB397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8F258C-E543-91E2-706D-55950C60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B15FD-4165-44BE-A7EA-037AA4E11E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3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7AE42-4B7D-BEC7-6E53-1868CB9D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7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F4CBBA13-30E8-F605-C372-549D57A0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26138D88-AE5C-F9C1-C3C8-D8DAB87C6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cs-CZ" sz="6600" b="1" i="1">
                <a:solidFill>
                  <a:schemeClr val="bg1"/>
                </a:solidFill>
              </a:rPr>
              <a:t>SQL-DDL</a:t>
            </a:r>
            <a:endParaRPr lang="cs-CZ" sz="6600">
              <a:solidFill>
                <a:schemeClr val="bg1"/>
              </a:solidFill>
            </a:endParaRP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4A87749-4C4F-57C6-187A-9F1E38547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cs-CZ" b="0" i="0" dirty="0">
                <a:solidFill>
                  <a:schemeClr val="bg1"/>
                </a:solidFill>
                <a:effectLst/>
                <a:latin typeface="-apple-system"/>
              </a:rPr>
              <a:t>Data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-apple-system"/>
              </a:rPr>
              <a:t>Definition</a:t>
            </a:r>
            <a:r>
              <a:rPr lang="cs-CZ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-apple-system"/>
              </a:rPr>
              <a:t>Language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24E48D-7501-1671-959B-E9DF75C5FA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  <a:spcAft>
                <a:spcPts val="600"/>
              </a:spcAft>
            </a:pPr>
            <a:r>
              <a:rPr lang="en-US" b="1" spc="21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</p:spTree>
    <p:extLst>
      <p:ext uri="{BB962C8B-B14F-4D97-AF65-F5344CB8AC3E}">
        <p14:creationId xmlns:p14="http://schemas.microsoft.com/office/powerpoint/2010/main" val="27593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E4991-367E-286C-FF09-95DF9942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EDF08B2-F428-BA0C-D16A-088BDA19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856E69A-D481-1C11-4FFB-7B8B90D0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9B55811D-94BC-A8E7-5D89-FD44BF3F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4D1EE63-5B2E-C187-78B2-8BDFBD7E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b="1" i="1" dirty="0">
                <a:solidFill>
                  <a:schemeClr val="bg1"/>
                </a:solidFill>
              </a:rPr>
              <a:t>DDL (Data </a:t>
            </a:r>
            <a:r>
              <a:rPr lang="cs-CZ" b="1" i="1" dirty="0" err="1">
                <a:solidFill>
                  <a:schemeClr val="bg1"/>
                </a:solidFill>
              </a:rPr>
              <a:t>Definition</a:t>
            </a:r>
            <a:r>
              <a:rPr lang="cs-CZ" b="1" i="1" dirty="0">
                <a:solidFill>
                  <a:schemeClr val="bg1"/>
                </a:solidFill>
              </a:rPr>
              <a:t> </a:t>
            </a:r>
            <a:r>
              <a:rPr lang="cs-CZ" b="1" i="1" dirty="0" err="1">
                <a:solidFill>
                  <a:schemeClr val="bg1"/>
                </a:solidFill>
              </a:rPr>
              <a:t>Language</a:t>
            </a:r>
            <a:r>
              <a:rPr lang="cs-CZ" b="1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F76936-4776-9A84-9353-DA1F1654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99" y="2869341"/>
            <a:ext cx="9792471" cy="31714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Soubor příkazů v SQL, které: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u="sng" dirty="0">
                <a:solidFill>
                  <a:schemeClr val="bg1"/>
                </a:solidFill>
              </a:rPr>
              <a:t>Vytvářejí</a:t>
            </a:r>
            <a:r>
              <a:rPr lang="cs-CZ" dirty="0">
                <a:solidFill>
                  <a:schemeClr val="bg1"/>
                </a:solidFill>
              </a:rPr>
              <a:t> objekty databáze (tabulky, indexy).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u="sng" dirty="0">
                <a:solidFill>
                  <a:schemeClr val="bg1"/>
                </a:solidFill>
              </a:rPr>
              <a:t>Upravují</a:t>
            </a:r>
            <a:r>
              <a:rPr lang="cs-CZ" dirty="0">
                <a:solidFill>
                  <a:schemeClr val="bg1"/>
                </a:solidFill>
              </a:rPr>
              <a:t> strukturu databázových objektů.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u="sng" dirty="0" err="1">
                <a:solidFill>
                  <a:schemeClr val="bg1"/>
                </a:solidFill>
              </a:rPr>
              <a:t>Mazají</a:t>
            </a:r>
            <a:r>
              <a:rPr lang="cs-CZ" dirty="0">
                <a:solidFill>
                  <a:schemeClr val="bg1"/>
                </a:solidFill>
              </a:rPr>
              <a:t> objekty databáze.</a:t>
            </a:r>
          </a:p>
          <a:p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583DA48-F76D-5D65-DE22-7ED291D3B2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  <p:pic>
        <p:nvPicPr>
          <p:cNvPr id="1026" name="Picture 2" descr="Bob the Builder OS (PNG) by Agustinsepulvedave on DeviantArt">
            <a:extLst>
              <a:ext uri="{FF2B5EF4-FFF2-40B4-BE49-F238E27FC236}">
                <a16:creationId xmlns:a16="http://schemas.microsoft.com/office/drawing/2014/main" id="{80BD41D6-FA76-85B4-73C6-FC90FA74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14" y="2752929"/>
            <a:ext cx="1725571" cy="295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5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0DB0992B-3C56-76ED-D22D-02ABF6B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585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3DCCD26-B478-DF13-6CDA-CA49465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sz="4400" b="1" i="1">
                <a:solidFill>
                  <a:srgbClr val="FFFFFF"/>
                </a:solidFill>
              </a:rPr>
              <a:t>DDL- příkazy</a:t>
            </a:r>
            <a:endParaRPr lang="cs-CZ" i="1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C74C93-D6F8-621E-A58D-6DBAB46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CREATE	  Vytvoření nového objektu (tabulka, index, databáze)</a:t>
            </a:r>
          </a:p>
          <a:p>
            <a:r>
              <a:rPr lang="cs-CZ" sz="2400" dirty="0">
                <a:solidFill>
                  <a:srgbClr val="FFFFFF"/>
                </a:solidFill>
              </a:rPr>
              <a:t>ALTER	   Úprava struktury existujícího objektu</a:t>
            </a:r>
          </a:p>
          <a:p>
            <a:r>
              <a:rPr lang="cs-CZ" sz="2400" dirty="0">
                <a:solidFill>
                  <a:srgbClr val="FFFFFF"/>
                </a:solidFill>
              </a:rPr>
              <a:t>DROP 	   Odstranění existujícího objektu</a:t>
            </a:r>
          </a:p>
          <a:p>
            <a:r>
              <a:rPr lang="cs-CZ" sz="2400" dirty="0">
                <a:solidFill>
                  <a:srgbClr val="FFFFFF"/>
                </a:solidFill>
              </a:rPr>
              <a:t>TRUNCATE	   Odstranění všech dat z tabulky</a:t>
            </a:r>
          </a:p>
          <a:p>
            <a:r>
              <a:rPr lang="cs-CZ" sz="2400" dirty="0">
                <a:solidFill>
                  <a:srgbClr val="FFFFFF"/>
                </a:solidFill>
              </a:rPr>
              <a:t>RENAME	    Přejmenování objektu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E524670-9B83-D10F-03F0-1D09621748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  <a:endParaRPr lang="en-US" sz="1800" b="1" spc="210" dirty="0">
              <a:solidFill>
                <a:srgbClr val="DDE1E0"/>
              </a:solidFill>
              <a:latin typeface="Karnchang Expanded Medium"/>
              <a:ea typeface="Karnchang Expanded Medium"/>
              <a:cs typeface="Karnchang Expanded Medium"/>
              <a:sym typeface="Karnchang Expand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003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67853F-2B01-77C1-A694-8CFB5EF6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6AD97-9C55-270F-C6E4-7A4824947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898A22F-132C-14B4-F557-0196EFD8B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E5182BDD-8094-0E6A-9BFE-95FB3C48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55271B7-13B7-C8C3-DDED-56021A7D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Vytvoření </a:t>
            </a:r>
            <a:r>
              <a:rPr lang="cs-CZ" b="1" u="sng" dirty="0">
                <a:solidFill>
                  <a:srgbClr val="FFFFFF"/>
                </a:solidFill>
              </a:rPr>
              <a:t>Primárního</a:t>
            </a:r>
            <a:r>
              <a:rPr lang="cs-CZ" dirty="0">
                <a:solidFill>
                  <a:srgbClr val="FFFFFF"/>
                </a:solidFill>
              </a:rPr>
              <a:t> a </a:t>
            </a:r>
            <a:r>
              <a:rPr lang="cs-CZ" b="1" u="sng" dirty="0">
                <a:solidFill>
                  <a:srgbClr val="FFFFFF"/>
                </a:solidFill>
              </a:rPr>
              <a:t>Cizího</a:t>
            </a:r>
            <a:r>
              <a:rPr lang="cs-CZ" dirty="0">
                <a:solidFill>
                  <a:srgbClr val="FFFFFF"/>
                </a:solidFill>
              </a:rPr>
              <a:t> klíče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7567E2C9-4B89-7D9F-CEFB-C25C0488C7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A04CD1C-AFD1-0DD1-A43D-91E1FCFE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45" y="3189927"/>
            <a:ext cx="3167130" cy="84481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ECE36F4-39BB-97FD-41C3-F27F0CD81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20" y="3189927"/>
            <a:ext cx="6598344" cy="1091883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030EC069-E05F-6F35-3E98-DF1ACF00D902}"/>
              </a:ext>
            </a:extLst>
          </p:cNvPr>
          <p:cNvSpPr txBox="1"/>
          <p:nvPr/>
        </p:nvSpPr>
        <p:spPr>
          <a:xfrm>
            <a:off x="998263" y="4012905"/>
            <a:ext cx="9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NEBO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1530D1EB-1DB5-DDC3-7765-AB0D8E8FB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945" y="4458999"/>
            <a:ext cx="3167130" cy="961608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A2AD21EE-1B9D-BF44-4002-A74583D5D762}"/>
              </a:ext>
            </a:extLst>
          </p:cNvPr>
          <p:cNvSpPr txBox="1"/>
          <p:nvPr/>
        </p:nvSpPr>
        <p:spPr>
          <a:xfrm>
            <a:off x="1766217" y="2678039"/>
            <a:ext cx="17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FFFF"/>
                </a:solidFill>
              </a:rPr>
              <a:t>Primární klíč</a:t>
            </a:r>
            <a:endParaRPr lang="cs-CZ" sz="20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EAFBAC90-0972-9C80-5CF8-940AAD6C4AB6}"/>
              </a:ext>
            </a:extLst>
          </p:cNvPr>
          <p:cNvSpPr txBox="1"/>
          <p:nvPr/>
        </p:nvSpPr>
        <p:spPr>
          <a:xfrm>
            <a:off x="7830853" y="2716602"/>
            <a:ext cx="1449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rgbClr val="FFFFFF"/>
                </a:solidFill>
              </a:rPr>
              <a:t>Cizí klíč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96580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D6795-61DB-2B03-B7AE-4ECB591E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134B7FF-7D4F-808F-DB8A-D8307F7C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3CBD680-FEAA-ADFB-739C-670C90A6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B8D7CEC2-D51D-17EC-7BFC-898369C9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E7BD1948-4EA8-EF9C-4006-4FDD3177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5465" y="3393570"/>
            <a:ext cx="3968276" cy="1177903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B3200AF-0C03-DD67-1208-54EE18C63FA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908B6F6-C9B9-22DE-F102-487641E1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551" y="910716"/>
            <a:ext cx="4829849" cy="1533739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B1EC4D79-A6DA-7ADC-ABA3-8EEBC0E2B3B5}"/>
              </a:ext>
            </a:extLst>
          </p:cNvPr>
          <p:cNvSpPr txBox="1"/>
          <p:nvPr/>
        </p:nvSpPr>
        <p:spPr>
          <a:xfrm>
            <a:off x="3627406" y="4699072"/>
            <a:ext cx="49341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bg1"/>
                </a:solidFill>
              </a:rPr>
              <a:t>IDENTITY </a:t>
            </a:r>
            <a:r>
              <a:rPr lang="cs-CZ" sz="2000" dirty="0">
                <a:solidFill>
                  <a:schemeClr val="bg1"/>
                </a:solidFill>
              </a:rPr>
              <a:t>je vlastnost sloupce, která automaticky generuje unikátní hodnoty pro každý nový řádek v tabulce.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595EF5C-76DC-623D-85AC-4B6D9CF71855}"/>
              </a:ext>
            </a:extLst>
          </p:cNvPr>
          <p:cNvSpPr txBox="1"/>
          <p:nvPr/>
        </p:nvSpPr>
        <p:spPr>
          <a:xfrm>
            <a:off x="4152507" y="549015"/>
            <a:ext cx="3883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bg1"/>
                </a:solidFill>
              </a:rPr>
              <a:t>Syntaxe pro vytvoření tabulky</a:t>
            </a:r>
          </a:p>
        </p:txBody>
      </p:sp>
    </p:spTree>
    <p:extLst>
      <p:ext uri="{BB962C8B-B14F-4D97-AF65-F5344CB8AC3E}">
        <p14:creationId xmlns:p14="http://schemas.microsoft.com/office/powerpoint/2010/main" val="32653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32691-86DC-AC83-53E1-62022805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542DCB7-C020-7810-3009-1C3C541C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EB66B06-0A60-DA51-9BDA-118911A04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D59AB5A4-3F45-9B50-CF5C-37B829AE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D0E3618-A8CB-CD36-2289-E2A94D9F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Datové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080620-167A-E8EB-7FD1-F06B06F3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 lnSpcReduction="10000"/>
          </a:bodyPr>
          <a:lstStyle/>
          <a:p>
            <a:r>
              <a:rPr lang="cs-CZ" sz="2000" dirty="0">
                <a:solidFill>
                  <a:srgbClr val="FFFFFF"/>
                </a:solidFill>
              </a:rPr>
              <a:t>INT – Celé číslo</a:t>
            </a:r>
          </a:p>
          <a:p>
            <a:r>
              <a:rPr lang="cs-CZ" sz="2000" dirty="0">
                <a:solidFill>
                  <a:srgbClr val="FFFFFF"/>
                </a:solidFill>
              </a:rPr>
              <a:t>VARCHAR – Proměnný textový řetězec</a:t>
            </a:r>
          </a:p>
          <a:p>
            <a:r>
              <a:rPr lang="cs-CZ" sz="2000" dirty="0">
                <a:solidFill>
                  <a:srgbClr val="FFFFFF"/>
                </a:solidFill>
              </a:rPr>
              <a:t>CHAR – Pevně daný textový řetězec</a:t>
            </a:r>
          </a:p>
          <a:p>
            <a:r>
              <a:rPr lang="cs-CZ" sz="2000" dirty="0">
                <a:solidFill>
                  <a:srgbClr val="FFFFFF"/>
                </a:solidFill>
              </a:rPr>
              <a:t>DATE – Datum</a:t>
            </a:r>
          </a:p>
          <a:p>
            <a:r>
              <a:rPr lang="cs-CZ" sz="2000" dirty="0">
                <a:solidFill>
                  <a:srgbClr val="FFFFFF"/>
                </a:solidFill>
              </a:rPr>
              <a:t>DECIMAL nebo NUMERIC – Čísla s pevnou desetinnou čárkou</a:t>
            </a:r>
          </a:p>
          <a:p>
            <a:r>
              <a:rPr lang="cs-CZ" sz="2000" dirty="0">
                <a:solidFill>
                  <a:srgbClr val="FFFFFF"/>
                </a:solidFill>
              </a:rPr>
              <a:t>FLOAT nebo REAL – Čísla s plovoucí desetinnou čárkou</a:t>
            </a:r>
          </a:p>
          <a:p>
            <a:r>
              <a:rPr lang="cs-CZ" sz="2000" dirty="0">
                <a:solidFill>
                  <a:srgbClr val="FFFFFF"/>
                </a:solidFill>
              </a:rPr>
              <a:t>BOOLEAN a BIT – Uchovávají hodnoty TRUE/1 nebo FALSE/0 </a:t>
            </a:r>
          </a:p>
          <a:p>
            <a:r>
              <a:rPr lang="cs-CZ" sz="2000" dirty="0">
                <a:solidFill>
                  <a:srgbClr val="FFFFFF"/>
                </a:solidFill>
              </a:rPr>
              <a:t>MONEY – Měnová hodnota</a:t>
            </a:r>
          </a:p>
          <a:p>
            <a:pPr marL="0" indent="0">
              <a:buNone/>
            </a:pPr>
            <a:endParaRPr lang="cs-CZ" sz="2000" dirty="0">
              <a:solidFill>
                <a:srgbClr val="FFFFFF"/>
              </a:solidFill>
            </a:endParaRPr>
          </a:p>
          <a:p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174A9C8-C7B5-2917-52AF-88EB8B57C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</p:spTree>
    <p:extLst>
      <p:ext uri="{BB962C8B-B14F-4D97-AF65-F5344CB8AC3E}">
        <p14:creationId xmlns:p14="http://schemas.microsoft.com/office/powerpoint/2010/main" val="238818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9965A-BAE0-7155-68EB-A62DB2F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926A864-739B-ADE5-23D0-0A6C917E4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0791F88-2247-337D-A3A0-79F43ACB5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0F384540-746A-ED64-29CA-5B53A3F7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9A92958-6BC4-6716-F449-3F21BCE4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Drop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36B9C0-1974-0977-1432-47CAB109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dirty="0">
              <a:solidFill>
                <a:srgbClr val="FFFFFF"/>
              </a:solidFill>
            </a:endParaRPr>
          </a:p>
          <a:p>
            <a:r>
              <a:rPr lang="cs-CZ" sz="2000" dirty="0">
                <a:solidFill>
                  <a:srgbClr val="FFFFFF"/>
                </a:solidFill>
              </a:rPr>
              <a:t>Drop table </a:t>
            </a:r>
            <a:r>
              <a:rPr lang="cs-CZ" sz="2000" dirty="0" err="1">
                <a:solidFill>
                  <a:srgbClr val="FFFFFF"/>
                </a:solidFill>
              </a:rPr>
              <a:t>Zamestnanci</a:t>
            </a:r>
            <a:r>
              <a:rPr lang="cs-CZ" sz="2000" dirty="0">
                <a:solidFill>
                  <a:srgbClr val="FFFFFF"/>
                </a:solidFill>
              </a:rPr>
              <a:t>;</a:t>
            </a:r>
          </a:p>
          <a:p>
            <a:pPr marL="0" indent="0">
              <a:buNone/>
            </a:pPr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A0F6168-579C-E922-06DA-FD5980B66F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</p:spTree>
    <p:extLst>
      <p:ext uri="{BB962C8B-B14F-4D97-AF65-F5344CB8AC3E}">
        <p14:creationId xmlns:p14="http://schemas.microsoft.com/office/powerpoint/2010/main" val="399907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7BE46-8FCC-1E41-B71D-F7F6DCFB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C4D4983-A6EC-E4D3-8F32-8A9CE5A2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CF7A829-A3EC-8C33-7E62-F93E03C6B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17ED0461-D47C-E8F0-EE20-41C38938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748196A-8DC7-1245-1160-99EB5C01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Alter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B11678-4273-39C8-785B-58001CB8C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dirty="0">
              <a:solidFill>
                <a:srgbClr val="FFFFFF"/>
              </a:solidFill>
            </a:endParaRPr>
          </a:p>
          <a:p>
            <a:r>
              <a:rPr lang="cs-CZ" sz="2000" dirty="0">
                <a:solidFill>
                  <a:srgbClr val="FFFFFF"/>
                </a:solidFill>
              </a:rPr>
              <a:t>Přidá nebo odebere sloupec</a:t>
            </a:r>
          </a:p>
          <a:p>
            <a:r>
              <a:rPr lang="cs-CZ" sz="2000" dirty="0">
                <a:solidFill>
                  <a:srgbClr val="FFFFFF"/>
                </a:solidFill>
              </a:rPr>
              <a:t>Přidá nebo odebere Primární klíč</a:t>
            </a:r>
          </a:p>
          <a:p>
            <a:r>
              <a:rPr lang="cs-CZ" sz="2000" dirty="0">
                <a:solidFill>
                  <a:srgbClr val="FFFFFF"/>
                </a:solidFill>
              </a:rPr>
              <a:t>Změní Datový typ</a:t>
            </a:r>
          </a:p>
          <a:p>
            <a:pPr marL="0" indent="0">
              <a:buNone/>
            </a:pPr>
            <a:endParaRPr lang="cs-CZ" sz="2000" dirty="0">
              <a:solidFill>
                <a:srgbClr val="FFFFFF"/>
              </a:solidFill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FE31B036-7BBC-29DD-58D2-950BFDA18F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327341" y="6464292"/>
            <a:ext cx="1945341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spc="210" dirty="0">
                <a:solidFill>
                  <a:srgbClr val="DDE1E0"/>
                </a:solidFill>
                <a:latin typeface="Karnchang Expanded Medium"/>
                <a:ea typeface="Karnchang Expanded Medium"/>
                <a:cs typeface="Karnchang Expanded Medium"/>
                <a:sym typeface="Karnchang Expanded Medium"/>
              </a:rPr>
              <a:t>Matyáš Kittler</a:t>
            </a:r>
          </a:p>
        </p:txBody>
      </p:sp>
    </p:spTree>
    <p:extLst>
      <p:ext uri="{BB962C8B-B14F-4D97-AF65-F5344CB8AC3E}">
        <p14:creationId xmlns:p14="http://schemas.microsoft.com/office/powerpoint/2010/main" val="42396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EDDA5-722B-BA54-402F-F1CDD259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Center Background Images, HD Pictures and Wallpaper For Free Download  | Pngtree">
            <a:extLst>
              <a:ext uri="{FF2B5EF4-FFF2-40B4-BE49-F238E27FC236}">
                <a16:creationId xmlns:a16="http://schemas.microsoft.com/office/drawing/2014/main" id="{6859DFC3-E42A-EA70-0171-7067E796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8BA7B0F6-83A5-63F9-0892-A96D9E33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70909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konec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prezentace</a:t>
            </a:r>
            <a:br>
              <a:rPr lang="cs-CZ" sz="6000" dirty="0">
                <a:solidFill>
                  <a:srgbClr val="FFFFFF"/>
                </a:solidFill>
              </a:rPr>
            </a:b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Děkuji</a:t>
            </a:r>
            <a:r>
              <a:rPr lang="en-US" sz="6000" dirty="0">
                <a:solidFill>
                  <a:srgbClr val="FFFFFF"/>
                </a:solidFill>
              </a:rPr>
              <a:t> za </a:t>
            </a:r>
            <a:r>
              <a:rPr lang="en-US" sz="6000" dirty="0" err="1">
                <a:solidFill>
                  <a:srgbClr val="FFFFFF"/>
                </a:solidFill>
              </a:rPr>
              <a:t>pozornost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100" name="Picture 4" descr="Heart PNG, Heart Transparent Background - FreeIconsPNG">
            <a:extLst>
              <a:ext uri="{FF2B5EF4-FFF2-40B4-BE49-F238E27FC236}">
                <a16:creationId xmlns:a16="http://schemas.microsoft.com/office/drawing/2014/main" id="{6E04CEE9-CB39-2E34-FC90-7E6AFBED2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7655"/>
            <a:ext cx="3048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099EB7C-D827-D35F-D943-1508D9722D3D}"/>
              </a:ext>
            </a:extLst>
          </p:cNvPr>
          <p:cNvSpPr txBox="1">
            <a:spLocks/>
          </p:cNvSpPr>
          <p:nvPr/>
        </p:nvSpPr>
        <p:spPr>
          <a:xfrm>
            <a:off x="1461247" y="2521168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spc="210" dirty="0">
                <a:solidFill>
                  <a:srgbClr val="FFFFFF"/>
                </a:solidFill>
                <a:sym typeface="Karnchang Expanded Medium"/>
              </a:rPr>
              <a:t>Matyáš Kittler</a:t>
            </a:r>
          </a:p>
        </p:txBody>
      </p:sp>
    </p:spTree>
    <p:extLst>
      <p:ext uri="{BB962C8B-B14F-4D97-AF65-F5344CB8AC3E}">
        <p14:creationId xmlns:p14="http://schemas.microsoft.com/office/powerpoint/2010/main" val="416226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205</Words>
  <Application>Microsoft Office PowerPoint</Application>
  <PresentationFormat>Širokoúhlá obrazovka</PresentationFormat>
  <Paragraphs>46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Calibri</vt:lpstr>
      <vt:lpstr>Karnchang Expanded Medium</vt:lpstr>
      <vt:lpstr>Motiv Office</vt:lpstr>
      <vt:lpstr>SQL-DDL</vt:lpstr>
      <vt:lpstr>DDL (Data Definition Language)</vt:lpstr>
      <vt:lpstr>DDL- příkazy</vt:lpstr>
      <vt:lpstr>Vytvoření Primárního a Cizího klíče</vt:lpstr>
      <vt:lpstr>Prezentace aplikace PowerPoint</vt:lpstr>
      <vt:lpstr>Datové typy</vt:lpstr>
      <vt:lpstr>Drop</vt:lpstr>
      <vt:lpstr>Alter</vt:lpstr>
      <vt:lpstr> konec prezentace  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Kittler Matyáš</dc:creator>
  <cp:lastModifiedBy>Valentová Jana</cp:lastModifiedBy>
  <cp:revision>8</cp:revision>
  <dcterms:created xsi:type="dcterms:W3CDTF">2025-01-26T15:37:02Z</dcterms:created>
  <dcterms:modified xsi:type="dcterms:W3CDTF">2025-01-27T11:05:09Z</dcterms:modified>
</cp:coreProperties>
</file>