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7" r:id="rId13"/>
    <p:sldId id="268" r:id="rId14"/>
    <p:sldId id="266" r:id="rId15"/>
    <p:sldId id="270" r:id="rId1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3D7B4-9C8C-4D9A-B045-DFFCB8DEF6B4}" type="datetimeFigureOut">
              <a:rPr lang="cs-CZ" smtClean="0"/>
              <a:pPr/>
              <a:t>4.3.2014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A790B-24EC-4968-8358-7F420E6FEBE3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úhlý trojúhe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lný tvar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lný tvar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lný tvar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Přímá spojovací čár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6D1BF4-83D8-4220-9DEA-DF1E21A6439F}" type="datetimeFigureOut">
              <a:rPr lang="cs-CZ" smtClean="0"/>
              <a:pPr/>
              <a:t>4.3.2014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FE3CA0-2408-4566-A49A-1DA1B0986E7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6D1BF4-83D8-4220-9DEA-DF1E21A6439F}" type="datetimeFigureOut">
              <a:rPr lang="cs-CZ" smtClean="0"/>
              <a:pPr/>
              <a:t>4.3.2014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E3CA0-2408-4566-A49A-1DA1B0986E7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6D1BF4-83D8-4220-9DEA-DF1E21A6439F}" type="datetimeFigureOut">
              <a:rPr lang="cs-CZ" smtClean="0"/>
              <a:pPr/>
              <a:t>4.3.2014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E3CA0-2408-4566-A49A-1DA1B0986E7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6D1BF4-83D8-4220-9DEA-DF1E21A6439F}" type="datetimeFigureOut">
              <a:rPr lang="cs-CZ" smtClean="0"/>
              <a:pPr/>
              <a:t>4.3.2014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E3CA0-2408-4566-A49A-1DA1B0986E7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6D1BF4-83D8-4220-9DEA-DF1E21A6439F}" type="datetimeFigureOut">
              <a:rPr lang="cs-CZ" smtClean="0"/>
              <a:pPr/>
              <a:t>4.3.2014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E3CA0-2408-4566-A49A-1DA1B0986E7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7" name="Dvojitá šip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vojitá šip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6D1BF4-83D8-4220-9DEA-DF1E21A6439F}" type="datetimeFigureOut">
              <a:rPr lang="cs-CZ" smtClean="0"/>
              <a:pPr/>
              <a:t>4.3.2014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E3CA0-2408-4566-A49A-1DA1B0986E7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6D1BF4-83D8-4220-9DEA-DF1E21A6439F}" type="datetimeFigureOut">
              <a:rPr lang="cs-CZ" smtClean="0"/>
              <a:pPr/>
              <a:t>4.3.2014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E3CA0-2408-4566-A49A-1DA1B0986E7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6D1BF4-83D8-4220-9DEA-DF1E21A6439F}" type="datetimeFigureOut">
              <a:rPr lang="cs-CZ" smtClean="0"/>
              <a:pPr/>
              <a:t>4.3.2014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E3CA0-2408-4566-A49A-1DA1B0986E7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6D1BF4-83D8-4220-9DEA-DF1E21A6439F}" type="datetimeFigureOut">
              <a:rPr lang="cs-CZ" smtClean="0"/>
              <a:pPr/>
              <a:t>4.3.2014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E3CA0-2408-4566-A49A-1DA1B0986E7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06D1BF4-83D8-4220-9DEA-DF1E21A6439F}" type="datetimeFigureOut">
              <a:rPr lang="cs-CZ" smtClean="0"/>
              <a:pPr/>
              <a:t>4.3.2014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E3CA0-2408-4566-A49A-1DA1B0986E7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6D1BF4-83D8-4220-9DEA-DF1E21A6439F}" type="datetimeFigureOut">
              <a:rPr lang="cs-CZ" smtClean="0"/>
              <a:pPr/>
              <a:t>4.3.2014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FE3CA0-2408-4566-A49A-1DA1B0986E7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lný tvar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úhlý trojúhe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Přímá spojovací čár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vojitá šip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vojitá šip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lný tvar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lný tvar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úhlý trojúhe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Přímá spojovací čár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6D1BF4-83D8-4220-9DEA-DF1E21A6439F}" type="datetimeFigureOut">
              <a:rPr lang="cs-CZ" smtClean="0"/>
              <a:pPr/>
              <a:t>4.3.2014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BFE3CA0-2408-4566-A49A-1DA1B0986E7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icrosoft.com/" TargetMode="External"/><Relationship Id="rId2" Type="http://schemas.openxmlformats.org/officeDocument/2006/relationships/hyperlink" Target="http://www.jaknaoffice.cz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ffice.lasakovi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Tabulkový kalkulátor II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7772400" cy="1199704"/>
          </a:xfrm>
        </p:spPr>
        <p:txBody>
          <a:bodyPr/>
          <a:lstStyle/>
          <a:p>
            <a:r>
              <a:rPr lang="cs-CZ" dirty="0" smtClean="0"/>
              <a:t>Vypracovali: Matěj Blažek, Tomáš Hodboď</a:t>
            </a:r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C:\Users\admin\Desktop\souhrny-hotovo-excel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052736"/>
            <a:ext cx="3744416" cy="3297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Zástupný symbol pro obsah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Místo souhrnu lze využít i jiné možnosti např. kontingenční tabulku nebo VBA</a:t>
            </a:r>
            <a:endParaRPr lang="cs-CZ" dirty="0"/>
          </a:p>
        </p:txBody>
      </p:sp>
      <p:pic>
        <p:nvPicPr>
          <p:cNvPr id="12" name="Obrázek 11" descr="C:\Users\admin\Desktop\souhrny-excel-zdroj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052736"/>
            <a:ext cx="3816424" cy="332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Pomocí </a:t>
            </a:r>
            <a:r>
              <a:rPr lang="cs-CZ" b="1" dirty="0" smtClean="0"/>
              <a:t>KT </a:t>
            </a:r>
            <a:r>
              <a:rPr lang="cs-CZ" dirty="0" smtClean="0"/>
              <a:t>můžeme analyzovat data, provádět souhrny, třídění, výpočty, tvořit kontingenční grafy. </a:t>
            </a:r>
          </a:p>
          <a:p>
            <a:r>
              <a:rPr lang="cs-CZ" dirty="0" smtClean="0"/>
              <a:t>Prezentovaná data budou snáze pochopitelná a nejen pro prezentování, ale také pro následné rozhodování. 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Kontingenční tabulka a graf</a:t>
            </a:r>
            <a:endParaRPr lang="cs-CZ" dirty="0"/>
          </a:p>
        </p:txBody>
      </p:sp>
      <p:pic>
        <p:nvPicPr>
          <p:cNvPr id="23556" name="Picture 4" descr="vytvo&amp;rcaron;it kontingen&amp;ccaron;ní tabulku - Exc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7716" y="3933056"/>
            <a:ext cx="3728130" cy="26460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458611"/>
          </a:xfrm>
        </p:spPr>
        <p:txBody>
          <a:bodyPr/>
          <a:lstStyle/>
          <a:p>
            <a:endParaRPr lang="cs-CZ" dirty="0"/>
          </a:p>
        </p:txBody>
      </p:sp>
      <p:pic>
        <p:nvPicPr>
          <p:cNvPr id="25602" name="Picture 2" descr="seznam polí kontingen&amp;ccaron;ní tabulky - vypln&amp;ecaron;no - Exc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764704"/>
            <a:ext cx="4248472" cy="5049756"/>
          </a:xfrm>
          <a:prstGeom prst="rect">
            <a:avLst/>
          </a:prstGeom>
          <a:noFill/>
        </p:spPr>
      </p:pic>
      <p:pic>
        <p:nvPicPr>
          <p:cNvPr id="25604" name="Picture 4" descr="seznam polí kontingen&amp;ccaron;ní tabulky - vypln&amp;ecaron;no - Exc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764704"/>
            <a:ext cx="2420491" cy="50739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vytvo&amp;rcaron;it kontingen&amp;ccaron;ní tabulku - Exc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3886200" cy="2752725"/>
          </a:xfrm>
          <a:prstGeom prst="rect">
            <a:avLst/>
          </a:prstGeom>
          <a:noFill/>
        </p:spPr>
      </p:pic>
      <p:pic>
        <p:nvPicPr>
          <p:cNvPr id="26628" name="Picture 4" descr="seznam polí kontingen&amp;ccaron;ní graf - vypln&amp;ecaron;no - Exc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708920"/>
            <a:ext cx="6624736" cy="3938708"/>
          </a:xfrm>
          <a:prstGeom prst="rect">
            <a:avLst/>
          </a:prstGeom>
          <a:noFill/>
        </p:spPr>
      </p:pic>
      <p:pic>
        <p:nvPicPr>
          <p:cNvPr id="26630" name="Picture 6" descr="seznam polí kontingen&amp;ccaron;ní graf - hotov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188640"/>
            <a:ext cx="4248150" cy="2314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Min. 2 grafy, různě kombinované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Kombinované grafy</a:t>
            </a:r>
            <a:endParaRPr lang="cs-CZ" dirty="0"/>
          </a:p>
        </p:txBody>
      </p:sp>
      <p:pic>
        <p:nvPicPr>
          <p:cNvPr id="22531" name="Picture 3" descr="E:\Bez názvu 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348880"/>
            <a:ext cx="6103023" cy="3736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000" dirty="0" smtClean="0">
                <a:hlinkClick r:id="rId2"/>
              </a:rPr>
              <a:t>http://www.</a:t>
            </a:r>
            <a:r>
              <a:rPr lang="cs-CZ" sz="2000" dirty="0" err="1" smtClean="0">
                <a:hlinkClick r:id="rId2"/>
              </a:rPr>
              <a:t>jaknaoffice.cz</a:t>
            </a:r>
            <a:endParaRPr lang="cs-CZ" sz="2000" dirty="0" smtClean="0"/>
          </a:p>
          <a:p>
            <a:r>
              <a:rPr lang="cs-CZ" sz="2000" dirty="0" smtClean="0">
                <a:hlinkClick r:id="rId3"/>
              </a:rPr>
              <a:t>http://office.</a:t>
            </a:r>
            <a:r>
              <a:rPr lang="cs-CZ" sz="2000" dirty="0" err="1" smtClean="0">
                <a:hlinkClick r:id="rId3"/>
              </a:rPr>
              <a:t>microsoft.com</a:t>
            </a:r>
            <a:endParaRPr lang="cs-CZ" sz="2000" dirty="0" smtClean="0"/>
          </a:p>
          <a:p>
            <a:r>
              <a:rPr lang="cs-CZ" sz="2000" dirty="0" smtClean="0">
                <a:hlinkClick r:id="rId4"/>
              </a:rPr>
              <a:t>http://office.</a:t>
            </a:r>
            <a:r>
              <a:rPr lang="cs-CZ" sz="2000" dirty="0" err="1" smtClean="0">
                <a:hlinkClick r:id="rId4"/>
              </a:rPr>
              <a:t>lasakovi.com</a:t>
            </a:r>
            <a:endParaRPr lang="cs-CZ" sz="2000" dirty="0" smtClean="0"/>
          </a:p>
          <a:p>
            <a:endParaRPr lang="cs-CZ" sz="2000" dirty="0" smtClean="0"/>
          </a:p>
          <a:p>
            <a:endParaRPr lang="cs-CZ" sz="20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Zdroj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Microsoft Excel</a:t>
            </a:r>
          </a:p>
          <a:p>
            <a:r>
              <a:rPr lang="cs-CZ" dirty="0" err="1" smtClean="0"/>
              <a:t>OpenOffice</a:t>
            </a:r>
            <a:r>
              <a:rPr lang="cs-CZ" dirty="0" smtClean="0"/>
              <a:t> </a:t>
            </a:r>
            <a:r>
              <a:rPr lang="cs-CZ" dirty="0" err="1" smtClean="0"/>
              <a:t>Calc</a:t>
            </a:r>
            <a:endParaRPr lang="cs-CZ" dirty="0" smtClean="0"/>
          </a:p>
          <a:p>
            <a:r>
              <a:rPr lang="cs-CZ" dirty="0" err="1" smtClean="0"/>
              <a:t>LibreOffice</a:t>
            </a:r>
            <a:r>
              <a:rPr lang="cs-CZ" dirty="0" smtClean="0"/>
              <a:t> </a:t>
            </a:r>
            <a:r>
              <a:rPr lang="cs-CZ" dirty="0" err="1" smtClean="0"/>
              <a:t>Calc</a:t>
            </a:r>
            <a:endParaRPr lang="cs-CZ" dirty="0" smtClean="0"/>
          </a:p>
          <a:p>
            <a:r>
              <a:rPr lang="cs-CZ" dirty="0" smtClean="0"/>
              <a:t>Lotus 1-2-3</a:t>
            </a:r>
          </a:p>
          <a:p>
            <a:r>
              <a:rPr lang="cs-CZ" dirty="0" err="1" smtClean="0"/>
              <a:t>Quattro</a:t>
            </a:r>
            <a:r>
              <a:rPr lang="cs-CZ" dirty="0" smtClean="0"/>
              <a:t> Pro</a:t>
            </a:r>
          </a:p>
          <a:p>
            <a:r>
              <a:rPr lang="cs-CZ" dirty="0" smtClean="0"/>
              <a:t>Lotus </a:t>
            </a:r>
            <a:r>
              <a:rPr lang="cs-CZ" dirty="0" err="1" smtClean="0"/>
              <a:t>Improve</a:t>
            </a:r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Používaný software</a:t>
            </a:r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Datum a čas (DATUM, DENTYDNE, DNES)</a:t>
            </a:r>
          </a:p>
          <a:p>
            <a:r>
              <a:rPr lang="cs-CZ" dirty="0" smtClean="0"/>
              <a:t>Logické </a:t>
            </a:r>
            <a:r>
              <a:rPr lang="cs-CZ" smtClean="0"/>
              <a:t>(A, KDYŽ, NEBO)</a:t>
            </a:r>
            <a:endParaRPr lang="cs-CZ" dirty="0" smtClean="0"/>
          </a:p>
          <a:p>
            <a:r>
              <a:rPr lang="cs-CZ" dirty="0" smtClean="0"/>
              <a:t>Matematické (ZAOKROUHLIT, SUMA)</a:t>
            </a:r>
          </a:p>
          <a:p>
            <a:r>
              <a:rPr lang="cs-CZ" dirty="0" smtClean="0"/>
              <a:t>Text (ČÁST, HODNOTA.NA.TEXT)</a:t>
            </a:r>
          </a:p>
          <a:p>
            <a:r>
              <a:rPr lang="cs-CZ" dirty="0" smtClean="0"/>
              <a:t>Vyhledávací (VYHLEDAT)</a:t>
            </a:r>
          </a:p>
          <a:p>
            <a:r>
              <a:rPr lang="cs-CZ" dirty="0" smtClean="0"/>
              <a:t>Databáze, </a:t>
            </a:r>
            <a:r>
              <a:rPr lang="cs-CZ" dirty="0" err="1" smtClean="0"/>
              <a:t>Finační</a:t>
            </a:r>
            <a:r>
              <a:rPr lang="cs-CZ" dirty="0" smtClean="0"/>
              <a:t>, Informační, Kompatibilita, Statické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Použití funkcí</a:t>
            </a:r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/>
              <a:t>Vnořené funkce používají funkci jako jeden z argumentů jiné funkce</a:t>
            </a:r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Vnořené funkce</a:t>
            </a:r>
            <a:endParaRPr lang="cs-CZ" dirty="0"/>
          </a:p>
        </p:txBody>
      </p:sp>
      <p:pic>
        <p:nvPicPr>
          <p:cNvPr id="1026" name="Picture 2" descr="http://officeimg.vo.msecnd.net/cs-cz/files/061/758/ZA00605230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92896"/>
            <a:ext cx="3744416" cy="807348"/>
          </a:xfrm>
          <a:prstGeom prst="rect">
            <a:avLst/>
          </a:prstGeom>
          <a:noFill/>
        </p:spPr>
      </p:pic>
      <p:pic>
        <p:nvPicPr>
          <p:cNvPr id="1027" name="Picture 3" descr="E:\ŠKOLA\3. ROC\Bez názvu 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861048"/>
            <a:ext cx="8761277" cy="12961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Data, která chcete analyzovat v aplikaci Excel, není třeba znovu zadávat, stačí je importovat</a:t>
            </a:r>
          </a:p>
          <a:p>
            <a:pPr>
              <a:buNone/>
            </a:pPr>
            <a:endParaRPr lang="cs-CZ" dirty="0" smtClean="0"/>
          </a:p>
          <a:p>
            <a:pPr lvl="1"/>
            <a:r>
              <a:rPr lang="cs-CZ" dirty="0" smtClean="0"/>
              <a:t>Import dat z databází a souborů</a:t>
            </a:r>
          </a:p>
          <a:p>
            <a:pPr lvl="1"/>
            <a:r>
              <a:rPr lang="cs-CZ" dirty="0" smtClean="0"/>
              <a:t>Import dat pomocí aplikace Microsoft </a:t>
            </a:r>
            <a:r>
              <a:rPr lang="cs-CZ" dirty="0" err="1" smtClean="0"/>
              <a:t>Query</a:t>
            </a:r>
            <a:endParaRPr lang="cs-CZ" dirty="0" smtClean="0"/>
          </a:p>
          <a:p>
            <a:pPr lvl="1"/>
            <a:r>
              <a:rPr lang="cs-CZ" dirty="0" smtClean="0"/>
              <a:t>Import dat z webu</a:t>
            </a:r>
          </a:p>
          <a:p>
            <a:pPr lvl="1"/>
            <a:r>
              <a:rPr lang="cs-CZ" dirty="0" smtClean="0"/>
              <a:t>Import dat pomocí aplikace VBA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Import dat</a:t>
            </a:r>
            <a:endParaRPr lang="cs-CZ" dirty="0"/>
          </a:p>
        </p:txBody>
      </p:sp>
      <p:pic>
        <p:nvPicPr>
          <p:cNvPr id="18434" name="Picture 2" descr="E:\Bez názvu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4725144"/>
            <a:ext cx="3289300" cy="1130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Nedílná součást analýzy dat</a:t>
            </a:r>
          </a:p>
          <a:p>
            <a:pPr lvl="1" indent="-360000"/>
            <a:r>
              <a:rPr lang="cs-CZ" dirty="0" smtClean="0"/>
              <a:t>Seřazení textu – od A do Z a naopak</a:t>
            </a:r>
          </a:p>
          <a:p>
            <a:pPr lvl="1" indent="-360000"/>
            <a:r>
              <a:rPr lang="cs-CZ" dirty="0" smtClean="0"/>
              <a:t>Seřazení čísel – od nejnižšího po nejvyšší</a:t>
            </a:r>
          </a:p>
          <a:p>
            <a:pPr lvl="1" indent="-360000"/>
            <a:r>
              <a:rPr lang="cs-CZ" dirty="0" smtClean="0"/>
              <a:t>Seřazení podle </a:t>
            </a:r>
            <a:r>
              <a:rPr lang="cs-CZ" dirty="0" err="1" smtClean="0"/>
              <a:t>datumu</a:t>
            </a:r>
            <a:r>
              <a:rPr lang="cs-CZ" dirty="0" smtClean="0"/>
              <a:t> – od nejnovějšího po nejstarší</a:t>
            </a:r>
          </a:p>
          <a:p>
            <a:pPr lvl="1" indent="-360000"/>
            <a:r>
              <a:rPr lang="cs-CZ" dirty="0" smtClean="0"/>
              <a:t>Vlastní řazení – barvy buněk, barva písma, ikony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Řazení</a:t>
            </a:r>
            <a:endParaRPr lang="cs-CZ" dirty="0"/>
          </a:p>
        </p:txBody>
      </p:sp>
      <p:pic>
        <p:nvPicPr>
          <p:cNvPr id="19458" name="Picture 2" descr="E:\Bez názvu 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4365104"/>
            <a:ext cx="2169914" cy="769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Rychlý a snadný způsob vyhledávání a práce s podmnožinou dat</a:t>
            </a:r>
          </a:p>
          <a:p>
            <a:r>
              <a:rPr lang="cs-CZ" dirty="0" smtClean="0"/>
              <a:t>Po filtrování jsou zobrazeny jenom řádky, které splňují zadaná kritéria. Zbylé řádky jsou skryty.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Filtrování</a:t>
            </a:r>
            <a:endParaRPr lang="cs-CZ" dirty="0"/>
          </a:p>
        </p:txBody>
      </p:sp>
      <p:pic>
        <p:nvPicPr>
          <p:cNvPr id="20482" name="Picture 2" descr="MS Excel 2010 - Filtr vymaza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353052"/>
            <a:ext cx="2302768" cy="35049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Funkce kterou lze použít k definici omezení dat, která mohou být nebo by měla být zadána do buňky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Ověření dat</a:t>
            </a:r>
            <a:endParaRPr lang="cs-CZ" dirty="0"/>
          </a:p>
        </p:txBody>
      </p:sp>
      <p:pic>
        <p:nvPicPr>
          <p:cNvPr id="21506" name="Picture 2" descr="E:\Bez názvu 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32656"/>
            <a:ext cx="2611636" cy="926038"/>
          </a:xfrm>
          <a:prstGeom prst="rect">
            <a:avLst/>
          </a:prstGeom>
          <a:noFill/>
        </p:spPr>
      </p:pic>
      <p:pic>
        <p:nvPicPr>
          <p:cNvPr id="21507" name="Picture 3" descr="E:\Bez názvu 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780928"/>
            <a:ext cx="3312368" cy="2618892"/>
          </a:xfrm>
          <a:prstGeom prst="rect">
            <a:avLst/>
          </a:prstGeom>
          <a:noFill/>
        </p:spPr>
      </p:pic>
      <p:pic>
        <p:nvPicPr>
          <p:cNvPr id="21509" name="Picture 5" descr="http://www.financnik.cz/images/excel-overeni-dat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780928"/>
            <a:ext cx="3718913" cy="2664296"/>
          </a:xfrm>
          <a:prstGeom prst="rect">
            <a:avLst/>
          </a:prstGeom>
          <a:noFill/>
        </p:spPr>
      </p:pic>
      <p:pic>
        <p:nvPicPr>
          <p:cNvPr id="21510" name="Picture 6" descr="E:\Bez názvu 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4221088"/>
            <a:ext cx="1752600" cy="227330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Rozsáhlejší tabulku můžeme zpřehlednit a doplnit ji o součty sloupců, které požadujeme (např. cena, prodané kusy), tyto součty budou provedeny na základě seskupení shodných dat v dalších sloupcích (např. roční období, lokalita).</a:t>
            </a:r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Souhrny</a:t>
            </a:r>
            <a:endParaRPr lang="cs-CZ" dirty="0"/>
          </a:p>
        </p:txBody>
      </p:sp>
      <p:pic>
        <p:nvPicPr>
          <p:cNvPr id="4" name="Obrázek 3" descr="C:\Users\admin\Desktop\souhrny-dialogove-okn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3645024"/>
            <a:ext cx="2520280" cy="306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luk">
  <a:themeElements>
    <a:clrScheme name="Shluk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hluk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Shlu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153</TotalTime>
  <Words>288</Words>
  <Application>Microsoft Office PowerPoint</Application>
  <PresentationFormat>Předvádění na obrazovce (4:3)</PresentationFormat>
  <Paragraphs>57</Paragraphs>
  <Slides>15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6" baseType="lpstr">
      <vt:lpstr>Shluk</vt:lpstr>
      <vt:lpstr>Tabulkový kalkulátor II</vt:lpstr>
      <vt:lpstr>Používaný software</vt:lpstr>
      <vt:lpstr>Použití funkcí</vt:lpstr>
      <vt:lpstr>Vnořené funkce</vt:lpstr>
      <vt:lpstr>Import dat</vt:lpstr>
      <vt:lpstr>Řazení</vt:lpstr>
      <vt:lpstr>Filtrování</vt:lpstr>
      <vt:lpstr>Ověření dat</vt:lpstr>
      <vt:lpstr>Souhrny</vt:lpstr>
      <vt:lpstr>Snímek 10</vt:lpstr>
      <vt:lpstr>Kontingenční tabulka a graf</vt:lpstr>
      <vt:lpstr>Snímek 12</vt:lpstr>
      <vt:lpstr>Snímek 13</vt:lpstr>
      <vt:lpstr>Kombinované grafy</vt:lpstr>
      <vt:lpstr>Zdroj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Tabulkový kalkulátor II</dc:title>
  <dc:creator>admin</dc:creator>
  <cp:lastModifiedBy>ucebna</cp:lastModifiedBy>
  <cp:revision>21</cp:revision>
  <dcterms:created xsi:type="dcterms:W3CDTF">2014-02-24T12:24:59Z</dcterms:created>
  <dcterms:modified xsi:type="dcterms:W3CDTF">2014-03-04T13:22:35Z</dcterms:modified>
</cp:coreProperties>
</file>