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16" name="Zástupný symbol pro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7" name="Zástupný symbol pro obsah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9" name="Zástupný symbol pro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25" name="Zástupný symbol pro tex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8" name="Zástupný symbol pro obsah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24" name="Zástupný symbol pro zápatí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29" name="Zástupný symbol pro zápatí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911D3A-B44F-4845-992A-D6B5A7C9BEBE}" type="datetimeFigureOut">
              <a:rPr lang="cs-CZ" smtClean="0"/>
              <a:t>17.2.2014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BDD738F-C752-4E4A-BD37-CC94E4E59E6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nadpis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římá spojnice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cs-CZ" sz="4400" b="1" dirty="0" smtClean="0"/>
              <a:t>Tabulkový kalkulátor I</a:t>
            </a:r>
            <a:endParaRPr lang="cs-CZ" sz="4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8458200" cy="1443608"/>
          </a:xfrm>
        </p:spPr>
        <p:txBody>
          <a:bodyPr>
            <a:normAutofit/>
          </a:bodyPr>
          <a:lstStyle/>
          <a:p>
            <a:r>
              <a:rPr lang="cs-CZ" dirty="0" smtClean="0"/>
              <a:t>Vít Kadlec</a:t>
            </a:r>
          </a:p>
          <a:p>
            <a:r>
              <a:rPr lang="cs-CZ" dirty="0" smtClean="0"/>
              <a:t>Jan Maděra	</a:t>
            </a:r>
          </a:p>
          <a:p>
            <a:pPr algn="r"/>
            <a:r>
              <a:rPr lang="cs-CZ" dirty="0" smtClean="0"/>
              <a:t>IT4B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32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Adresování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relativní adresa „A1“, </a:t>
            </a:r>
          </a:p>
          <a:p>
            <a:r>
              <a:rPr lang="cs-CZ" dirty="0" smtClean="0"/>
              <a:t>absolutní </a:t>
            </a:r>
            <a:r>
              <a:rPr lang="cs-CZ" dirty="0"/>
              <a:t>adresa „$A$1“, </a:t>
            </a:r>
          </a:p>
          <a:p>
            <a:r>
              <a:rPr lang="cs-CZ" dirty="0" smtClean="0"/>
              <a:t>smíšené </a:t>
            </a:r>
            <a:r>
              <a:rPr lang="cs-CZ" dirty="0"/>
              <a:t>adresy „A$1“, „$A1“. </a:t>
            </a:r>
          </a:p>
          <a:p>
            <a:r>
              <a:rPr lang="cs-CZ" dirty="0"/>
              <a:t>Znak $ píšeme: </a:t>
            </a:r>
            <a:r>
              <a:rPr lang="cs-CZ" dirty="0" smtClean="0"/>
              <a:t>Kurzor umístíme </a:t>
            </a:r>
            <a:r>
              <a:rPr lang="cs-CZ" dirty="0"/>
              <a:t>na adresu buňky a stiskneme klávesu F4. Opakovaným stisknutím klávesy přepínáme </a:t>
            </a:r>
            <a:r>
              <a:rPr lang="cs-CZ" dirty="0" smtClean="0"/>
              <a:t>mezi </a:t>
            </a:r>
            <a:r>
              <a:rPr lang="cs-CZ" dirty="0"/>
              <a:t>„A1“, „$A$1“, „A$1“, „$A1“. </a:t>
            </a:r>
          </a:p>
          <a:p>
            <a:r>
              <a:rPr lang="cs-CZ" dirty="0" smtClean="0"/>
              <a:t>Kopírování </a:t>
            </a:r>
            <a:r>
              <a:rPr lang="cs-CZ" dirty="0"/>
              <a:t>vzorců s relativní/absolutní/smíšenou adresou: při kopírování vzorců se </a:t>
            </a:r>
            <a:r>
              <a:rPr lang="cs-CZ" dirty="0" smtClean="0"/>
              <a:t>změní </a:t>
            </a:r>
            <a:r>
              <a:rPr lang="cs-CZ" dirty="0"/>
              <a:t>relativní adresy, nezmění se absolutní adresy a ve smíšených adresách se </a:t>
            </a:r>
            <a:r>
              <a:rPr lang="cs-CZ" dirty="0" smtClean="0"/>
              <a:t>nezmění </a:t>
            </a:r>
            <a:r>
              <a:rPr lang="cs-CZ" dirty="0"/>
              <a:t>absolutní </a:t>
            </a:r>
            <a:r>
              <a:rPr lang="cs-CZ" dirty="0" smtClean="0"/>
              <a:t>složka </a:t>
            </a:r>
            <a:r>
              <a:rPr lang="cs-CZ" dirty="0"/>
              <a:t>adresy, změní se relativní </a:t>
            </a:r>
            <a:r>
              <a:rPr lang="cs-CZ" dirty="0" smtClean="0"/>
              <a:t>složka </a:t>
            </a:r>
            <a:r>
              <a:rPr lang="cs-CZ" dirty="0"/>
              <a:t>adresy.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41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Tisk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Tisk jedné </a:t>
            </a:r>
            <a:r>
              <a:rPr lang="cs-CZ" dirty="0"/>
              <a:t>kopie celého </a:t>
            </a:r>
            <a:r>
              <a:rPr lang="cs-CZ" dirty="0" smtClean="0"/>
              <a:t>sešitu.</a:t>
            </a:r>
          </a:p>
          <a:p>
            <a:pPr lvl="1"/>
            <a:r>
              <a:rPr lang="cs-CZ" dirty="0" smtClean="0"/>
              <a:t> </a:t>
            </a:r>
            <a:r>
              <a:rPr lang="cs-CZ" dirty="0"/>
              <a:t>tlačítko Tisk na panelu Rychlý přístup. Začne </a:t>
            </a:r>
            <a:r>
              <a:rPr lang="cs-CZ" dirty="0" smtClean="0"/>
              <a:t>tisk </a:t>
            </a:r>
            <a:r>
              <a:rPr lang="cs-CZ" dirty="0"/>
              <a:t>bez </a:t>
            </a:r>
            <a:r>
              <a:rPr lang="cs-CZ" dirty="0" smtClean="0"/>
              <a:t>možnosti </a:t>
            </a:r>
            <a:r>
              <a:rPr lang="cs-CZ" dirty="0"/>
              <a:t>nastavení čehokoli rovnou tiskne na výchozí </a:t>
            </a:r>
            <a:r>
              <a:rPr lang="cs-CZ" dirty="0" smtClean="0"/>
              <a:t>tiskárnu nebo</a:t>
            </a:r>
          </a:p>
          <a:p>
            <a:pPr lvl="1"/>
            <a:r>
              <a:rPr lang="cs-CZ" dirty="0" smtClean="0"/>
              <a:t>Tlačítko Office </a:t>
            </a:r>
            <a:r>
              <a:rPr lang="cs-CZ" dirty="0"/>
              <a:t>volba Tisk kde vybereme </a:t>
            </a:r>
            <a:r>
              <a:rPr lang="cs-CZ" dirty="0" smtClean="0"/>
              <a:t>položku </a:t>
            </a:r>
            <a:r>
              <a:rPr lang="cs-CZ" dirty="0"/>
              <a:t>Rychlý tisk </a:t>
            </a:r>
          </a:p>
          <a:p>
            <a:r>
              <a:rPr lang="cs-CZ" dirty="0" smtClean="0"/>
              <a:t>Tisk </a:t>
            </a:r>
            <a:r>
              <a:rPr lang="cs-CZ" dirty="0"/>
              <a:t>více kopií, celého sešitu nebo jenom jeho </a:t>
            </a:r>
            <a:r>
              <a:rPr lang="cs-CZ" dirty="0" smtClean="0"/>
              <a:t>části</a:t>
            </a:r>
          </a:p>
          <a:p>
            <a:pPr lvl="1"/>
            <a:r>
              <a:rPr lang="cs-CZ" dirty="0" smtClean="0"/>
              <a:t> </a:t>
            </a:r>
            <a:r>
              <a:rPr lang="cs-CZ" dirty="0"/>
              <a:t>Tlačítko Office volba Tisk kde </a:t>
            </a:r>
            <a:r>
              <a:rPr lang="cs-CZ" dirty="0" smtClean="0"/>
              <a:t>vybereme položku </a:t>
            </a:r>
            <a:r>
              <a:rPr lang="cs-CZ" dirty="0"/>
              <a:t>Tisk a objeví </a:t>
            </a:r>
            <a:r>
              <a:rPr lang="cs-CZ" dirty="0" smtClean="0"/>
              <a:t>se </a:t>
            </a:r>
            <a:r>
              <a:rPr lang="cs-CZ" dirty="0"/>
              <a:t>dialogové okno Tisk kde </a:t>
            </a:r>
            <a:r>
              <a:rPr lang="cs-CZ" dirty="0" smtClean="0"/>
              <a:t>vybereme </a:t>
            </a:r>
            <a:r>
              <a:rPr lang="cs-CZ" dirty="0"/>
              <a:t>příslušnou </a:t>
            </a:r>
            <a:r>
              <a:rPr lang="cs-CZ" dirty="0" smtClean="0"/>
              <a:t>položku v </a:t>
            </a:r>
            <a:r>
              <a:rPr lang="cs-CZ" dirty="0"/>
              <a:t>dialogovém okně Tisk či </a:t>
            </a:r>
            <a:r>
              <a:rPr lang="cs-CZ" dirty="0" smtClean="0"/>
              <a:t>počet </a:t>
            </a:r>
            <a:r>
              <a:rPr lang="cs-CZ" dirty="0"/>
              <a:t>kopií.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0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Nastavení stránky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Vzhled </a:t>
            </a:r>
            <a:r>
              <a:rPr lang="cs-CZ" dirty="0" smtClean="0"/>
              <a:t>stránky </a:t>
            </a:r>
            <a:r>
              <a:rPr lang="cs-CZ" dirty="0"/>
              <a:t>se nachází v pásu karet </a:t>
            </a:r>
            <a:r>
              <a:rPr lang="cs-CZ" dirty="0" smtClean="0"/>
              <a:t>Rozložení </a:t>
            </a:r>
            <a:r>
              <a:rPr lang="cs-CZ" dirty="0"/>
              <a:t>stránky v sekci Vzhled stránky </a:t>
            </a:r>
          </a:p>
          <a:p>
            <a:r>
              <a:rPr lang="cs-CZ" dirty="0"/>
              <a:t>Zde si nastavíme </a:t>
            </a:r>
            <a:r>
              <a:rPr lang="cs-CZ" dirty="0" smtClean="0"/>
              <a:t>možnosti </a:t>
            </a:r>
            <a:r>
              <a:rPr lang="cs-CZ" dirty="0"/>
              <a:t>pro okraje </a:t>
            </a:r>
            <a:r>
              <a:rPr lang="cs-CZ" dirty="0" smtClean="0"/>
              <a:t>rozevřením položky </a:t>
            </a:r>
            <a:r>
              <a:rPr lang="cs-CZ" dirty="0"/>
              <a:t>Okraje, orientaci na </a:t>
            </a:r>
            <a:r>
              <a:rPr lang="cs-CZ" dirty="0" smtClean="0"/>
              <a:t>šířku </a:t>
            </a:r>
            <a:r>
              <a:rPr lang="cs-CZ" dirty="0"/>
              <a:t>nebo výšku rozevřením </a:t>
            </a:r>
            <a:r>
              <a:rPr lang="cs-CZ" dirty="0" smtClean="0"/>
              <a:t>položky Orientace </a:t>
            </a:r>
            <a:r>
              <a:rPr lang="cs-CZ" dirty="0"/>
              <a:t>apod.. </a:t>
            </a:r>
          </a:p>
        </p:txBody>
      </p:sp>
    </p:spTree>
    <p:extLst>
      <p:ext uri="{BB962C8B-B14F-4D97-AF65-F5344CB8AC3E}">
        <p14:creationId xmlns:p14="http://schemas.microsoft.com/office/powerpoint/2010/main" val="1654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68760"/>
            <a:ext cx="4000404" cy="5132098"/>
          </a:xfrm>
        </p:spPr>
      </p:pic>
    </p:spTree>
    <p:extLst>
      <p:ext uri="{BB962C8B-B14F-4D97-AF65-F5344CB8AC3E}">
        <p14:creationId xmlns:p14="http://schemas.microsoft.com/office/powerpoint/2010/main" val="101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Grafy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Tvorba grafu pomocí průvodce: příkaz pro tvorbu grafu vybereme tabulku se </a:t>
            </a:r>
            <a:r>
              <a:rPr lang="cs-CZ" dirty="0" smtClean="0"/>
              <a:t>zobrazovanými </a:t>
            </a:r>
            <a:r>
              <a:rPr lang="cs-CZ" dirty="0"/>
              <a:t>daty, potom </a:t>
            </a:r>
            <a:r>
              <a:rPr lang="cs-CZ" dirty="0" smtClean="0"/>
              <a:t>v </a:t>
            </a:r>
            <a:r>
              <a:rPr lang="cs-CZ" dirty="0"/>
              <a:t>pásu karet </a:t>
            </a:r>
            <a:r>
              <a:rPr lang="cs-CZ" dirty="0" smtClean="0"/>
              <a:t>vložit </a:t>
            </a:r>
            <a:r>
              <a:rPr lang="cs-CZ" dirty="0"/>
              <a:t>v sekci </a:t>
            </a:r>
            <a:r>
              <a:rPr lang="cs-CZ" dirty="0" smtClean="0"/>
              <a:t>vybereme </a:t>
            </a:r>
            <a:r>
              <a:rPr lang="cs-CZ" dirty="0"/>
              <a:t>typ grafu, který </a:t>
            </a:r>
            <a:r>
              <a:rPr lang="cs-CZ" dirty="0" smtClean="0"/>
              <a:t>chceme </a:t>
            </a:r>
            <a:r>
              <a:rPr lang="cs-CZ" dirty="0"/>
              <a:t>zobrazit (vytvořit) typ </a:t>
            </a:r>
            <a:r>
              <a:rPr lang="cs-CZ" dirty="0" smtClean="0"/>
              <a:t>grafu</a:t>
            </a:r>
            <a:r>
              <a:rPr lang="cs-CZ" dirty="0"/>
              <a:t>: Sloupcový, Spojnicový, </a:t>
            </a:r>
            <a:r>
              <a:rPr lang="cs-CZ" dirty="0" smtClean="0"/>
              <a:t>Výsečový</a:t>
            </a:r>
            <a:r>
              <a:rPr lang="cs-CZ" dirty="0"/>
              <a:t>, Pruhový, Plošný, </a:t>
            </a:r>
            <a:r>
              <a:rPr lang="cs-CZ" dirty="0" smtClean="0"/>
              <a:t>Bodový </a:t>
            </a:r>
            <a:r>
              <a:rPr lang="cs-CZ" dirty="0"/>
              <a:t>a další grafy5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704248"/>
            <a:ext cx="4392488" cy="11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dirty="0" smtClean="0"/>
              <a:t>Co je tabulkový Kalkulátor?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473935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cs-CZ" dirty="0" smtClean="0"/>
              <a:t> </a:t>
            </a:r>
          </a:p>
          <a:p>
            <a:r>
              <a:rPr lang="cs-CZ" dirty="0" smtClean="0"/>
              <a:t>Tabulkové kalkulátory (editory) se používají na zpracování evidencí, výroby, zaměstnanců co plánování, účetní a finanční rozvahy nebo statistiky a grafické zpracování dat v různých podobách grafů a podobně. </a:t>
            </a:r>
          </a:p>
          <a:p>
            <a:r>
              <a:rPr lang="cs-CZ" dirty="0" smtClean="0"/>
              <a:t>Program zpracovávající tabulku informací. </a:t>
            </a:r>
          </a:p>
        </p:txBody>
      </p:sp>
    </p:spTree>
    <p:extLst>
      <p:ext uri="{BB962C8B-B14F-4D97-AF65-F5344CB8AC3E}">
        <p14:creationId xmlns:p14="http://schemas.microsoft.com/office/powerpoint/2010/main" val="30077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Používaný software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smtClean="0"/>
              <a:t>Historie </a:t>
            </a:r>
          </a:p>
          <a:p>
            <a:pPr lvl="1"/>
            <a:r>
              <a:rPr lang="cs-CZ" dirty="0" err="1" smtClean="0"/>
              <a:t>VisiCalc</a:t>
            </a:r>
            <a:endParaRPr lang="cs-CZ" dirty="0" smtClean="0"/>
          </a:p>
          <a:p>
            <a:pPr lvl="1"/>
            <a:r>
              <a:rPr lang="cs-CZ" dirty="0" err="1" smtClean="0"/>
              <a:t>MultiPlan</a:t>
            </a:r>
            <a:endParaRPr lang="cs-CZ" dirty="0" smtClean="0"/>
          </a:p>
          <a:p>
            <a:pPr lvl="1"/>
            <a:r>
              <a:rPr lang="cs-CZ" dirty="0" err="1" smtClean="0"/>
              <a:t>SuperCalc</a:t>
            </a:r>
            <a:endParaRPr lang="cs-CZ" dirty="0" smtClean="0"/>
          </a:p>
          <a:p>
            <a:r>
              <a:rPr lang="cs-CZ" b="1" dirty="0" smtClean="0"/>
              <a:t>Současnost</a:t>
            </a:r>
          </a:p>
          <a:p>
            <a:pPr lvl="1"/>
            <a:r>
              <a:rPr lang="cs-CZ" dirty="0" smtClean="0"/>
              <a:t>Microsoft Excel - placený</a:t>
            </a:r>
          </a:p>
          <a:p>
            <a:pPr lvl="1"/>
            <a:r>
              <a:rPr lang="cs-CZ" dirty="0" smtClean="0"/>
              <a:t>OpenOffice.org </a:t>
            </a:r>
            <a:r>
              <a:rPr lang="cs-CZ" dirty="0" err="1" smtClean="0"/>
              <a:t>Calc</a:t>
            </a:r>
            <a:r>
              <a:rPr lang="cs-CZ" dirty="0" smtClean="0"/>
              <a:t> – zdarma </a:t>
            </a:r>
          </a:p>
          <a:p>
            <a:pPr lvl="1"/>
            <a:r>
              <a:rPr lang="cs-CZ" dirty="0" err="1" smtClean="0"/>
              <a:t>LibreOffice</a:t>
            </a:r>
            <a:r>
              <a:rPr lang="cs-CZ" dirty="0" smtClean="0"/>
              <a:t> </a:t>
            </a:r>
            <a:r>
              <a:rPr lang="cs-CZ" dirty="0" err="1" smtClean="0"/>
              <a:t>Calc</a:t>
            </a:r>
            <a:r>
              <a:rPr lang="cs-CZ" dirty="0" smtClean="0"/>
              <a:t> - zdarma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06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Microsoft </a:t>
            </a:r>
            <a:r>
              <a:rPr lang="cs-CZ" dirty="0" err="1" smtClean="0"/>
              <a:t>excel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70141"/>
            <a:ext cx="8686800" cy="2894005"/>
          </a:xfrm>
        </p:spPr>
      </p:pic>
    </p:spTree>
    <p:extLst>
      <p:ext uri="{BB962C8B-B14F-4D97-AF65-F5344CB8AC3E}">
        <p14:creationId xmlns:p14="http://schemas.microsoft.com/office/powerpoint/2010/main" val="29665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dirty="0" smtClean="0"/>
              <a:t>Sešit, List, Tabulka, Řádek, Sloupec, Buňka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Sešit - soubor </a:t>
            </a:r>
            <a:r>
              <a:rPr lang="cs-CZ" dirty="0"/>
              <a:t>se standardním jménem Sešit1.xlsx (straší verze *.</a:t>
            </a:r>
            <a:r>
              <a:rPr lang="cs-CZ" dirty="0" err="1"/>
              <a:t>xls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 </a:t>
            </a:r>
            <a:r>
              <a:rPr lang="cs-CZ" dirty="0"/>
              <a:t>obsahuje obvykle </a:t>
            </a:r>
            <a:r>
              <a:rPr lang="cs-CZ" dirty="0" smtClean="0"/>
              <a:t>3 </a:t>
            </a:r>
            <a:r>
              <a:rPr lang="cs-CZ" dirty="0"/>
              <a:t>jednotlivé </a:t>
            </a:r>
            <a:r>
              <a:rPr lang="cs-CZ" dirty="0" smtClean="0"/>
              <a:t>listy. </a:t>
            </a:r>
            <a:endParaRPr lang="cs-CZ" dirty="0"/>
          </a:p>
          <a:p>
            <a:r>
              <a:rPr lang="cs-CZ" dirty="0" smtClean="0"/>
              <a:t>List - </a:t>
            </a:r>
            <a:r>
              <a:rPr lang="cs-CZ" dirty="0"/>
              <a:t>obsahuje tabulky, grafy, obrázky apod</a:t>
            </a:r>
            <a:r>
              <a:rPr lang="cs-CZ" dirty="0" smtClean="0"/>
              <a:t>. </a:t>
            </a:r>
            <a:endParaRPr lang="cs-CZ" dirty="0"/>
          </a:p>
          <a:p>
            <a:r>
              <a:rPr lang="cs-CZ" dirty="0" smtClean="0"/>
              <a:t>Tabulka - </a:t>
            </a:r>
            <a:r>
              <a:rPr lang="cs-CZ" dirty="0"/>
              <a:t>část listu s daty určenými ke </a:t>
            </a:r>
            <a:r>
              <a:rPr lang="cs-CZ" dirty="0" smtClean="0"/>
              <a:t>zpracování. </a:t>
            </a:r>
            <a:endParaRPr lang="cs-CZ" dirty="0"/>
          </a:p>
          <a:p>
            <a:r>
              <a:rPr lang="cs-CZ" dirty="0"/>
              <a:t>Ř</a:t>
            </a:r>
            <a:r>
              <a:rPr lang="cs-CZ" dirty="0" smtClean="0"/>
              <a:t>ádek</a:t>
            </a:r>
            <a:r>
              <a:rPr lang="cs-CZ" dirty="0"/>
              <a:t>: je identifikován číslem (1 – 1048576 “*.</a:t>
            </a:r>
            <a:r>
              <a:rPr lang="cs-CZ" dirty="0" err="1"/>
              <a:t>xlsx</a:t>
            </a:r>
            <a:r>
              <a:rPr lang="cs-CZ" dirty="0"/>
              <a:t>“) nebo (1 – 65536 “*.</a:t>
            </a:r>
            <a:r>
              <a:rPr lang="cs-CZ" dirty="0" err="1"/>
              <a:t>xls</a:t>
            </a:r>
            <a:r>
              <a:rPr lang="cs-CZ" dirty="0" smtClean="0"/>
              <a:t>“) </a:t>
            </a:r>
          </a:p>
          <a:p>
            <a:pPr lvl="1"/>
            <a:r>
              <a:rPr lang="cs-CZ" dirty="0" smtClean="0"/>
              <a:t>CTRL + </a:t>
            </a:r>
            <a:r>
              <a:rPr lang="cs-CZ" dirty="0"/>
              <a:t>šipka dolu </a:t>
            </a:r>
          </a:p>
          <a:p>
            <a:r>
              <a:rPr lang="cs-CZ" dirty="0" smtClean="0"/>
              <a:t>Sloupec</a:t>
            </a:r>
            <a:r>
              <a:rPr lang="cs-CZ" dirty="0"/>
              <a:t>: je identifikován písmenem nebo dvojicí písmen (A – XFD “*.</a:t>
            </a:r>
            <a:r>
              <a:rPr lang="cs-CZ" dirty="0" err="1"/>
              <a:t>xlsx</a:t>
            </a:r>
            <a:r>
              <a:rPr lang="cs-CZ" dirty="0"/>
              <a:t>“) (A – IV </a:t>
            </a:r>
            <a:r>
              <a:rPr lang="cs-CZ" dirty="0" smtClean="0"/>
              <a:t>“*.</a:t>
            </a:r>
            <a:r>
              <a:rPr lang="cs-CZ" dirty="0" err="1"/>
              <a:t>xls</a:t>
            </a:r>
            <a:r>
              <a:rPr lang="cs-CZ" dirty="0" smtClean="0"/>
              <a:t>“) </a:t>
            </a:r>
          </a:p>
          <a:p>
            <a:pPr lvl="1"/>
            <a:r>
              <a:rPr lang="cs-CZ" dirty="0" smtClean="0"/>
              <a:t>CTRL </a:t>
            </a:r>
            <a:r>
              <a:rPr lang="cs-CZ" dirty="0"/>
              <a:t>+ šipka vpravo </a:t>
            </a:r>
          </a:p>
          <a:p>
            <a:r>
              <a:rPr lang="cs-CZ" dirty="0" smtClean="0"/>
              <a:t>Buňka - </a:t>
            </a:r>
            <a:r>
              <a:rPr lang="cs-CZ" dirty="0"/>
              <a:t>je identifikována svojí adresou </a:t>
            </a:r>
            <a:r>
              <a:rPr lang="cs-CZ" dirty="0" smtClean="0"/>
              <a:t>což znázorňuje </a:t>
            </a:r>
            <a:r>
              <a:rPr lang="cs-CZ" dirty="0"/>
              <a:t>písmeno sloupce + číslo řádku </a:t>
            </a:r>
          </a:p>
          <a:p>
            <a:pPr lvl="1"/>
            <a:r>
              <a:rPr lang="cs-CZ" dirty="0" smtClean="0"/>
              <a:t>Např. (A2)</a:t>
            </a:r>
          </a:p>
          <a:p>
            <a:r>
              <a:rPr lang="cs-CZ" dirty="0" smtClean="0"/>
              <a:t>Aktivní buňka - při kliknutí levým tlačítkem myši.</a:t>
            </a:r>
            <a:endParaRPr lang="cs-CZ" dirty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010864"/>
            <a:ext cx="152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Sešit, List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Uložení sešitu – Ctrl + S</a:t>
            </a:r>
          </a:p>
          <a:p>
            <a:r>
              <a:rPr lang="cs-CZ" dirty="0" smtClean="0"/>
              <a:t>Otevření nového sešitu – Ctrl + N</a:t>
            </a:r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Přepínání mezi listy sešitu – Každý list má v dolní části aplikace svojí záložku.</a:t>
            </a:r>
          </a:p>
          <a:p>
            <a:r>
              <a:rPr lang="cs-CZ" dirty="0" smtClean="0"/>
              <a:t>Záložky se dají přejmenovávat. A měnit jejich pořadí.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81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Buňka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Přetečení buňky: Buňka </a:t>
            </a:r>
            <a:r>
              <a:rPr lang="cs-CZ" dirty="0" smtClean="0"/>
              <a:t>může </a:t>
            </a:r>
            <a:r>
              <a:rPr lang="cs-CZ" dirty="0"/>
              <a:t>obsahovat max. 255 znaků. Obsah, který se nevejde do </a:t>
            </a:r>
            <a:r>
              <a:rPr lang="cs-CZ" dirty="0" smtClean="0"/>
              <a:t>buňky</a:t>
            </a:r>
            <a:r>
              <a:rPr lang="cs-CZ" dirty="0"/>
              <a:t>, jakoby přepisuje prázdné buňky vpravo. Číslo </a:t>
            </a:r>
            <a:r>
              <a:rPr lang="cs-CZ" dirty="0" smtClean="0"/>
              <a:t>delší než </a:t>
            </a:r>
            <a:r>
              <a:rPr lang="cs-CZ" dirty="0"/>
              <a:t>11 znaků se v obecném zobrazení vypíše </a:t>
            </a:r>
            <a:r>
              <a:rPr lang="cs-CZ" dirty="0" smtClean="0"/>
              <a:t>v </a:t>
            </a:r>
            <a:r>
              <a:rPr lang="cs-CZ" dirty="0"/>
              <a:t>exponenciálním tvaru nebo v chybovém kódu </a:t>
            </a:r>
            <a:r>
              <a:rPr lang="cs-CZ" dirty="0" smtClean="0"/>
              <a:t>2. Je potřeba upravit formátování buňky nebo šířku sloupce. </a:t>
            </a:r>
          </a:p>
          <a:p>
            <a:r>
              <a:rPr lang="cs-CZ" dirty="0" smtClean="0"/>
              <a:t>Buňky můžeme přidávat.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28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Formát buňky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94" y="1554163"/>
            <a:ext cx="5267611" cy="4525962"/>
          </a:xfrm>
        </p:spPr>
      </p:pic>
    </p:spTree>
    <p:extLst>
      <p:ext uri="{BB962C8B-B14F-4D97-AF65-F5344CB8AC3E}">
        <p14:creationId xmlns:p14="http://schemas.microsoft.com/office/powerpoint/2010/main" val="23967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Vzorce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Vzorce </a:t>
            </a:r>
            <a:r>
              <a:rPr lang="cs-CZ" dirty="0" smtClean="0"/>
              <a:t>slouží </a:t>
            </a:r>
            <a:r>
              <a:rPr lang="cs-CZ" dirty="0"/>
              <a:t>pro matematické výpočty, logické operace apod. </a:t>
            </a:r>
            <a:r>
              <a:rPr lang="cs-CZ" dirty="0" smtClean="0"/>
              <a:t>Každý </a:t>
            </a:r>
            <a:r>
              <a:rPr lang="cs-CZ" dirty="0"/>
              <a:t>vzorec </a:t>
            </a:r>
            <a:r>
              <a:rPr lang="cs-CZ" dirty="0" smtClean="0"/>
              <a:t>vždy </a:t>
            </a:r>
            <a:r>
              <a:rPr lang="cs-CZ" dirty="0"/>
              <a:t>začíná </a:t>
            </a:r>
            <a:r>
              <a:rPr lang="cs-CZ" dirty="0" smtClean="0"/>
              <a:t>znaménkem </a:t>
            </a:r>
            <a:r>
              <a:rPr lang="cs-CZ" dirty="0"/>
              <a:t>„=“ </a:t>
            </a:r>
          </a:p>
          <a:p>
            <a:r>
              <a:rPr lang="cs-CZ" dirty="0" smtClean="0"/>
              <a:t> </a:t>
            </a:r>
            <a:r>
              <a:rPr lang="cs-CZ" dirty="0"/>
              <a:t>Zobrazení Obsahu buňky (textového nebo číselného údaje) do druhé buňky, tzv. </a:t>
            </a:r>
            <a:r>
              <a:rPr lang="cs-CZ" dirty="0" smtClean="0"/>
              <a:t>dynamická </a:t>
            </a:r>
            <a:r>
              <a:rPr lang="cs-CZ" dirty="0"/>
              <a:t>provázanost obsahu druhé buňky závislé na první buňce: např. Vzorec typu </a:t>
            </a:r>
            <a:r>
              <a:rPr lang="cs-CZ" dirty="0" smtClean="0"/>
              <a:t>„=</a:t>
            </a:r>
            <a:r>
              <a:rPr lang="cs-CZ" dirty="0"/>
              <a:t>A1“. </a:t>
            </a:r>
          </a:p>
          <a:p>
            <a:r>
              <a:rPr lang="cs-CZ" dirty="0" smtClean="0"/>
              <a:t>Vzorce </a:t>
            </a:r>
            <a:r>
              <a:rPr lang="cs-CZ" dirty="0"/>
              <a:t>typu „=2*A1“, „=A1+B1“, „=2*A1+3*B1“, „=A1/B1“. </a:t>
            </a:r>
          </a:p>
          <a:p>
            <a:r>
              <a:rPr lang="cs-CZ" dirty="0" smtClean="0"/>
              <a:t>Využití </a:t>
            </a:r>
            <a:r>
              <a:rPr lang="cs-CZ" dirty="0"/>
              <a:t>myši při tvorbě vzorců: Během psaní vzorce kliknutím do příslušné buňky se </a:t>
            </a:r>
            <a:r>
              <a:rPr lang="cs-CZ" dirty="0" smtClean="0"/>
              <a:t>adresa </a:t>
            </a:r>
            <a:r>
              <a:rPr lang="cs-CZ" dirty="0"/>
              <a:t>této buňky automaticky přepíše do vytvářeného vzorce v Řádku vzorců.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44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a">
  <a:themeElements>
    <a:clrScheme name="Cest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90</TotalTime>
  <Words>594</Words>
  <Application>Microsoft Office PowerPoint</Application>
  <PresentationFormat>Předvádění na obrazovce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Cesta</vt:lpstr>
      <vt:lpstr>Tabulkový kalkulátor I</vt:lpstr>
      <vt:lpstr>Co je tabulkový Kalkulátor?</vt:lpstr>
      <vt:lpstr>Používaný software</vt:lpstr>
      <vt:lpstr>Microsoft excel</vt:lpstr>
      <vt:lpstr>Sešit, List, Tabulka, Řádek, Sloupec, Buňka</vt:lpstr>
      <vt:lpstr>Sešit, List</vt:lpstr>
      <vt:lpstr>Buňka</vt:lpstr>
      <vt:lpstr>Formát buňky</vt:lpstr>
      <vt:lpstr>Vzorce</vt:lpstr>
      <vt:lpstr>Adresování</vt:lpstr>
      <vt:lpstr>Tisk</vt:lpstr>
      <vt:lpstr>Nastavení stránky</vt:lpstr>
      <vt:lpstr>Prezentace aplikace PowerPoint</vt:lpstr>
      <vt:lpstr>Grafy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Tabulkový kalkulátor I</dc:title>
  <dc:creator>Admin</dc:creator>
  <cp:lastModifiedBy>Admin</cp:lastModifiedBy>
  <cp:revision>10</cp:revision>
  <dcterms:created xsi:type="dcterms:W3CDTF">2014-02-17T18:47:18Z</dcterms:created>
  <dcterms:modified xsi:type="dcterms:W3CDTF">2014-02-17T20:17:31Z</dcterms:modified>
</cp:coreProperties>
</file>