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76" r:id="rId13"/>
    <p:sldId id="275" r:id="rId14"/>
    <p:sldId id="266" r:id="rId15"/>
    <p:sldId id="267" r:id="rId16"/>
    <p:sldId id="268" r:id="rId17"/>
    <p:sldId id="270" r:id="rId18"/>
    <p:sldId id="272" r:id="rId19"/>
    <p:sldId id="274" r:id="rId20"/>
    <p:sldId id="271" r:id="rId21"/>
    <p:sldId id="273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cxnSp>
        <p:nvCxnSpPr>
          <p:cNvPr id="8" name="Přímá spojovací čár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6" name="Zástupný symbol pro zápatí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cxnSp>
        <p:nvCxnSpPr>
          <p:cNvPr id="7" name="Přímá spojovací čár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cxnSp>
        <p:nvCxnSpPr>
          <p:cNvPr id="10" name="Přímá spojovací čár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čár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22.1.2014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renc.info/3MA381/vlastni-format-bunky-znaky.ht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8305800" cy="1143000"/>
          </a:xfrm>
        </p:spPr>
        <p:txBody>
          <a:bodyPr/>
          <a:lstStyle/>
          <a:p>
            <a:r>
              <a:rPr lang="cs-CZ" dirty="0" smtClean="0"/>
              <a:t>Nejpoužívanější software – Microsoft Office Excel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305800" cy="1285884"/>
          </a:xfrm>
        </p:spPr>
        <p:txBody>
          <a:bodyPr/>
          <a:lstStyle/>
          <a:p>
            <a:r>
              <a:rPr lang="cs-CZ" dirty="0" smtClean="0"/>
              <a:t>Tabulkový procesor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vse\matura\rozvzor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8545512" cy="3733800"/>
          </a:xfrm>
          <a:prstGeom prst="rect">
            <a:avLst/>
          </a:prstGeom>
          <a:noFill/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28596" y="1428736"/>
            <a:ext cx="8143932" cy="1071570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Při použití  </a:t>
            </a:r>
            <a:r>
              <a:rPr lang="cs-CZ" u="sng" dirty="0" smtClean="0"/>
              <a:t>vložit vzorec(</a:t>
            </a:r>
            <a:r>
              <a:rPr lang="cs-CZ" u="sng" dirty="0" err="1" smtClean="0"/>
              <a:t>fx</a:t>
            </a:r>
            <a:r>
              <a:rPr lang="cs-CZ" u="sng" dirty="0" smtClean="0"/>
              <a:t>)</a:t>
            </a:r>
            <a:r>
              <a:rPr lang="cs-CZ" dirty="0" smtClean="0"/>
              <a:t> si  vybereme např. vzorec KDYŽ a v jeho podmínce či v poli Ano nebo Ne  přidáme další vzorec      dle libosti pomocí rozevírající  nabídky.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Excel- rozšíření vzorce</a:t>
            </a:r>
            <a:endParaRPr lang="cs-CZ" dirty="0"/>
          </a:p>
        </p:txBody>
      </p:sp>
      <p:cxnSp>
        <p:nvCxnSpPr>
          <p:cNvPr id="6" name="Přímá spojovací šipka 5"/>
          <p:cNvCxnSpPr/>
          <p:nvPr/>
        </p:nvCxnSpPr>
        <p:spPr>
          <a:xfrm rot="5400000">
            <a:off x="2143108" y="2143116"/>
            <a:ext cx="928694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Pravoúhlá spojovací čára 29"/>
          <p:cNvCxnSpPr/>
          <p:nvPr/>
        </p:nvCxnSpPr>
        <p:spPr>
          <a:xfrm rot="10800000" flipV="1">
            <a:off x="1571604" y="2357430"/>
            <a:ext cx="6357982" cy="428628"/>
          </a:xfrm>
          <a:prstGeom prst="bentConnector3">
            <a:avLst>
              <a:gd name="adj1" fmla="val 43151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1524000"/>
            <a:ext cx="3257544" cy="3619512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Na kartě Rozložení stránky si můžeme nastavit Oblast tisku  kterou si prvně označíme.</a:t>
            </a:r>
          </a:p>
          <a:p>
            <a:r>
              <a:rPr lang="cs-CZ" dirty="0" smtClean="0"/>
              <a:t>Existuje i možnost Přidání oblasti tisku přičemž musíte označit jinou oblast mimo již zadanou.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Excel- oblast tisku</a:t>
            </a:r>
            <a:endParaRPr lang="cs-CZ" dirty="0"/>
          </a:p>
        </p:txBody>
      </p:sp>
      <p:pic>
        <p:nvPicPr>
          <p:cNvPr id="2050" name="Picture 2" descr="C:\vse\matura\oblasttisk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360493"/>
            <a:ext cx="5105400" cy="5211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 kartě zobrazení</a:t>
            </a:r>
          </a:p>
          <a:p>
            <a:r>
              <a:rPr lang="cs-CZ" dirty="0" smtClean="0"/>
              <a:t>Můžeme zvolit</a:t>
            </a:r>
          </a:p>
          <a:p>
            <a:r>
              <a:rPr lang="cs-CZ" dirty="0" smtClean="0"/>
              <a:t>Zobrazit konce stránek</a:t>
            </a:r>
          </a:p>
          <a:p>
            <a:r>
              <a:rPr lang="cs-CZ" dirty="0" smtClean="0"/>
              <a:t>Zde rozdělujeme např.</a:t>
            </a:r>
          </a:p>
          <a:p>
            <a:r>
              <a:rPr lang="cs-CZ" dirty="0" smtClean="0"/>
              <a:t>Tabulky na jednotlivé</a:t>
            </a:r>
          </a:p>
          <a:p>
            <a:r>
              <a:rPr lang="cs-CZ" dirty="0" smtClean="0"/>
              <a:t>Stránky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oblast tisku</a:t>
            </a:r>
            <a:endParaRPr lang="cs-CZ" dirty="0"/>
          </a:p>
        </p:txBody>
      </p:sp>
      <p:pic>
        <p:nvPicPr>
          <p:cNvPr id="2050" name="Picture 2" descr="C:\Users\Adam\Desktop\exel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857232"/>
            <a:ext cx="3381375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Rozděleno na 3 části</a:t>
            </a:r>
          </a:p>
          <a:p>
            <a:r>
              <a:rPr lang="cs-CZ" dirty="0" smtClean="0"/>
              <a:t>Karta Zobrazení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záhlaví</a:t>
            </a:r>
            <a:endParaRPr lang="cs-CZ" dirty="0"/>
          </a:p>
        </p:txBody>
      </p:sp>
      <p:pic>
        <p:nvPicPr>
          <p:cNvPr id="1026" name="Picture 2" descr="C:\Users\Adam\Desktop\exel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14620"/>
            <a:ext cx="8124825" cy="3495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929322" y="928670"/>
            <a:ext cx="3071834" cy="5167330"/>
          </a:xfrm>
        </p:spPr>
        <p:txBody>
          <a:bodyPr/>
          <a:lstStyle/>
          <a:p>
            <a:r>
              <a:rPr lang="cs-CZ" dirty="0" smtClean="0"/>
              <a:t>Na kartě Rozložení stránky si můžeme nastavit stránku buď pomocí nabídek Okraje…,nebo                       pomocí   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71558"/>
          </a:xfrm>
        </p:spPr>
        <p:txBody>
          <a:bodyPr/>
          <a:lstStyle/>
          <a:p>
            <a:r>
              <a:rPr lang="cs-CZ" dirty="0" smtClean="0"/>
              <a:t>Excel- nastavení stránky</a:t>
            </a:r>
            <a:endParaRPr lang="cs-CZ" dirty="0"/>
          </a:p>
        </p:txBody>
      </p:sp>
      <p:pic>
        <p:nvPicPr>
          <p:cNvPr id="3074" name="Picture 2" descr="C:\vse\matura\nastavenis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11045"/>
            <a:ext cx="5572164" cy="2879877"/>
          </a:xfrm>
          <a:prstGeom prst="rect">
            <a:avLst/>
          </a:prstGeom>
          <a:noFill/>
        </p:spPr>
      </p:pic>
      <p:pic>
        <p:nvPicPr>
          <p:cNvPr id="3075" name="Picture 3" descr="C:\vse\matura\nastavenist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5556899" cy="2871777"/>
          </a:xfrm>
          <a:prstGeom prst="rect">
            <a:avLst/>
          </a:prstGeom>
          <a:noFill/>
        </p:spPr>
      </p:pic>
      <p:pic>
        <p:nvPicPr>
          <p:cNvPr id="3076" name="Picture 4" descr="C:\vse\matura\nastavenistr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9" y="4214818"/>
            <a:ext cx="3143241" cy="1507733"/>
          </a:xfrm>
          <a:prstGeom prst="rect">
            <a:avLst/>
          </a:prstGeom>
          <a:noFill/>
        </p:spPr>
      </p:pic>
      <p:cxnSp>
        <p:nvCxnSpPr>
          <p:cNvPr id="8" name="Přímá spojovací šipka 7"/>
          <p:cNvCxnSpPr/>
          <p:nvPr/>
        </p:nvCxnSpPr>
        <p:spPr>
          <a:xfrm rot="16200000" flipH="1">
            <a:off x="7429520" y="4000504"/>
            <a:ext cx="1500198" cy="15001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 kartě vložení můžeme vložit graf ,pro který musíme mít předem připravené a označené hodnoty, dvěma způsoby :</a:t>
            </a:r>
          </a:p>
          <a:p>
            <a:r>
              <a:rPr lang="cs-CZ" dirty="0" smtClean="0"/>
              <a:t>1.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Excel- grafy</a:t>
            </a:r>
            <a:endParaRPr lang="cs-CZ" dirty="0"/>
          </a:p>
        </p:txBody>
      </p:sp>
      <p:pic>
        <p:nvPicPr>
          <p:cNvPr id="4099" name="Picture 3" descr="C:\vse\matura\gra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14686"/>
            <a:ext cx="6430963" cy="1381125"/>
          </a:xfrm>
          <a:prstGeom prst="rect">
            <a:avLst/>
          </a:prstGeom>
          <a:noFill/>
        </p:spPr>
      </p:pic>
      <p:sp>
        <p:nvSpPr>
          <p:cNvPr id="7" name="Rámeček 6"/>
          <p:cNvSpPr/>
          <p:nvPr/>
        </p:nvSpPr>
        <p:spPr>
          <a:xfrm>
            <a:off x="3643306" y="3643314"/>
            <a:ext cx="3500462" cy="857256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572000"/>
          </a:xfrm>
        </p:spPr>
        <p:txBody>
          <a:bodyPr/>
          <a:lstStyle/>
          <a:p>
            <a:r>
              <a:rPr lang="cs-CZ" dirty="0" smtClean="0"/>
              <a:t>2.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3" name="Picture 3" descr="C:\vse\matura\gra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6652768" cy="1428760"/>
          </a:xfrm>
          <a:prstGeom prst="rect">
            <a:avLst/>
          </a:prstGeom>
          <a:noFill/>
        </p:spPr>
      </p:pic>
      <p:sp>
        <p:nvSpPr>
          <p:cNvPr id="6" name="Rámeček 5"/>
          <p:cNvSpPr/>
          <p:nvPr/>
        </p:nvSpPr>
        <p:spPr>
          <a:xfrm>
            <a:off x="6858016" y="2000240"/>
            <a:ext cx="285752" cy="285752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pic>
        <p:nvPicPr>
          <p:cNvPr id="5124" name="Picture 4" descr="C:\vse\matura\graf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14553"/>
            <a:ext cx="6072230" cy="4380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5000636"/>
            <a:ext cx="6543692" cy="1095364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56"/>
          </a:xfrm>
        </p:spPr>
        <p:txBody>
          <a:bodyPr>
            <a:normAutofit/>
          </a:bodyPr>
          <a:lstStyle/>
          <a:p>
            <a:pPr algn="ctr"/>
            <a:r>
              <a:rPr lang="cs-CZ" dirty="0" err="1" smtClean="0"/>
              <a:t>Calc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071538" y="2571744"/>
            <a:ext cx="7000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800" dirty="0" err="1" smtClean="0"/>
              <a:t>OpenOfficeX</a:t>
            </a:r>
            <a:r>
              <a:rPr lang="cs-CZ" sz="4800" dirty="0" smtClean="0"/>
              <a:t> </a:t>
            </a:r>
            <a:r>
              <a:rPr lang="cs-CZ" sz="4800" dirty="0" err="1" smtClean="0"/>
              <a:t>LibreOffice</a:t>
            </a:r>
            <a:r>
              <a:rPr lang="cs-CZ" sz="4800" dirty="0" smtClean="0"/>
              <a:t> </a:t>
            </a:r>
            <a:endParaRPr lang="cs-CZ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 smtClean="0"/>
              <a:t>LibreOffice</a:t>
            </a:r>
            <a:endParaRPr lang="cs-CZ" dirty="0"/>
          </a:p>
        </p:txBody>
      </p:sp>
      <p:pic>
        <p:nvPicPr>
          <p:cNvPr id="3074" name="Picture 2" descr="C:\vse\matura\li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429684" cy="5157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 smtClean="0"/>
              <a:t>LibreOffice</a:t>
            </a:r>
            <a:endParaRPr lang="cs-CZ" dirty="0"/>
          </a:p>
        </p:txBody>
      </p:sp>
      <p:pic>
        <p:nvPicPr>
          <p:cNvPr id="4098" name="Picture 2" descr="C:\vse\matura\calculozen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8147833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Je program sloužící k matematickým operacím s číselnými údaji</a:t>
            </a:r>
          </a:p>
          <a:p>
            <a:r>
              <a:rPr lang="cs-CZ" dirty="0" smtClean="0"/>
              <a:t>Soubor se označuje jako </a:t>
            </a:r>
            <a:r>
              <a:rPr lang="cs-CZ" b="1" dirty="0" smtClean="0"/>
              <a:t>sešit</a:t>
            </a:r>
          </a:p>
          <a:p>
            <a:r>
              <a:rPr lang="cs-CZ" dirty="0" smtClean="0"/>
              <a:t>Sešit se skládá z </a:t>
            </a:r>
            <a:r>
              <a:rPr lang="cs-CZ" b="1" dirty="0" smtClean="0"/>
              <a:t>listů</a:t>
            </a:r>
            <a:r>
              <a:rPr lang="cs-CZ" dirty="0" smtClean="0"/>
              <a:t> (vlevo dole)</a:t>
            </a:r>
          </a:p>
          <a:p>
            <a:r>
              <a:rPr lang="cs-CZ" dirty="0" smtClean="0"/>
              <a:t>Listy mohou obsahovat </a:t>
            </a:r>
            <a:r>
              <a:rPr lang="cs-CZ" b="1" dirty="0" smtClean="0"/>
              <a:t>tabulky</a:t>
            </a:r>
            <a:r>
              <a:rPr lang="cs-CZ" dirty="0" smtClean="0"/>
              <a:t>,</a:t>
            </a:r>
            <a:r>
              <a:rPr lang="cs-CZ" b="1" dirty="0" smtClean="0"/>
              <a:t> grafy</a:t>
            </a:r>
            <a:r>
              <a:rPr lang="cs-CZ" dirty="0" smtClean="0"/>
              <a:t>,</a:t>
            </a:r>
            <a:r>
              <a:rPr lang="cs-CZ" b="1" dirty="0" smtClean="0"/>
              <a:t> obrázky</a:t>
            </a:r>
            <a:r>
              <a:rPr lang="cs-CZ" dirty="0" smtClean="0"/>
              <a:t>...</a:t>
            </a:r>
          </a:p>
          <a:p>
            <a:r>
              <a:rPr lang="cs-CZ" dirty="0" smtClean="0"/>
              <a:t>Každý list obsahuje řádky označované </a:t>
            </a:r>
            <a:r>
              <a:rPr lang="cs-CZ" b="1" dirty="0" smtClean="0"/>
              <a:t>1</a:t>
            </a:r>
            <a:r>
              <a:rPr lang="cs-CZ" dirty="0" smtClean="0"/>
              <a:t>;</a:t>
            </a:r>
            <a:r>
              <a:rPr lang="cs-CZ" b="1" dirty="0" smtClean="0"/>
              <a:t> 2</a:t>
            </a:r>
            <a:r>
              <a:rPr lang="cs-CZ" dirty="0" smtClean="0"/>
              <a:t>;</a:t>
            </a:r>
            <a:r>
              <a:rPr lang="cs-CZ" b="1" dirty="0" smtClean="0"/>
              <a:t> 3</a:t>
            </a:r>
          </a:p>
          <a:p>
            <a:r>
              <a:rPr lang="cs-CZ" dirty="0" smtClean="0"/>
              <a:t>List obsahuje sloupce označované </a:t>
            </a:r>
            <a:r>
              <a:rPr lang="cs-CZ" b="1" dirty="0" smtClean="0"/>
              <a:t>A</a:t>
            </a:r>
            <a:r>
              <a:rPr lang="cs-CZ" dirty="0" smtClean="0"/>
              <a:t>;</a:t>
            </a:r>
            <a:r>
              <a:rPr lang="cs-CZ" b="1" dirty="0" smtClean="0"/>
              <a:t> B</a:t>
            </a:r>
            <a:r>
              <a:rPr lang="cs-CZ" dirty="0" smtClean="0"/>
              <a:t>; </a:t>
            </a:r>
            <a:r>
              <a:rPr lang="cs-CZ" b="1" dirty="0" smtClean="0"/>
              <a:t>C</a:t>
            </a:r>
          </a:p>
          <a:p>
            <a:r>
              <a:rPr lang="cs-CZ" dirty="0" smtClean="0"/>
              <a:t>Průsečík řádku a sloupce se nazývá </a:t>
            </a:r>
            <a:r>
              <a:rPr lang="cs-CZ" b="1" dirty="0" smtClean="0"/>
              <a:t>buňka</a:t>
            </a:r>
          </a:p>
          <a:p>
            <a:r>
              <a:rPr lang="cs-CZ" dirty="0" smtClean="0"/>
              <a:t>Každá buňka má svoje jedinečné označení A1; B12; M33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Tabulkový procesor	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 smtClean="0"/>
              <a:t>OpenOffice</a:t>
            </a:r>
            <a:endParaRPr lang="cs-CZ" dirty="0"/>
          </a:p>
        </p:txBody>
      </p:sp>
      <p:pic>
        <p:nvPicPr>
          <p:cNvPr id="1026" name="Picture 2" descr="C:\vse\matura\op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684664" cy="4811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 smtClean="0"/>
              <a:t>OpenOffice</a:t>
            </a:r>
            <a:endParaRPr lang="cs-CZ" dirty="0"/>
          </a:p>
        </p:txBody>
      </p:sp>
      <p:pic>
        <p:nvPicPr>
          <p:cNvPr id="2050" name="Picture 2" descr="C:\vse\matura\ope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7601935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– výběr </a:t>
            </a:r>
            <a:r>
              <a:rPr lang="cs-CZ" dirty="0" err="1" smtClean="0"/>
              <a:t>buňek</a:t>
            </a:r>
            <a:r>
              <a:rPr lang="cs-CZ" dirty="0" smtClean="0"/>
              <a:t>	</a:t>
            </a:r>
            <a:endParaRPr lang="cs-CZ" dirty="0"/>
          </a:p>
        </p:txBody>
      </p:sp>
      <p:pic>
        <p:nvPicPr>
          <p:cNvPr id="6" name="Zástupný symbol pro obsah 5" descr="excel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36" y="1000108"/>
            <a:ext cx="2152650" cy="1200150"/>
          </a:xfrm>
        </p:spPr>
      </p:pic>
      <p:sp>
        <p:nvSpPr>
          <p:cNvPr id="7" name="TextovéPole 6"/>
          <p:cNvSpPr txBox="1"/>
          <p:nvPr/>
        </p:nvSpPr>
        <p:spPr>
          <a:xfrm>
            <a:off x="500034" y="1357298"/>
            <a:ext cx="5643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Buňky vybíráme pomocí myši. </a:t>
            </a:r>
          </a:p>
          <a:p>
            <a:r>
              <a:rPr lang="cs-CZ" dirty="0" smtClean="0"/>
              <a:t>Můžeme však vybrat celý sloupec kliknutím na „A“ nebo řádek kliknutím na „1“.</a:t>
            </a:r>
          </a:p>
          <a:p>
            <a:r>
              <a:rPr lang="cs-CZ" dirty="0" smtClean="0"/>
              <a:t>Je zde také tlačítko Vybrat Vše, které se hodí, když chceme zkopírovat celý obsah listu.</a:t>
            </a:r>
            <a:endParaRPr lang="cs-CZ" dirty="0"/>
          </a:p>
        </p:txBody>
      </p:sp>
      <p:pic>
        <p:nvPicPr>
          <p:cNvPr id="8" name="Obrázek 7" descr="excel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2285992"/>
            <a:ext cx="885825" cy="1485900"/>
          </a:xfrm>
          <a:prstGeom prst="rect">
            <a:avLst/>
          </a:prstGeom>
        </p:spPr>
      </p:pic>
      <p:pic>
        <p:nvPicPr>
          <p:cNvPr id="9" name="Obrázek 8" descr="excel0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500042"/>
            <a:ext cx="3086100" cy="409575"/>
          </a:xfrm>
          <a:prstGeom prst="rect">
            <a:avLst/>
          </a:prstGeom>
        </p:spPr>
      </p:pic>
      <p:pic>
        <p:nvPicPr>
          <p:cNvPr id="10" name="Obrázek 9" descr="excel0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4" y="2285992"/>
            <a:ext cx="1019175" cy="838200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500034" y="3500438"/>
            <a:ext cx="4194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U buňky lze kliknout na pravý dolní roh </a:t>
            </a:r>
          </a:p>
          <a:p>
            <a:r>
              <a:rPr lang="cs-CZ" dirty="0" smtClean="0"/>
              <a:t>a tím můžeme pouze vyplnit řady </a:t>
            </a:r>
          </a:p>
          <a:p>
            <a:r>
              <a:rPr lang="cs-CZ" dirty="0" smtClean="0"/>
              <a:t>(Tažení levým tlačítkem myši), nebo </a:t>
            </a:r>
          </a:p>
          <a:p>
            <a:r>
              <a:rPr lang="cs-CZ" dirty="0" smtClean="0"/>
              <a:t>rozevřít nabídku s dalšími možnostmi </a:t>
            </a:r>
          </a:p>
          <a:p>
            <a:r>
              <a:rPr lang="cs-CZ" dirty="0" smtClean="0"/>
              <a:t>(Tažení pravým tlačítkem)</a:t>
            </a:r>
            <a:endParaRPr lang="cs-CZ" dirty="0"/>
          </a:p>
        </p:txBody>
      </p:sp>
      <p:pic>
        <p:nvPicPr>
          <p:cNvPr id="12" name="Obrázek 11" descr="excel0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84" y="4000504"/>
            <a:ext cx="2505081" cy="245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excel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702" y="642918"/>
            <a:ext cx="1928826" cy="22566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– formát buňky	</a:t>
            </a:r>
            <a:endParaRPr lang="cs-CZ" dirty="0"/>
          </a:p>
        </p:txBody>
      </p:sp>
      <p:pic>
        <p:nvPicPr>
          <p:cNvPr id="5" name="Obrázek 4" descr="excel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3000372"/>
            <a:ext cx="3924291" cy="2424882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571472" y="1571612"/>
            <a:ext cx="55739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 kliknutí pravým </a:t>
            </a:r>
            <a:r>
              <a:rPr lang="cs-CZ" dirty="0" err="1" smtClean="0"/>
              <a:t>myšítkem</a:t>
            </a:r>
            <a:r>
              <a:rPr lang="cs-CZ" dirty="0" smtClean="0"/>
              <a:t> na buňku nám vyjede </a:t>
            </a:r>
          </a:p>
          <a:p>
            <a:r>
              <a:rPr lang="cs-CZ" dirty="0" smtClean="0"/>
              <a:t>nabídka kde zvolíme Formát buněk… Poté můžeme</a:t>
            </a:r>
            <a:br>
              <a:rPr lang="cs-CZ" dirty="0" smtClean="0"/>
            </a:br>
            <a:r>
              <a:rPr lang="cs-CZ" dirty="0" smtClean="0"/>
              <a:t>vidět, že je zde několik záložek:</a:t>
            </a:r>
          </a:p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b="1" dirty="0" smtClean="0"/>
              <a:t>Číslo</a:t>
            </a:r>
            <a:r>
              <a:rPr lang="cs-CZ" dirty="0" smtClean="0"/>
              <a:t> – Určuje v jakém formátu se budou</a:t>
            </a:r>
            <a:br>
              <a:rPr lang="cs-CZ" dirty="0" smtClean="0"/>
            </a:br>
            <a:r>
              <a:rPr lang="cs-CZ" dirty="0" smtClean="0"/>
              <a:t>hodnoty v buňce zobrazovat</a:t>
            </a:r>
          </a:p>
          <a:p>
            <a:r>
              <a:rPr lang="cs-CZ" b="1" dirty="0" smtClean="0"/>
              <a:t>Zarovnání</a:t>
            </a:r>
            <a:r>
              <a:rPr lang="cs-CZ" dirty="0" smtClean="0"/>
              <a:t> – Umožňuje upravit </a:t>
            </a:r>
            <a:br>
              <a:rPr lang="cs-CZ" dirty="0" smtClean="0"/>
            </a:br>
            <a:r>
              <a:rPr lang="cs-CZ" dirty="0" smtClean="0"/>
              <a:t>zarovnávání textu – Svisle, vodorovně</a:t>
            </a:r>
            <a:br>
              <a:rPr lang="cs-CZ" dirty="0" smtClean="0"/>
            </a:br>
            <a:r>
              <a:rPr lang="cs-CZ" dirty="0" smtClean="0"/>
              <a:t>zalomit text, směr textu atd.</a:t>
            </a:r>
          </a:p>
          <a:p>
            <a:r>
              <a:rPr lang="cs-CZ" b="1" dirty="0" smtClean="0"/>
              <a:t>Písmo </a:t>
            </a:r>
            <a:r>
              <a:rPr lang="cs-CZ" dirty="0" smtClean="0"/>
              <a:t>– Běžné nastavení písma -</a:t>
            </a:r>
            <a:br>
              <a:rPr lang="cs-CZ" dirty="0" smtClean="0"/>
            </a:br>
            <a:r>
              <a:rPr lang="cs-CZ" dirty="0" smtClean="0"/>
              <a:t>fonty, velikosti atd.</a:t>
            </a:r>
          </a:p>
          <a:p>
            <a:r>
              <a:rPr lang="cs-CZ" b="1" dirty="0" smtClean="0"/>
              <a:t>Ohraničení</a:t>
            </a:r>
            <a:r>
              <a:rPr lang="cs-CZ" dirty="0" smtClean="0"/>
              <a:t> – Nabízí ohraničení buňky</a:t>
            </a:r>
            <a:br>
              <a:rPr lang="cs-CZ" dirty="0" smtClean="0"/>
            </a:br>
            <a:r>
              <a:rPr lang="cs-CZ" dirty="0" smtClean="0"/>
              <a:t>různě silnou čarou</a:t>
            </a:r>
          </a:p>
          <a:p>
            <a:r>
              <a:rPr lang="cs-CZ" b="1" dirty="0" smtClean="0"/>
              <a:t>Výplň </a:t>
            </a:r>
            <a:r>
              <a:rPr lang="cs-CZ" dirty="0" smtClean="0"/>
              <a:t>– Nastavení barevné výplně buňky</a:t>
            </a:r>
          </a:p>
          <a:p>
            <a:r>
              <a:rPr lang="cs-CZ" b="1" dirty="0" smtClean="0"/>
              <a:t>Zámek </a:t>
            </a:r>
            <a:endParaRPr lang="cs-C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excel0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414" y="1571613"/>
            <a:ext cx="3860491" cy="321471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– vlastní formát buňky	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28596" y="1500174"/>
            <a:ext cx="442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Možnosti nastavení vlastního formátu čísla</a:t>
            </a:r>
          </a:p>
          <a:p>
            <a:r>
              <a:rPr lang="cs-CZ" dirty="0" smtClean="0"/>
              <a:t> jsou poměrně široké. Přesto, že to z názvu</a:t>
            </a:r>
          </a:p>
          <a:p>
            <a:r>
              <a:rPr lang="cs-CZ" dirty="0" smtClean="0"/>
              <a:t> příliš nevyplývá, můžeme formát ovlivnit</a:t>
            </a:r>
          </a:p>
          <a:p>
            <a:r>
              <a:rPr lang="cs-CZ" dirty="0" smtClean="0"/>
              <a:t> i u textu a můžeme také pomocí vlastního</a:t>
            </a:r>
          </a:p>
          <a:p>
            <a:r>
              <a:rPr lang="cs-CZ" dirty="0" smtClean="0"/>
              <a:t> formátu čísla přidávat k číslu automaticky</a:t>
            </a:r>
          </a:p>
          <a:p>
            <a:r>
              <a:rPr lang="cs-CZ" dirty="0" smtClean="0"/>
              <a:t> text, zvolit opakování řetězce, nastavit zobrazení hodnot např. v milionech atd.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57158" y="4214818"/>
            <a:ext cx="6204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K </a:t>
            </a:r>
            <a:r>
              <a:rPr lang="cs-CZ" dirty="0" err="1" smtClean="0"/>
              <a:t>vyvětlení</a:t>
            </a:r>
            <a:r>
              <a:rPr lang="cs-CZ" dirty="0" smtClean="0"/>
              <a:t> všech znaků z kterých se vlastní</a:t>
            </a:r>
            <a:br>
              <a:rPr lang="cs-CZ" dirty="0" smtClean="0"/>
            </a:br>
            <a:r>
              <a:rPr lang="cs-CZ" dirty="0" smtClean="0"/>
              <a:t>formát skládá slouží </a:t>
            </a:r>
            <a:r>
              <a:rPr lang="cs-CZ" dirty="0" err="1" smtClean="0"/>
              <a:t>tabluka</a:t>
            </a:r>
            <a:r>
              <a:rPr lang="cs-CZ" dirty="0" smtClean="0"/>
              <a:t>, avšak sem by se </a:t>
            </a:r>
          </a:p>
          <a:p>
            <a:r>
              <a:rPr lang="cs-CZ" dirty="0" smtClean="0"/>
              <a:t>nám celá nevešla, takže se můžete podívat na:</a:t>
            </a:r>
            <a:br>
              <a:rPr lang="cs-CZ" dirty="0" smtClean="0"/>
            </a:br>
            <a:r>
              <a:rPr lang="cs-CZ" dirty="0" smtClean="0"/>
              <a:t> </a:t>
            </a:r>
            <a:r>
              <a:rPr lang="cs-CZ" dirty="0" smtClean="0">
                <a:hlinkClick r:id="rId3"/>
              </a:rPr>
              <a:t>http://lorenc.info/3MA381/vlastni-format-bunky-znaky.htm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1.Relativní adresy : A1…,tyto adresy se při kopírování vzorce  na další buňky </a:t>
            </a:r>
            <a:r>
              <a:rPr lang="cs-CZ" dirty="0" err="1" smtClean="0"/>
              <a:t>např.z</a:t>
            </a:r>
            <a:r>
              <a:rPr lang="cs-CZ" dirty="0" smtClean="0"/>
              <a:t> A1+A2 se stane A</a:t>
            </a:r>
            <a:r>
              <a:rPr lang="en-US" dirty="0" smtClean="0"/>
              <a:t>2</a:t>
            </a:r>
            <a:r>
              <a:rPr lang="cs-CZ" dirty="0" smtClean="0"/>
              <a:t>+A</a:t>
            </a:r>
            <a:r>
              <a:rPr lang="en-US" dirty="0" smtClean="0"/>
              <a:t>3</a:t>
            </a:r>
            <a:endParaRPr lang="cs-CZ" dirty="0" smtClean="0"/>
          </a:p>
          <a:p>
            <a:r>
              <a:rPr lang="cs-CZ" dirty="0" smtClean="0"/>
              <a:t>2</a:t>
            </a:r>
            <a:r>
              <a:rPr lang="en-US" dirty="0" smtClean="0"/>
              <a:t>.</a:t>
            </a:r>
            <a:r>
              <a:rPr lang="cs-CZ" dirty="0" smtClean="0"/>
              <a:t>Absolutní :</a:t>
            </a:r>
            <a:r>
              <a:rPr lang="en-US" dirty="0" smtClean="0"/>
              <a:t>$A$2..</a:t>
            </a:r>
            <a:r>
              <a:rPr lang="cs-CZ" dirty="0" smtClean="0"/>
              <a:t> tyto adresy se při kopírování vzorce  na další buňky </a:t>
            </a:r>
            <a:r>
              <a:rPr lang="cs-CZ" dirty="0" err="1" smtClean="0"/>
              <a:t>např.z</a:t>
            </a:r>
            <a:r>
              <a:rPr lang="cs-CZ" dirty="0" smtClean="0"/>
              <a:t> </a:t>
            </a:r>
            <a:r>
              <a:rPr lang="en-US" dirty="0" smtClean="0"/>
              <a:t>$</a:t>
            </a:r>
            <a:r>
              <a:rPr lang="cs-CZ" dirty="0" smtClean="0"/>
              <a:t>A</a:t>
            </a:r>
            <a:r>
              <a:rPr lang="en-US" dirty="0" smtClean="0"/>
              <a:t>$</a:t>
            </a:r>
            <a:r>
              <a:rPr lang="cs-CZ" dirty="0" smtClean="0"/>
              <a:t>1+</a:t>
            </a:r>
            <a:r>
              <a:rPr lang="en-US" dirty="0" smtClean="0"/>
              <a:t>$</a:t>
            </a:r>
            <a:r>
              <a:rPr lang="cs-CZ" dirty="0" smtClean="0"/>
              <a:t>A</a:t>
            </a:r>
            <a:r>
              <a:rPr lang="en-US" dirty="0" smtClean="0"/>
              <a:t>$</a:t>
            </a:r>
            <a:r>
              <a:rPr lang="cs-CZ" dirty="0" smtClean="0"/>
              <a:t>2 </a:t>
            </a:r>
            <a:r>
              <a:rPr lang="en-US" dirty="0" smtClean="0"/>
              <a:t> je </a:t>
            </a:r>
            <a:r>
              <a:rPr lang="en-US" dirty="0" err="1" smtClean="0"/>
              <a:t>po</a:t>
            </a:r>
            <a:r>
              <a:rPr lang="cs-CZ" dirty="0" smtClean="0"/>
              <a:t>řád </a:t>
            </a:r>
            <a:r>
              <a:rPr lang="en-US" dirty="0" smtClean="0"/>
              <a:t>$</a:t>
            </a:r>
            <a:r>
              <a:rPr lang="cs-CZ" dirty="0" smtClean="0"/>
              <a:t>A</a:t>
            </a:r>
            <a:r>
              <a:rPr lang="en-US" dirty="0" smtClean="0"/>
              <a:t>$1</a:t>
            </a:r>
            <a:r>
              <a:rPr lang="cs-CZ" dirty="0" smtClean="0"/>
              <a:t>+</a:t>
            </a:r>
            <a:r>
              <a:rPr lang="en-US" dirty="0" smtClean="0"/>
              <a:t>$</a:t>
            </a:r>
            <a:r>
              <a:rPr lang="cs-CZ" dirty="0" smtClean="0"/>
              <a:t>A</a:t>
            </a:r>
            <a:r>
              <a:rPr lang="en-US" dirty="0" smtClean="0"/>
              <a:t>$2</a:t>
            </a:r>
            <a:endParaRPr lang="cs-CZ" dirty="0" smtClean="0"/>
          </a:p>
          <a:p>
            <a:r>
              <a:rPr lang="en-US" dirty="0" smtClean="0"/>
              <a:t>3.Sm</a:t>
            </a:r>
            <a:r>
              <a:rPr lang="cs-CZ" dirty="0" err="1" smtClean="0"/>
              <a:t>íšené</a:t>
            </a:r>
            <a:r>
              <a:rPr lang="cs-CZ" dirty="0" smtClean="0"/>
              <a:t>:použití prvních dvou např. </a:t>
            </a:r>
            <a:r>
              <a:rPr lang="cs-CZ" smtClean="0"/>
              <a:t>z </a:t>
            </a:r>
            <a:r>
              <a:rPr lang="en-US" smtClean="0"/>
              <a:t>$</a:t>
            </a:r>
            <a:r>
              <a:rPr lang="cs-CZ" smtClean="0"/>
              <a:t>A1+A</a:t>
            </a:r>
            <a:r>
              <a:rPr lang="en-US" dirty="0" smtClean="0"/>
              <a:t>$2 </a:t>
            </a:r>
            <a:r>
              <a:rPr lang="en-US" err="1" smtClean="0"/>
              <a:t>bude</a:t>
            </a:r>
            <a:r>
              <a:rPr lang="en-US" smtClean="0"/>
              <a:t> $A1+B$2 nebo $A2+A$2</a:t>
            </a:r>
            <a:endParaRPr lang="en-US" dirty="0" smtClean="0"/>
          </a:p>
          <a:p>
            <a:r>
              <a:rPr lang="en-US" dirty="0" smtClean="0"/>
              <a:t>4.Extern</a:t>
            </a:r>
            <a:r>
              <a:rPr lang="cs-CZ" dirty="0" smtClean="0"/>
              <a:t>í </a:t>
            </a:r>
            <a:r>
              <a:rPr lang="cs-CZ" smtClean="0"/>
              <a:t>:např. </a:t>
            </a:r>
            <a:r>
              <a:rPr lang="cs-CZ" dirty="0" smtClean="0"/>
              <a:t>[Sešit1]List1!$A$1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adresování buňky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Vzorce se zadávají do buňky stejně jako číslo nebo text.</a:t>
            </a:r>
          </a:p>
          <a:p>
            <a:r>
              <a:rPr lang="cs-CZ" dirty="0" smtClean="0"/>
              <a:t>Vzorec se zobrazuje v poli vzorců, kde se dá také jednoduše opravovat.</a:t>
            </a:r>
          </a:p>
          <a:p>
            <a:r>
              <a:rPr lang="cs-CZ" dirty="0" smtClean="0"/>
              <a:t>Vzorec musí začínat vždy znakem rovnítka.</a:t>
            </a:r>
          </a:p>
          <a:p>
            <a:r>
              <a:rPr lang="cs-CZ" dirty="0" smtClean="0"/>
              <a:t>Vzorec se tvoří na základě matematických zákonitostí.</a:t>
            </a:r>
          </a:p>
          <a:p>
            <a:r>
              <a:rPr lang="cs-CZ" dirty="0" smtClean="0"/>
              <a:t>Excel zobrazuje v buňce jenom výsledek a v poli vzorců vzorec.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- vzorce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excel0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357298"/>
            <a:ext cx="3002827" cy="45720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- vzorce</a:t>
            </a:r>
            <a:endParaRPr lang="cs-CZ" dirty="0"/>
          </a:p>
        </p:txBody>
      </p:sp>
      <p:pic>
        <p:nvPicPr>
          <p:cNvPr id="5" name="Obrázek 4" descr="excel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4357694"/>
            <a:ext cx="1381125" cy="1562100"/>
          </a:xfrm>
          <a:prstGeom prst="rect">
            <a:avLst/>
          </a:prstGeom>
        </p:spPr>
      </p:pic>
      <p:pic>
        <p:nvPicPr>
          <p:cNvPr id="6" name="Obrázek 5" descr="excel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357694"/>
            <a:ext cx="2457450" cy="1504950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3786182" y="2143116"/>
            <a:ext cx="491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Vzorce můžeme tvořit běžně pomocí znamének</a:t>
            </a:r>
            <a:br>
              <a:rPr lang="cs-CZ" dirty="0" smtClean="0"/>
            </a:br>
            <a:r>
              <a:rPr lang="cs-CZ" dirty="0" smtClean="0"/>
              <a:t>nebo pomocí předpřipravených funkcí v rychlé</a:t>
            </a:r>
            <a:br>
              <a:rPr lang="cs-CZ" dirty="0" smtClean="0"/>
            </a:br>
            <a:r>
              <a:rPr lang="cs-CZ" dirty="0" smtClean="0"/>
              <a:t>nabídce (Automaticky, Součet, Průměr..)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excel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62" y="4071942"/>
            <a:ext cx="4246084" cy="2264578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Excel - vzorce</a:t>
            </a:r>
            <a:endParaRPr lang="cs-CZ" dirty="0"/>
          </a:p>
        </p:txBody>
      </p:sp>
      <p:pic>
        <p:nvPicPr>
          <p:cNvPr id="5" name="Obrázek 4" descr="excel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4422"/>
            <a:ext cx="3971925" cy="2733675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500034" y="1428736"/>
            <a:ext cx="41581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Nebo můžeme kliknout na </a:t>
            </a:r>
            <a:r>
              <a:rPr lang="cs-CZ" dirty="0" err="1" smtClean="0"/>
              <a:t>fx</a:t>
            </a:r>
            <a:r>
              <a:rPr lang="cs-CZ" dirty="0" smtClean="0"/>
              <a:t> (funkci) </a:t>
            </a:r>
          </a:p>
          <a:p>
            <a:r>
              <a:rPr lang="cs-CZ" dirty="0" smtClean="0"/>
              <a:t>a zobrazí se nám okno kde můžeme</a:t>
            </a:r>
          </a:p>
          <a:p>
            <a:r>
              <a:rPr lang="cs-CZ" dirty="0" smtClean="0"/>
              <a:t>funkce vyhledávat, funkcí je zde</a:t>
            </a:r>
            <a:br>
              <a:rPr lang="cs-CZ" dirty="0" smtClean="0"/>
            </a:br>
            <a:r>
              <a:rPr lang="cs-CZ" dirty="0" smtClean="0"/>
              <a:t>opravdu mnoho. Na spodním obrázku</a:t>
            </a:r>
            <a:br>
              <a:rPr lang="cs-CZ" dirty="0" smtClean="0"/>
            </a:br>
            <a:r>
              <a:rPr lang="cs-CZ" dirty="0" smtClean="0"/>
              <a:t>můžeme vidět jak se vkládá funkce do </a:t>
            </a:r>
            <a:br>
              <a:rPr lang="cs-CZ" dirty="0" smtClean="0"/>
            </a:br>
            <a:r>
              <a:rPr lang="cs-CZ" dirty="0" smtClean="0"/>
              <a:t>funkce – stačí kliknout na </a:t>
            </a:r>
            <a:r>
              <a:rPr lang="cs-CZ" dirty="0" err="1" smtClean="0"/>
              <a:t>fx</a:t>
            </a:r>
            <a:r>
              <a:rPr lang="cs-CZ" dirty="0" smtClean="0"/>
              <a:t>, otevře</a:t>
            </a:r>
            <a:br>
              <a:rPr lang="cs-CZ" dirty="0" smtClean="0"/>
            </a:br>
            <a:r>
              <a:rPr lang="cs-CZ" dirty="0" smtClean="0"/>
              <a:t>se nám okno již vložené funkce a do</a:t>
            </a:r>
            <a:br>
              <a:rPr lang="cs-CZ" dirty="0" smtClean="0"/>
            </a:br>
            <a:r>
              <a:rPr lang="cs-CZ" dirty="0" smtClean="0"/>
              <a:t>řádku Číslo1 ve funkci můžeme vložit</a:t>
            </a:r>
            <a:br>
              <a:rPr lang="cs-CZ" dirty="0" smtClean="0"/>
            </a:br>
            <a:r>
              <a:rPr lang="cs-CZ" dirty="0" smtClean="0"/>
              <a:t>další funkci, tím že klikneme na </a:t>
            </a:r>
            <a:r>
              <a:rPr lang="cs-CZ" dirty="0" err="1" smtClean="0"/>
              <a:t>šipečku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na </a:t>
            </a:r>
            <a:r>
              <a:rPr lang="cs-CZ" dirty="0" err="1" smtClean="0"/>
              <a:t>levo</a:t>
            </a:r>
            <a:r>
              <a:rPr lang="cs-CZ" dirty="0" smtClean="0"/>
              <a:t> od </a:t>
            </a:r>
            <a:r>
              <a:rPr lang="cs-CZ" dirty="0" err="1" smtClean="0"/>
              <a:t>fx</a:t>
            </a:r>
            <a:r>
              <a:rPr lang="cs-CZ" dirty="0" smtClean="0"/>
              <a:t> a můžeme vybírat.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230</TotalTime>
  <Words>559</Words>
  <PresentationFormat>Předvádění na obrazovce (4:3)</PresentationFormat>
  <Paragraphs>90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Papír</vt:lpstr>
      <vt:lpstr>Tabulkový procesor</vt:lpstr>
      <vt:lpstr>Tabulkový procesor </vt:lpstr>
      <vt:lpstr>Excel – výběr buňek </vt:lpstr>
      <vt:lpstr>Excel – formát buňky </vt:lpstr>
      <vt:lpstr>Excel – vlastní formát buňky </vt:lpstr>
      <vt:lpstr>Excel adresování buňky</vt:lpstr>
      <vt:lpstr>Excel - vzorce</vt:lpstr>
      <vt:lpstr>Excel - vzorce</vt:lpstr>
      <vt:lpstr>Excel - vzorce</vt:lpstr>
      <vt:lpstr>Excel- rozšíření vzorce</vt:lpstr>
      <vt:lpstr>Excel- oblast tisku</vt:lpstr>
      <vt:lpstr>Excel oblast tisku</vt:lpstr>
      <vt:lpstr>Excel záhlaví</vt:lpstr>
      <vt:lpstr>Excel- nastavení stránky</vt:lpstr>
      <vt:lpstr>Excel- grafy</vt:lpstr>
      <vt:lpstr>Snímek 16</vt:lpstr>
      <vt:lpstr>Calc</vt:lpstr>
      <vt:lpstr>LibreOffice</vt:lpstr>
      <vt:lpstr>LibreOffice</vt:lpstr>
      <vt:lpstr>OpenOffice</vt:lpstr>
      <vt:lpstr>OpenOffice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procesor</dc:title>
  <dc:creator>Adam</dc:creator>
  <cp:lastModifiedBy>Adam</cp:lastModifiedBy>
  <cp:revision>50</cp:revision>
  <dcterms:created xsi:type="dcterms:W3CDTF">2014-01-18T10:59:35Z</dcterms:created>
  <dcterms:modified xsi:type="dcterms:W3CDTF">2014-01-22T11:11:45Z</dcterms:modified>
</cp:coreProperties>
</file>