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14C137-DFB9-4C59-85DF-6E2337BC85A7}" type="datetimeFigureOut">
              <a:rPr lang="cs-CZ" smtClean="0"/>
              <a:t>30. 3. 2017</a:t>
            </a:fld>
            <a:endParaRPr lang="cs-CZ"/>
          </a:p>
        </p:txBody>
      </p:sp>
      <p:sp>
        <p:nvSpPr>
          <p:cNvPr id="4" name="Zástupný symbol pro obrázek snímk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6" name="Zástupný symbol pro zápatí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471425-A7AF-475D-873C-0F09A1DAD875}" type="slidenum">
              <a:rPr lang="cs-CZ" smtClean="0"/>
              <a:t>‹#›</a:t>
            </a:fld>
            <a:endParaRPr lang="cs-CZ"/>
          </a:p>
        </p:txBody>
      </p:sp>
    </p:spTree>
    <p:extLst>
      <p:ext uri="{BB962C8B-B14F-4D97-AF65-F5344CB8AC3E}">
        <p14:creationId xmlns:p14="http://schemas.microsoft.com/office/powerpoint/2010/main" val="3916797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cs-CZ" dirty="0"/>
          </a:p>
        </p:txBody>
      </p:sp>
      <p:sp>
        <p:nvSpPr>
          <p:cNvPr id="4" name="Zástupný symbol pro číslo snímku 3"/>
          <p:cNvSpPr>
            <a:spLocks noGrp="1"/>
          </p:cNvSpPr>
          <p:nvPr>
            <p:ph type="sldNum" sz="quarter" idx="10"/>
          </p:nvPr>
        </p:nvSpPr>
        <p:spPr/>
        <p:txBody>
          <a:bodyPr/>
          <a:lstStyle/>
          <a:p>
            <a:fld id="{BB471425-A7AF-475D-873C-0F09A1DAD875}" type="slidenum">
              <a:rPr lang="cs-CZ" smtClean="0"/>
              <a:t>15</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í snímek">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8A2E387C-512A-4519-837D-5FB6A9F19C19}" type="datetimeFigureOut">
              <a:rPr lang="cs-CZ" smtClean="0"/>
              <a:pPr/>
              <a:t>30. 3. 2017</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89EBB91-D0AA-473D-B17A-488D8DB32B4B}" type="slidenum">
              <a:rPr lang="cs-CZ" smtClean="0"/>
              <a:pPr/>
              <a:t>‹#›</a:t>
            </a:fld>
            <a:endParaRPr lang="cs-CZ"/>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smtClean="0"/>
              <a:t>Kliknutím lze upravit styl předlohy.</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cs-CZ" smtClean="0"/>
              <a:t>Kliknutím lze upravit styl.</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smtClean="0"/>
              <a:t>Kliknutím lze upravit styl.</a:t>
            </a:r>
            <a:endParaRPr lang="en-US" dirty="0"/>
          </a:p>
        </p:txBody>
      </p:sp>
      <p:sp>
        <p:nvSpPr>
          <p:cNvPr id="3" name="Vertical Text Placeholder 2"/>
          <p:cNvSpPr>
            <a:spLocks noGrp="1"/>
          </p:cNvSpPr>
          <p:nvPr>
            <p:ph type="body" orient="vert" idx="1"/>
          </p:nvPr>
        </p:nvSpPr>
        <p:spPr/>
        <p:txBody>
          <a:bodyPr vert="eaVert"/>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4" name="Date Placeholder 3"/>
          <p:cNvSpPr>
            <a:spLocks noGrp="1"/>
          </p:cNvSpPr>
          <p:nvPr>
            <p:ph type="dt" sz="half" idx="10"/>
          </p:nvPr>
        </p:nvSpPr>
        <p:spPr/>
        <p:txBody>
          <a:bodyPr/>
          <a:lstStyle/>
          <a:p>
            <a:fld id="{8A2E387C-512A-4519-837D-5FB6A9F19C19}" type="datetimeFigureOut">
              <a:rPr lang="cs-CZ" smtClean="0"/>
              <a:pPr/>
              <a:t>30. 3. 2017</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89EBB91-D0AA-473D-B17A-488D8DB32B4B}" type="slidenum">
              <a:rPr lang="cs-CZ" smtClean="0"/>
              <a:pPr/>
              <a:t>‹#›</a:t>
            </a:fld>
            <a:endParaRPr lang="cs-C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cs-CZ" smtClean="0"/>
              <a:t>Kliknutím lze upravit styl.</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4" name="Date Placeholder 3"/>
          <p:cNvSpPr>
            <a:spLocks noGrp="1"/>
          </p:cNvSpPr>
          <p:nvPr>
            <p:ph type="dt" sz="half" idx="10"/>
          </p:nvPr>
        </p:nvSpPr>
        <p:spPr/>
        <p:txBody>
          <a:bodyPr/>
          <a:lstStyle/>
          <a:p>
            <a:fld id="{8A2E387C-512A-4519-837D-5FB6A9F19C19}" type="datetimeFigureOut">
              <a:rPr lang="cs-CZ" smtClean="0"/>
              <a:pPr/>
              <a:t>30. 3. 2017</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89EBB91-D0AA-473D-B17A-488D8DB32B4B}" type="slidenum">
              <a:rPr lang="cs-CZ" smtClean="0"/>
              <a:pPr/>
              <a:t>‹#›</a:t>
            </a:fld>
            <a:endParaRPr lang="cs-C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cs-CZ" smtClean="0"/>
              <a:t>Kliknutím lze upravit styl.</a:t>
            </a:r>
            <a:endParaRPr lang="en-US" dirty="0"/>
          </a:p>
        </p:txBody>
      </p:sp>
      <p:sp>
        <p:nvSpPr>
          <p:cNvPr id="4" name="Date Placeholder 3"/>
          <p:cNvSpPr>
            <a:spLocks noGrp="1"/>
          </p:cNvSpPr>
          <p:nvPr>
            <p:ph type="dt" sz="half" idx="10"/>
          </p:nvPr>
        </p:nvSpPr>
        <p:spPr/>
        <p:txBody>
          <a:bodyPr/>
          <a:lstStyle/>
          <a:p>
            <a:fld id="{8A2E387C-512A-4519-837D-5FB6A9F19C19}" type="datetimeFigureOut">
              <a:rPr lang="cs-CZ" smtClean="0"/>
              <a:pPr/>
              <a:t>30. 3. 2017</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89EBB91-D0AA-473D-B17A-488D8DB32B4B}" type="slidenum">
              <a:rPr lang="cs-CZ" smtClean="0"/>
              <a:pPr/>
              <a:t>‹#›</a:t>
            </a:fld>
            <a:endParaRPr lang="cs-CZ"/>
          </a:p>
        </p:txBody>
      </p:sp>
      <p:sp>
        <p:nvSpPr>
          <p:cNvPr id="8" name="Content Placeholder 7"/>
          <p:cNvSpPr>
            <a:spLocks noGrp="1"/>
          </p:cNvSpPr>
          <p:nvPr>
            <p:ph sz="quarter" idx="13"/>
          </p:nvPr>
        </p:nvSpPr>
        <p:spPr>
          <a:xfrm>
            <a:off x="609600" y="1600200"/>
            <a:ext cx="7924800" cy="4114800"/>
          </a:xfrm>
        </p:spPr>
        <p:txBody>
          <a:body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Záhlaví části">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cs-CZ" smtClean="0"/>
              <a:t>Kliknutím lze upravit styl.</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smtClean="0"/>
              <a:t>Kliknutím lze upravit styly předlohy textu.</a:t>
            </a:r>
          </a:p>
        </p:txBody>
      </p:sp>
      <p:sp>
        <p:nvSpPr>
          <p:cNvPr id="4" name="Date Placeholder 3"/>
          <p:cNvSpPr>
            <a:spLocks noGrp="1"/>
          </p:cNvSpPr>
          <p:nvPr>
            <p:ph type="dt" sz="half" idx="10"/>
          </p:nvPr>
        </p:nvSpPr>
        <p:spPr/>
        <p:txBody>
          <a:bodyPr/>
          <a:lstStyle/>
          <a:p>
            <a:fld id="{8A2E387C-512A-4519-837D-5FB6A9F19C19}" type="datetimeFigureOut">
              <a:rPr lang="cs-CZ" smtClean="0"/>
              <a:pPr/>
              <a:t>30. 3. 2017</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89EBB91-D0AA-473D-B17A-488D8DB32B4B}" type="slidenum">
              <a:rPr lang="cs-CZ" smtClean="0"/>
              <a:pPr/>
              <a:t>‹#›</a:t>
            </a:fld>
            <a:endParaRPr lang="cs-CZ"/>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dirty="0" smtClean="0"/>
          </a:p>
        </p:txBody>
      </p:sp>
      <p:sp>
        <p:nvSpPr>
          <p:cNvPr id="2" name="Title 1"/>
          <p:cNvSpPr>
            <a:spLocks noGrp="1"/>
          </p:cNvSpPr>
          <p:nvPr>
            <p:ph type="title"/>
          </p:nvPr>
        </p:nvSpPr>
        <p:spPr>
          <a:xfrm>
            <a:off x="609600" y="274638"/>
            <a:ext cx="7924800" cy="1143000"/>
          </a:xfrm>
        </p:spPr>
        <p:txBody>
          <a:bodyPr/>
          <a:lstStyle/>
          <a:p>
            <a:r>
              <a:rPr lang="cs-CZ" smtClean="0"/>
              <a:t>Kliknutím lze upravit styl.</a:t>
            </a:r>
            <a:endParaRPr lang="en-US" dirty="0"/>
          </a:p>
        </p:txBody>
      </p:sp>
      <p:sp>
        <p:nvSpPr>
          <p:cNvPr id="5" name="Date Placeholder 4"/>
          <p:cNvSpPr>
            <a:spLocks noGrp="1"/>
          </p:cNvSpPr>
          <p:nvPr>
            <p:ph type="dt" sz="half" idx="10"/>
          </p:nvPr>
        </p:nvSpPr>
        <p:spPr/>
        <p:txBody>
          <a:bodyPr/>
          <a:lstStyle/>
          <a:p>
            <a:fld id="{8A2E387C-512A-4519-837D-5FB6A9F19C19}" type="datetimeFigureOut">
              <a:rPr lang="cs-CZ" smtClean="0"/>
              <a:pPr/>
              <a:t>30. 3. 2017</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89EBB91-D0AA-473D-B17A-488D8DB32B4B}" type="slidenum">
              <a:rPr lang="cs-CZ" smtClean="0"/>
              <a:pPr/>
              <a:t>‹#›</a:t>
            </a:fld>
            <a:endParaRPr lang="cs-C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cs-CZ" smtClean="0"/>
              <a:t>Kliknutím lze upravit styl.</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Kliknutím lze upravit styly předlohy textu.</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Kliknutím lze upravit styly předlohy textu.</a:t>
            </a:r>
          </a:p>
        </p:txBody>
      </p:sp>
      <p:sp>
        <p:nvSpPr>
          <p:cNvPr id="7" name="Date Placeholder 6"/>
          <p:cNvSpPr>
            <a:spLocks noGrp="1"/>
          </p:cNvSpPr>
          <p:nvPr>
            <p:ph type="dt" sz="half" idx="10"/>
          </p:nvPr>
        </p:nvSpPr>
        <p:spPr/>
        <p:txBody>
          <a:bodyPr/>
          <a:lstStyle/>
          <a:p>
            <a:fld id="{8A2E387C-512A-4519-837D-5FB6A9F19C19}" type="datetimeFigureOut">
              <a:rPr lang="cs-CZ" smtClean="0"/>
              <a:pPr/>
              <a:t>30. 3. 2017</a:t>
            </a:fld>
            <a:endParaRPr lang="cs-CZ"/>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B89EBB91-D0AA-473D-B17A-488D8DB32B4B}" type="slidenum">
              <a:rPr lang="cs-CZ" smtClean="0"/>
              <a:pPr/>
              <a:t>‹#›</a:t>
            </a:fld>
            <a:endParaRPr lang="cs-C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cs-CZ" smtClean="0"/>
              <a:t>Kliknutím lze upravit styl.</a:t>
            </a:r>
            <a:endParaRPr lang="en-US" dirty="0"/>
          </a:p>
        </p:txBody>
      </p:sp>
      <p:sp>
        <p:nvSpPr>
          <p:cNvPr id="3" name="Date Placeholder 2"/>
          <p:cNvSpPr>
            <a:spLocks noGrp="1"/>
          </p:cNvSpPr>
          <p:nvPr>
            <p:ph type="dt" sz="half" idx="10"/>
          </p:nvPr>
        </p:nvSpPr>
        <p:spPr/>
        <p:txBody>
          <a:bodyPr/>
          <a:lstStyle/>
          <a:p>
            <a:fld id="{8A2E387C-512A-4519-837D-5FB6A9F19C19}" type="datetimeFigureOut">
              <a:rPr lang="cs-CZ" smtClean="0"/>
              <a:pPr/>
              <a:t>30. 3. 2017</a:t>
            </a:fld>
            <a:endParaRPr lang="cs-CZ"/>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B89EBB91-D0AA-473D-B17A-488D8DB32B4B}" type="slidenum">
              <a:rPr lang="cs-CZ" smtClean="0"/>
              <a:pPr/>
              <a:t>‹#›</a:t>
            </a:fld>
            <a:endParaRPr lang="cs-C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2E387C-512A-4519-837D-5FB6A9F19C19}" type="datetimeFigureOut">
              <a:rPr lang="cs-CZ" smtClean="0"/>
              <a:pPr/>
              <a:t>30. 3. 2017</a:t>
            </a:fld>
            <a:endParaRPr lang="cs-CZ"/>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B89EBB91-D0AA-473D-B17A-488D8DB32B4B}" type="slidenum">
              <a:rPr lang="cs-CZ" smtClean="0"/>
              <a:pPr/>
              <a:t>‹#›</a:t>
            </a:fld>
            <a:endParaRPr lang="cs-C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cs-CZ" smtClean="0"/>
              <a:t>Kliknutím lze upravit styl.</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Kliknutím lze upravit styly předlohy textu.</a:t>
            </a:r>
          </a:p>
        </p:txBody>
      </p:sp>
      <p:sp>
        <p:nvSpPr>
          <p:cNvPr id="5" name="Date Placeholder 4"/>
          <p:cNvSpPr>
            <a:spLocks noGrp="1"/>
          </p:cNvSpPr>
          <p:nvPr>
            <p:ph type="dt" sz="half" idx="10"/>
          </p:nvPr>
        </p:nvSpPr>
        <p:spPr/>
        <p:txBody>
          <a:bodyPr/>
          <a:lstStyle/>
          <a:p>
            <a:fld id="{8A2E387C-512A-4519-837D-5FB6A9F19C19}" type="datetimeFigureOut">
              <a:rPr lang="cs-CZ" smtClean="0"/>
              <a:pPr/>
              <a:t>30. 3. 2017</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89EBB91-D0AA-473D-B17A-488D8DB32B4B}" type="slidenum">
              <a:rPr lang="cs-CZ" smtClean="0"/>
              <a:pPr/>
              <a:t>‹#›</a:t>
            </a:fld>
            <a:endParaRPr lang="cs-C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ek s titulkem">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cs-CZ" smtClean="0"/>
              <a:t>Kliknutím lze upravit styl.</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cs-CZ" smtClean="0"/>
              <a:t>Kliknutím na ikonu přidáte obrázek.</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Kliknutím lze upravit styly předlohy textu.</a:t>
            </a:r>
          </a:p>
        </p:txBody>
      </p:sp>
      <p:sp>
        <p:nvSpPr>
          <p:cNvPr id="5" name="Date Placeholder 4"/>
          <p:cNvSpPr>
            <a:spLocks noGrp="1"/>
          </p:cNvSpPr>
          <p:nvPr>
            <p:ph type="dt" sz="half" idx="10"/>
          </p:nvPr>
        </p:nvSpPr>
        <p:spPr/>
        <p:txBody>
          <a:bodyPr/>
          <a:lstStyle/>
          <a:p>
            <a:fld id="{8A2E387C-512A-4519-837D-5FB6A9F19C19}" type="datetimeFigureOut">
              <a:rPr lang="cs-CZ" smtClean="0"/>
              <a:pPr/>
              <a:t>30. 3. 2017</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89EBB91-D0AA-473D-B17A-488D8DB32B4B}" type="slidenum">
              <a:rPr lang="cs-CZ" smtClean="0"/>
              <a:pPr/>
              <a:t>‹#›</a:t>
            </a:fld>
            <a:endParaRPr lang="cs-C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cs-CZ" smtClean="0"/>
              <a:t>Kliknutím lze upravit styl.</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A2E387C-512A-4519-837D-5FB6A9F19C19}" type="datetimeFigureOut">
              <a:rPr lang="cs-CZ" smtClean="0"/>
              <a:pPr/>
              <a:t>30. 3. 2017</a:t>
            </a:fld>
            <a:endParaRPr lang="cs-CZ"/>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cs-CZ"/>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B89EBB91-D0AA-473D-B17A-488D8DB32B4B}" type="slidenum">
              <a:rPr lang="cs-CZ" smtClean="0"/>
              <a:pPr/>
              <a:t>‹#›</a:t>
            </a:fld>
            <a:endParaRPr lang="cs-CZ"/>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nadpis 2"/>
          <p:cNvSpPr>
            <a:spLocks noGrp="1"/>
          </p:cNvSpPr>
          <p:nvPr>
            <p:ph type="subTitle" idx="1"/>
          </p:nvPr>
        </p:nvSpPr>
        <p:spPr>
          <a:xfrm>
            <a:off x="3707904" y="6093296"/>
            <a:ext cx="6400800" cy="478904"/>
          </a:xfrm>
        </p:spPr>
        <p:txBody>
          <a:bodyPr/>
          <a:lstStyle/>
          <a:p>
            <a:r>
              <a:rPr lang="cs-CZ" dirty="0" smtClean="0"/>
              <a:t>Jakub Nápravník a David Němec IT4B</a:t>
            </a:r>
            <a:endParaRPr lang="cs-CZ" dirty="0"/>
          </a:p>
        </p:txBody>
      </p:sp>
      <p:sp>
        <p:nvSpPr>
          <p:cNvPr id="2" name="Nadpis 1"/>
          <p:cNvSpPr>
            <a:spLocks noGrp="1"/>
          </p:cNvSpPr>
          <p:nvPr>
            <p:ph type="ctrTitle"/>
          </p:nvPr>
        </p:nvSpPr>
        <p:spPr/>
        <p:txBody>
          <a:bodyPr/>
          <a:lstStyle/>
          <a:p>
            <a:r>
              <a:rPr lang="cs-CZ" dirty="0" smtClean="0"/>
              <a:t>Tabulkový kalkulátor II</a:t>
            </a:r>
            <a:endParaRPr lang="cs-CZ" dirty="0"/>
          </a:p>
        </p:txBody>
      </p:sp>
    </p:spTree>
    <p:extLst>
      <p:ext uri="{BB962C8B-B14F-4D97-AF65-F5344CB8AC3E}">
        <p14:creationId xmlns:p14="http://schemas.microsoft.com/office/powerpoint/2010/main" val="4270910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smtClean="0"/>
              <a:t>souhrny</a:t>
            </a:r>
            <a:endParaRPr lang="cs-CZ" dirty="0"/>
          </a:p>
        </p:txBody>
      </p:sp>
      <p:sp>
        <p:nvSpPr>
          <p:cNvPr id="3" name="Zástupný symbol pro obsah 2"/>
          <p:cNvSpPr>
            <a:spLocks noGrp="1"/>
          </p:cNvSpPr>
          <p:nvPr>
            <p:ph sz="quarter" idx="13"/>
          </p:nvPr>
        </p:nvSpPr>
        <p:spPr/>
        <p:txBody>
          <a:bodyPr/>
          <a:lstStyle/>
          <a:p>
            <a:pPr>
              <a:buFont typeface="+mj-lt"/>
              <a:buAutoNum type="arabicPeriod"/>
            </a:pPr>
            <a:r>
              <a:rPr lang="cs-CZ" dirty="0"/>
              <a:t>Každý sloupec v Oblast dat, pro kterou chcete vytvořit souhrn, musí obsahovat v prvním řádku popisek, jednotlivé sloupce musí obsahovat podobné údaje a v oblasti nesmí být žádné prázdné řádky ani sloupce</a:t>
            </a:r>
            <a:r>
              <a:rPr lang="cs-CZ" dirty="0" smtClean="0"/>
              <a:t>.</a:t>
            </a:r>
          </a:p>
          <a:p>
            <a:pPr>
              <a:buFont typeface="+mj-lt"/>
              <a:buAutoNum type="arabicPeriod"/>
            </a:pPr>
            <a:r>
              <a:rPr lang="cs-CZ" dirty="0"/>
              <a:t>Vyberte buňku v oblasti</a:t>
            </a:r>
            <a:r>
              <a:rPr lang="cs-CZ" dirty="0" smtClean="0"/>
              <a:t>.</a:t>
            </a:r>
          </a:p>
          <a:p>
            <a:r>
              <a:rPr lang="cs-CZ" dirty="0"/>
              <a:t>Proveďte jednu z následujících akcí:</a:t>
            </a:r>
          </a:p>
          <a:p>
            <a:r>
              <a:rPr lang="cs-CZ" b="1" dirty="0"/>
              <a:t>Vložení jedné úrovně souhrnů</a:t>
            </a:r>
            <a:endParaRPr lang="cs-CZ" dirty="0"/>
          </a:p>
          <a:p>
            <a:r>
              <a:rPr lang="cs-CZ" dirty="0"/>
              <a:t>Pro skupinu dat můžete vložit jednu úroveň souhrnů, jak znázorňuje následující příklad.</a:t>
            </a:r>
          </a:p>
          <a:p>
            <a:pPr>
              <a:buFont typeface="+mj-lt"/>
              <a:buAutoNum type="arabicPeriod"/>
            </a:pPr>
            <a:endParaRPr lang="cs-CZ"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4077072"/>
            <a:ext cx="299085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2977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smtClean="0"/>
              <a:t>Import dat	</a:t>
            </a:r>
            <a:endParaRPr lang="cs-CZ" dirty="0"/>
          </a:p>
        </p:txBody>
      </p:sp>
      <p:sp>
        <p:nvSpPr>
          <p:cNvPr id="3" name="Zástupný symbol pro obsah 2"/>
          <p:cNvSpPr>
            <a:spLocks noGrp="1"/>
          </p:cNvSpPr>
          <p:nvPr>
            <p:ph sz="quarter" idx="13"/>
          </p:nvPr>
        </p:nvSpPr>
        <p:spPr/>
        <p:txBody>
          <a:bodyPr>
            <a:normAutofit/>
          </a:bodyPr>
          <a:lstStyle/>
          <a:p>
            <a:r>
              <a:rPr lang="cs-CZ" dirty="0" smtClean="0"/>
              <a:t>Textový soubor můžete otevřít v aplikaci Excel pomocí příkazu </a:t>
            </a:r>
            <a:r>
              <a:rPr lang="cs-CZ" b="1" dirty="0" smtClean="0"/>
              <a:t>Otevřít</a:t>
            </a:r>
            <a:r>
              <a:rPr lang="cs-CZ" dirty="0" smtClean="0"/>
              <a:t>. Po otevření v aplikaci. Excel se nezmění formát textového souboru.</a:t>
            </a:r>
          </a:p>
          <a:p>
            <a:pPr>
              <a:buFont typeface="+mj-lt"/>
              <a:buAutoNum type="arabicPeriod"/>
            </a:pPr>
            <a:r>
              <a:rPr lang="cs-CZ" dirty="0" smtClean="0"/>
              <a:t>Přejděte na </a:t>
            </a:r>
            <a:r>
              <a:rPr lang="cs-CZ" b="1" dirty="0" smtClean="0"/>
              <a:t>soubor</a:t>
            </a:r>
            <a:r>
              <a:rPr lang="cs-CZ" dirty="0" smtClean="0"/>
              <a:t> &gt; </a:t>
            </a:r>
            <a:r>
              <a:rPr lang="cs-CZ" b="1" dirty="0" smtClean="0"/>
              <a:t>Otevřít</a:t>
            </a:r>
            <a:r>
              <a:rPr lang="cs-CZ" dirty="0" smtClean="0"/>
              <a:t>.</a:t>
            </a:r>
          </a:p>
          <a:p>
            <a:pPr lvl="1"/>
            <a:r>
              <a:rPr lang="cs-CZ" dirty="0" smtClean="0"/>
              <a:t>Pokud používáte Excel 2007, klikněte na </a:t>
            </a:r>
            <a:r>
              <a:rPr lang="cs-CZ" b="1" dirty="0" smtClean="0"/>
              <a:t>Tlačítko Microsoft Office</a:t>
            </a:r>
            <a:r>
              <a:rPr lang="cs-CZ" dirty="0" smtClean="0"/>
              <a:t>  a potom klikněte na </a:t>
            </a:r>
            <a:r>
              <a:rPr lang="cs-CZ" b="1" dirty="0" smtClean="0"/>
              <a:t>Otevřít</a:t>
            </a:r>
            <a:r>
              <a:rPr lang="cs-CZ" dirty="0" smtClean="0"/>
              <a:t>.</a:t>
            </a:r>
          </a:p>
          <a:p>
            <a:pPr>
              <a:buFont typeface="+mj-lt"/>
              <a:buAutoNum type="arabicPeriod"/>
            </a:pPr>
            <a:r>
              <a:rPr lang="cs-CZ" dirty="0" smtClean="0"/>
              <a:t>V dialogovém okně </a:t>
            </a:r>
            <a:r>
              <a:rPr lang="cs-CZ" b="1" dirty="0" smtClean="0"/>
              <a:t>Otevřít </a:t>
            </a:r>
            <a:r>
              <a:rPr lang="cs-CZ" dirty="0" smtClean="0"/>
              <a:t>vyberte možnost </a:t>
            </a:r>
            <a:r>
              <a:rPr lang="cs-CZ" b="1" dirty="0" smtClean="0"/>
              <a:t>Textové soubory</a:t>
            </a:r>
            <a:r>
              <a:rPr lang="cs-CZ" dirty="0" smtClean="0"/>
              <a:t>.</a:t>
            </a:r>
          </a:p>
          <a:p>
            <a:pPr lvl="1"/>
            <a:r>
              <a:rPr lang="cs-CZ" dirty="0" smtClean="0"/>
              <a:t>Vyhledejte textový soubor, který chcete otevřít, a </a:t>
            </a:r>
            <a:r>
              <a:rPr lang="cs-CZ" dirty="0" err="1" smtClean="0"/>
              <a:t>poklikejte</a:t>
            </a:r>
            <a:r>
              <a:rPr lang="cs-CZ" dirty="0" smtClean="0"/>
              <a:t> na něj.</a:t>
            </a:r>
          </a:p>
          <a:p>
            <a:pPr lvl="1"/>
            <a:r>
              <a:rPr lang="cs-CZ" dirty="0" smtClean="0"/>
              <a:t>Jestliže se jedná o textový soubor (TXT), Excel spustí Průvodce importem textu. Po provedení požadovaných kroků dokončete operaci importu kliknutím na tlačítko </a:t>
            </a:r>
            <a:r>
              <a:rPr lang="cs-CZ" b="1" dirty="0" smtClean="0"/>
              <a:t>Dokončit</a:t>
            </a:r>
            <a:r>
              <a:rPr lang="cs-CZ" dirty="0" smtClean="0"/>
              <a:t>.</a:t>
            </a:r>
          </a:p>
          <a:p>
            <a:endParaRPr lang="cs-CZ"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rázek 3"/>
          <p:cNvPicPr/>
          <p:nvPr/>
        </p:nvPicPr>
        <p:blipFill>
          <a:blip r:embed="rId2"/>
          <a:srcRect/>
          <a:stretch>
            <a:fillRect/>
          </a:stretch>
        </p:blipFill>
        <p:spPr bwMode="auto">
          <a:xfrm>
            <a:off x="7233285" y="2500306"/>
            <a:ext cx="1910715" cy="1310005"/>
          </a:xfrm>
          <a:prstGeom prst="rect">
            <a:avLst/>
          </a:prstGeom>
          <a:noFill/>
          <a:ln w="9525">
            <a:noFill/>
            <a:miter lim="800000"/>
            <a:headEnd/>
            <a:tailEnd/>
          </a:ln>
        </p:spPr>
      </p:pic>
      <p:sp>
        <p:nvSpPr>
          <p:cNvPr id="2" name="Nadpis 1"/>
          <p:cNvSpPr>
            <a:spLocks noGrp="1"/>
          </p:cNvSpPr>
          <p:nvPr>
            <p:ph type="title"/>
          </p:nvPr>
        </p:nvSpPr>
        <p:spPr/>
        <p:txBody>
          <a:bodyPr/>
          <a:lstStyle/>
          <a:p>
            <a:r>
              <a:rPr lang="cs-CZ" dirty="0" smtClean="0"/>
              <a:t>Kontingenční tabulka</a:t>
            </a:r>
            <a:endParaRPr lang="cs-CZ" dirty="0"/>
          </a:p>
        </p:txBody>
      </p:sp>
      <p:sp>
        <p:nvSpPr>
          <p:cNvPr id="3" name="Zástupný symbol pro obsah 2"/>
          <p:cNvSpPr>
            <a:spLocks noGrp="1"/>
          </p:cNvSpPr>
          <p:nvPr>
            <p:ph sz="quarter" idx="13"/>
          </p:nvPr>
        </p:nvSpPr>
        <p:spPr>
          <a:xfrm>
            <a:off x="571472" y="1643050"/>
            <a:ext cx="7924800" cy="4114800"/>
          </a:xfrm>
        </p:spPr>
        <p:txBody>
          <a:bodyPr/>
          <a:lstStyle/>
          <a:p>
            <a:r>
              <a:rPr lang="cs-CZ" dirty="0" smtClean="0"/>
              <a:t>Je možné k rychlé analýze dat můžete budete moct přijímat lepší obchodní rozhodnutí. Ale někdy je těžké si vědět, kde začít, zejména pokud máte hodně data. Kontingenční tabulka je skvělý způsob, jak souhrn analyzovat, zkoumání a prezentace dat a můžete nastavit pouhými několika kliknutími.</a:t>
            </a:r>
          </a:p>
          <a:p>
            <a:pPr>
              <a:buFont typeface="+mj-lt"/>
              <a:buAutoNum type="arabicPeriod"/>
            </a:pPr>
            <a:r>
              <a:rPr lang="cs-CZ" dirty="0" smtClean="0"/>
              <a:t>Začneme tak, že klikneme kamkoliv do tabulky - není třeba nic označovat. D</a:t>
            </a:r>
            <a:r>
              <a:rPr lang="cs-CZ" dirty="0" smtClean="0">
                <a:solidFill>
                  <a:schemeClr val="bg1"/>
                </a:solidFill>
              </a:rPr>
              <a:t>ále </a:t>
            </a:r>
            <a:r>
              <a:rPr lang="cs-CZ" dirty="0" smtClean="0"/>
              <a:t>klikneme v kartě Vložení (Insert) na Kontingenční </a:t>
            </a:r>
            <a:r>
              <a:rPr lang="cs-CZ" dirty="0" smtClean="0"/>
              <a:t>tabulka </a:t>
            </a:r>
            <a:r>
              <a:rPr lang="cs-CZ" dirty="0" smtClean="0"/>
              <a:t>(Pivot table). </a:t>
            </a:r>
          </a:p>
          <a:p>
            <a:pPr>
              <a:buFont typeface="+mj-lt"/>
              <a:buAutoNum type="arabicPeriod"/>
            </a:pPr>
            <a:r>
              <a:rPr lang="cs-CZ" dirty="0" smtClean="0"/>
              <a:t>Následující dialog můžeme nechat jak je a jen ho potvrdit "OK". Pouze poku</a:t>
            </a:r>
            <a:r>
              <a:rPr lang="cs-CZ" dirty="0" smtClean="0">
                <a:solidFill>
                  <a:schemeClr val="bg1"/>
                </a:solidFill>
              </a:rPr>
              <a:t>d bychom </a:t>
            </a:r>
            <a:r>
              <a:rPr lang="cs-CZ" dirty="0" smtClean="0"/>
              <a:t>chtěli použít jiná data, než vybral Excel, vybereme je tady. </a:t>
            </a:r>
          </a:p>
          <a:p>
            <a:pPr lvl="0">
              <a:buFont typeface="+mj-lt"/>
              <a:buAutoNum type="arabicPeriod"/>
            </a:pPr>
            <a:r>
              <a:rPr lang="cs-CZ" dirty="0" smtClean="0"/>
              <a:t>Tímto vložením vznikne nový list s kontingenční tabulkou. Není třeba se tedy bát, že původní tabulka zmizela - můžeme se k ní vždy vrátit na původní list.</a:t>
            </a:r>
          </a:p>
          <a:p>
            <a:pPr>
              <a:buFont typeface="+mj-lt"/>
              <a:buAutoNum type="arabicPeriod"/>
            </a:pPr>
            <a:endParaRPr lang="cs-CZ" dirty="0"/>
          </a:p>
        </p:txBody>
      </p:sp>
      <p:pic>
        <p:nvPicPr>
          <p:cNvPr id="5" name="Obrázek 4"/>
          <p:cNvPicPr/>
          <p:nvPr/>
        </p:nvPicPr>
        <p:blipFill>
          <a:blip r:embed="rId3"/>
          <a:srcRect/>
          <a:stretch>
            <a:fillRect/>
          </a:stretch>
        </p:blipFill>
        <p:spPr bwMode="auto">
          <a:xfrm>
            <a:off x="2123728" y="2708920"/>
            <a:ext cx="3889375" cy="275653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smtClean="0"/>
              <a:t>Kontingenční graf</a:t>
            </a:r>
            <a:endParaRPr lang="cs-CZ" dirty="0"/>
          </a:p>
        </p:txBody>
      </p:sp>
      <p:sp>
        <p:nvSpPr>
          <p:cNvPr id="3" name="Zástupný symbol pro obsah 2"/>
          <p:cNvSpPr>
            <a:spLocks noGrp="1"/>
          </p:cNvSpPr>
          <p:nvPr>
            <p:ph sz="quarter" idx="13"/>
          </p:nvPr>
        </p:nvSpPr>
        <p:spPr/>
        <p:txBody>
          <a:bodyPr/>
          <a:lstStyle/>
          <a:p>
            <a:r>
              <a:rPr lang="cs-CZ" dirty="0" smtClean="0"/>
              <a:t>Když máte data v obrovské kontingenční tabulce nebo když máte spoustu komplexních dat v listu.</a:t>
            </a:r>
          </a:p>
          <a:p>
            <a:r>
              <a:rPr lang="cs-CZ" dirty="0" smtClean="0"/>
              <a:t>Poskytuje vám interaktivní ovládací prvky pro filtrování údajů přímo v grafu, takže můžete okamžitě analyzovat podmnožinu svých dat.</a:t>
            </a:r>
          </a:p>
          <a:p>
            <a:pPr>
              <a:buFont typeface="+mj-lt"/>
              <a:buAutoNum type="arabicPeriod"/>
            </a:pPr>
            <a:r>
              <a:rPr lang="cs-CZ" dirty="0" smtClean="0"/>
              <a:t>Na kartě </a:t>
            </a:r>
            <a:r>
              <a:rPr lang="cs-CZ" b="1" dirty="0" smtClean="0"/>
              <a:t>Vložení</a:t>
            </a:r>
            <a:r>
              <a:rPr lang="cs-CZ" dirty="0" smtClean="0"/>
              <a:t>, ve skupině </a:t>
            </a:r>
            <a:r>
              <a:rPr lang="cs-CZ" b="1" dirty="0" smtClean="0"/>
              <a:t>Tabulky</a:t>
            </a:r>
            <a:r>
              <a:rPr lang="cs-CZ" dirty="0" smtClean="0"/>
              <a:t>, klikněte na </a:t>
            </a:r>
            <a:br>
              <a:rPr lang="cs-CZ" dirty="0" smtClean="0"/>
            </a:br>
            <a:r>
              <a:rPr lang="cs-CZ" b="1" dirty="0" smtClean="0"/>
              <a:t>Kontingenční tabulka</a:t>
            </a:r>
            <a:r>
              <a:rPr lang="cs-CZ" dirty="0" smtClean="0"/>
              <a:t>.</a:t>
            </a:r>
          </a:p>
          <a:p>
            <a:pPr>
              <a:buFont typeface="+mj-lt"/>
              <a:buAutoNum type="arabicPeriod"/>
            </a:pPr>
            <a:r>
              <a:rPr lang="cs-CZ" dirty="0" smtClean="0"/>
              <a:t>Kliknout na kontingenční graf.</a:t>
            </a:r>
          </a:p>
          <a:p>
            <a:endParaRPr lang="cs-CZ" dirty="0"/>
          </a:p>
        </p:txBody>
      </p:sp>
      <p:pic>
        <p:nvPicPr>
          <p:cNvPr id="2054" name="Picture 6" descr="Kontingenční graf s ovládacími prvky pro filtrování údajů"/>
          <p:cNvPicPr>
            <a:picLocks noChangeAspect="1" noChangeArrowheads="1"/>
          </p:cNvPicPr>
          <p:nvPr/>
        </p:nvPicPr>
        <p:blipFill>
          <a:blip r:embed="rId2"/>
          <a:srcRect/>
          <a:stretch>
            <a:fillRect/>
          </a:stretch>
        </p:blipFill>
        <p:spPr bwMode="auto">
          <a:xfrm>
            <a:off x="5715008" y="2714620"/>
            <a:ext cx="3190875" cy="2714626"/>
          </a:xfrm>
          <a:prstGeom prst="rect">
            <a:avLst/>
          </a:prstGeom>
          <a:noFill/>
        </p:spPr>
      </p:pic>
      <p:pic>
        <p:nvPicPr>
          <p:cNvPr id="10" name="Obrázek 9"/>
          <p:cNvPicPr/>
          <p:nvPr/>
        </p:nvPicPr>
        <p:blipFill>
          <a:blip r:embed="rId3"/>
          <a:srcRect/>
          <a:stretch>
            <a:fillRect/>
          </a:stretch>
        </p:blipFill>
        <p:spPr bwMode="auto">
          <a:xfrm>
            <a:off x="785786" y="3929066"/>
            <a:ext cx="1746885" cy="12007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smtClean="0"/>
              <a:t>Složitější grafy</a:t>
            </a:r>
            <a:endParaRPr lang="cs-CZ" dirty="0"/>
          </a:p>
        </p:txBody>
      </p:sp>
      <p:sp>
        <p:nvSpPr>
          <p:cNvPr id="3" name="Zástupný symbol pro obsah 2"/>
          <p:cNvSpPr>
            <a:spLocks noGrp="1"/>
          </p:cNvSpPr>
          <p:nvPr>
            <p:ph sz="quarter" idx="13"/>
          </p:nvPr>
        </p:nvSpPr>
        <p:spPr/>
        <p:txBody>
          <a:bodyPr/>
          <a:lstStyle/>
          <a:p>
            <a:r>
              <a:rPr lang="cs-CZ" dirty="0" smtClean="0"/>
              <a:t>Při vytváření grafů si jen málokdy vystačíme s jednou křivkou nebo sloupcem. Často jsou grafy tvořeny i několika sériemi křivek, sloupců apod. </a:t>
            </a:r>
          </a:p>
          <a:p>
            <a:r>
              <a:rPr lang="cs-CZ" dirty="0" smtClean="0"/>
              <a:t>můžeme také kombinovat více typů grafů dohromady (např. sloupcový graf se spojnicovým).</a:t>
            </a:r>
          </a:p>
          <a:p>
            <a:r>
              <a:rPr lang="cs-CZ" dirty="0" smtClean="0"/>
              <a:t>V Excelu lze kombinovat sloupcový graf se spojnicovým, výsečovým, pruhovým, plošným a dalšími.</a:t>
            </a:r>
            <a:endParaRPr lang="cs-CZ" dirty="0"/>
          </a:p>
        </p:txBody>
      </p:sp>
      <p:pic>
        <p:nvPicPr>
          <p:cNvPr id="1026" name="Picture 2" descr="Paretova analýza - Lorenzova křivka"/>
          <p:cNvPicPr>
            <a:picLocks noChangeAspect="1" noChangeArrowheads="1"/>
          </p:cNvPicPr>
          <p:nvPr/>
        </p:nvPicPr>
        <p:blipFill>
          <a:blip r:embed="rId2"/>
          <a:srcRect/>
          <a:stretch>
            <a:fillRect/>
          </a:stretch>
        </p:blipFill>
        <p:spPr bwMode="auto">
          <a:xfrm>
            <a:off x="857224" y="3643314"/>
            <a:ext cx="4600575" cy="2771776"/>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smtClean="0"/>
              <a:t>Používaný software</a:t>
            </a:r>
            <a:endParaRPr lang="cs-CZ" dirty="0"/>
          </a:p>
        </p:txBody>
      </p:sp>
      <p:sp>
        <p:nvSpPr>
          <p:cNvPr id="3" name="Zástupný symbol pro obsah 2"/>
          <p:cNvSpPr>
            <a:spLocks noGrp="1"/>
          </p:cNvSpPr>
          <p:nvPr>
            <p:ph sz="quarter" idx="13"/>
          </p:nvPr>
        </p:nvSpPr>
        <p:spPr/>
        <p:txBody>
          <a:bodyPr/>
          <a:lstStyle/>
          <a:p>
            <a:r>
              <a:rPr lang="cs-CZ" dirty="0" smtClean="0"/>
              <a:t>Microsoft Excel</a:t>
            </a:r>
          </a:p>
          <a:p>
            <a:r>
              <a:rPr lang="cs-CZ" dirty="0" err="1" smtClean="0"/>
              <a:t>LibreOffice</a:t>
            </a:r>
            <a:endParaRPr lang="cs-CZ" dirty="0" smtClean="0"/>
          </a:p>
          <a:p>
            <a:r>
              <a:rPr lang="cs-CZ" dirty="0" err="1" smtClean="0"/>
              <a:t>OpenOffice</a:t>
            </a:r>
            <a:endParaRPr lang="cs-CZ" dirty="0"/>
          </a:p>
        </p:txBody>
      </p:sp>
      <p:pic>
        <p:nvPicPr>
          <p:cNvPr id="27650" name="Picture 2" descr="Výsledek obrázku pro excel"/>
          <p:cNvPicPr>
            <a:picLocks noChangeAspect="1" noChangeArrowheads="1"/>
          </p:cNvPicPr>
          <p:nvPr/>
        </p:nvPicPr>
        <p:blipFill>
          <a:blip r:embed="rId3" cstate="print"/>
          <a:srcRect/>
          <a:stretch>
            <a:fillRect/>
          </a:stretch>
        </p:blipFill>
        <p:spPr bwMode="auto">
          <a:xfrm>
            <a:off x="2786050" y="1285860"/>
            <a:ext cx="1091582" cy="1071570"/>
          </a:xfrm>
          <a:prstGeom prst="rect">
            <a:avLst/>
          </a:prstGeom>
          <a:noFill/>
        </p:spPr>
      </p:pic>
      <p:sp>
        <p:nvSpPr>
          <p:cNvPr id="27652" name="AutoShape 4" descr="Výsledek obrázku pro libreoffice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s-CZ"/>
          </a:p>
        </p:txBody>
      </p:sp>
      <p:sp>
        <p:nvSpPr>
          <p:cNvPr id="27654" name="AutoShape 6" descr="Výsledek obrázku pro libreoffice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s-CZ"/>
          </a:p>
        </p:txBody>
      </p:sp>
      <p:sp>
        <p:nvSpPr>
          <p:cNvPr id="27656" name="AutoShape 8" descr="Výsledek obrázku pro libreoffice log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s-CZ"/>
          </a:p>
        </p:txBody>
      </p:sp>
      <p:pic>
        <p:nvPicPr>
          <p:cNvPr id="27658" name="Picture 10" descr="Výsledek obrázku pro libreoffice logo"/>
          <p:cNvPicPr>
            <a:picLocks noChangeAspect="1" noChangeArrowheads="1"/>
          </p:cNvPicPr>
          <p:nvPr/>
        </p:nvPicPr>
        <p:blipFill>
          <a:blip r:embed="rId4"/>
          <a:srcRect/>
          <a:stretch>
            <a:fillRect/>
          </a:stretch>
        </p:blipFill>
        <p:spPr bwMode="auto">
          <a:xfrm>
            <a:off x="4071934" y="2500306"/>
            <a:ext cx="2293124" cy="1285864"/>
          </a:xfrm>
          <a:prstGeom prst="rect">
            <a:avLst/>
          </a:prstGeom>
          <a:noFill/>
        </p:spPr>
      </p:pic>
      <p:sp>
        <p:nvSpPr>
          <p:cNvPr id="27660" name="AutoShape 12" descr="Výsledek obrázku pro Openoffice cal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s-CZ"/>
          </a:p>
        </p:txBody>
      </p:sp>
      <p:sp>
        <p:nvSpPr>
          <p:cNvPr id="27662" name="AutoShape 14" descr="Výsledek obrázku pro Openoffice cal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s-CZ"/>
          </a:p>
        </p:txBody>
      </p:sp>
      <p:sp>
        <p:nvSpPr>
          <p:cNvPr id="27664" name="AutoShape 16" descr="Výsledek obrázku pro Openoffice cal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s-CZ"/>
          </a:p>
        </p:txBody>
      </p:sp>
      <p:sp>
        <p:nvSpPr>
          <p:cNvPr id="27666" name="AutoShape 18" descr="Výsledek obrázku pro Openoffice cal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s-CZ"/>
          </a:p>
        </p:txBody>
      </p:sp>
      <p:sp>
        <p:nvSpPr>
          <p:cNvPr id="27668" name="AutoShape 20" descr="Výsledek obrázku pro Openoffice cal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cs-CZ"/>
          </a:p>
        </p:txBody>
      </p:sp>
      <p:pic>
        <p:nvPicPr>
          <p:cNvPr id="27670" name="Picture 22" descr="OpenOffice Calc icon"/>
          <p:cNvPicPr>
            <a:picLocks noChangeAspect="1" noChangeArrowheads="1"/>
          </p:cNvPicPr>
          <p:nvPr/>
        </p:nvPicPr>
        <p:blipFill>
          <a:blip r:embed="rId5"/>
          <a:srcRect/>
          <a:stretch>
            <a:fillRect/>
          </a:stretch>
        </p:blipFill>
        <p:spPr bwMode="auto">
          <a:xfrm>
            <a:off x="2000232" y="3214686"/>
            <a:ext cx="1214446" cy="1214446"/>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smtClean="0"/>
              <a:t>Vnořené funkce</a:t>
            </a:r>
            <a:endParaRPr lang="cs-CZ" dirty="0"/>
          </a:p>
        </p:txBody>
      </p:sp>
      <p:sp>
        <p:nvSpPr>
          <p:cNvPr id="3" name="Zástupný symbol pro obsah 2"/>
          <p:cNvSpPr>
            <a:spLocks noGrp="1"/>
          </p:cNvSpPr>
          <p:nvPr>
            <p:ph sz="quarter" idx="13"/>
          </p:nvPr>
        </p:nvSpPr>
        <p:spPr/>
        <p:txBody>
          <a:bodyPr/>
          <a:lstStyle/>
          <a:p>
            <a:r>
              <a:rPr lang="cs-CZ" dirty="0"/>
              <a:t>Vnořené funkce používají funkci jako jeden z argumentů jiné funkce. Vnořit lze až 64 úrovní funkcí. Následující vzorec sečte množinu čísel (G2:G5), pouze pokud bude průměr jiné množiny čísel (F2:F5) větší než 50. V opačném případě vrátí 0.</a:t>
            </a:r>
          </a:p>
          <a:p>
            <a:endParaRPr lang="cs-CZ"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152773"/>
            <a:ext cx="5288730" cy="11403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3004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smtClean="0"/>
              <a:t>Řazení</a:t>
            </a:r>
            <a:endParaRPr lang="cs-CZ" dirty="0"/>
          </a:p>
        </p:txBody>
      </p:sp>
      <p:sp>
        <p:nvSpPr>
          <p:cNvPr id="3" name="Zástupný symbol pro obsah 2"/>
          <p:cNvSpPr>
            <a:spLocks noGrp="1"/>
          </p:cNvSpPr>
          <p:nvPr>
            <p:ph sz="quarter" idx="13"/>
          </p:nvPr>
        </p:nvSpPr>
        <p:spPr>
          <a:xfrm>
            <a:off x="609600" y="1600200"/>
            <a:ext cx="8210872" cy="4114800"/>
          </a:xfrm>
        </p:spPr>
        <p:txBody>
          <a:bodyPr>
            <a:normAutofit/>
          </a:bodyPr>
          <a:lstStyle/>
          <a:p>
            <a:r>
              <a:rPr lang="cs-CZ" dirty="0"/>
              <a:t>V oblasti buněk vyberte sloupec s alfanumerickými daty nebo se přesvědčte, zda je aktivní buňka ve sloupci tabulky obsahujícím alfanumerická data.</a:t>
            </a:r>
          </a:p>
          <a:p>
            <a:r>
              <a:rPr lang="cs-CZ" dirty="0"/>
              <a:t>Na kartě </a:t>
            </a:r>
            <a:r>
              <a:rPr lang="cs-CZ" b="1" dirty="0"/>
              <a:t>Data</a:t>
            </a:r>
            <a:r>
              <a:rPr lang="cs-CZ" dirty="0"/>
              <a:t> proveďte ve skupině </a:t>
            </a:r>
            <a:r>
              <a:rPr lang="cs-CZ" b="1" dirty="0"/>
              <a:t>Seřadit a filtrovat</a:t>
            </a:r>
            <a:r>
              <a:rPr lang="cs-CZ" dirty="0"/>
              <a:t> jednu z následujících operací:</a:t>
            </a:r>
          </a:p>
          <a:p>
            <a:r>
              <a:rPr lang="cs-CZ" dirty="0"/>
              <a:t>Chcete-li položky seřadit vzestupně podle abecedy, klikněte na tlačítko  (</a:t>
            </a:r>
            <a:r>
              <a:rPr lang="cs-CZ" b="1" dirty="0"/>
              <a:t>Seřadit od A po Z</a:t>
            </a:r>
            <a:r>
              <a:rPr lang="cs-CZ" dirty="0"/>
              <a:t>).</a:t>
            </a:r>
          </a:p>
          <a:p>
            <a:r>
              <a:rPr lang="cs-CZ" dirty="0"/>
              <a:t>Chcete-li položky seřadit sestupně podle abecedy, klikněte na tlačítko  (</a:t>
            </a:r>
            <a:r>
              <a:rPr lang="cs-CZ" b="1" dirty="0"/>
              <a:t>Seřadit od Z po A</a:t>
            </a:r>
            <a:r>
              <a:rPr lang="cs-CZ" dirty="0"/>
              <a:t>).</a:t>
            </a:r>
          </a:p>
          <a:p>
            <a:r>
              <a:rPr lang="cs-CZ" dirty="0"/>
              <a:t>Volitelně můžete použít řazení s rozlišováním velkých a malých písmen:</a:t>
            </a:r>
            <a:br>
              <a:rPr lang="cs-CZ" dirty="0"/>
            </a:br>
            <a:endParaRPr lang="cs-CZ" dirty="0"/>
          </a:p>
          <a:p>
            <a:pPr>
              <a:buFont typeface="+mj-lt"/>
              <a:buAutoNum type="arabicPeriod"/>
            </a:pPr>
            <a:r>
              <a:rPr lang="cs-CZ" dirty="0"/>
              <a:t>Na kartě </a:t>
            </a:r>
            <a:r>
              <a:rPr lang="cs-CZ" b="1" dirty="0"/>
              <a:t>Data</a:t>
            </a:r>
            <a:r>
              <a:rPr lang="cs-CZ" dirty="0"/>
              <a:t> klikněte ve skupině </a:t>
            </a:r>
            <a:r>
              <a:rPr lang="cs-CZ" b="1" dirty="0"/>
              <a:t>Seřadit a filtrovat</a:t>
            </a:r>
            <a:r>
              <a:rPr lang="cs-CZ" dirty="0"/>
              <a:t> na tlačítko </a:t>
            </a:r>
            <a:r>
              <a:rPr lang="cs-CZ" b="1" dirty="0"/>
              <a:t>Seřadit</a:t>
            </a:r>
            <a:r>
              <a:rPr lang="cs-CZ" dirty="0" smtClean="0"/>
              <a:t>.</a:t>
            </a:r>
          </a:p>
          <a:p>
            <a:endParaRPr lang="cs-CZ" dirty="0" smtClean="0"/>
          </a:p>
          <a:p>
            <a:endParaRPr lang="cs-CZ" dirty="0"/>
          </a:p>
          <a:p>
            <a:endParaRPr lang="cs-CZ" dirty="0"/>
          </a:p>
          <a:p>
            <a:endParaRPr lang="cs-CZ" dirty="0" smtClean="0"/>
          </a:p>
          <a:p>
            <a:endParaRPr lang="cs-CZ"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4653136"/>
            <a:ext cx="2409498"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24276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sz="quarter" idx="13"/>
          </p:nvPr>
        </p:nvSpPr>
        <p:spPr>
          <a:xfrm>
            <a:off x="609600" y="260648"/>
            <a:ext cx="7924800" cy="5454352"/>
          </a:xfrm>
        </p:spPr>
        <p:txBody>
          <a:bodyPr/>
          <a:lstStyle/>
          <a:p>
            <a:pPr>
              <a:buFont typeface="+mj-lt"/>
              <a:buAutoNum type="arabicPeriod" startAt="2"/>
            </a:pPr>
            <a:r>
              <a:rPr lang="cs-CZ" dirty="0"/>
              <a:t>V dialogovém okně </a:t>
            </a:r>
            <a:r>
              <a:rPr lang="cs-CZ" b="1" dirty="0"/>
              <a:t>Seřadit</a:t>
            </a:r>
            <a:r>
              <a:rPr lang="cs-CZ" dirty="0"/>
              <a:t> klikněte na </a:t>
            </a:r>
            <a:r>
              <a:rPr lang="cs-CZ" b="1" dirty="0"/>
              <a:t>Možnosti</a:t>
            </a:r>
            <a:r>
              <a:rPr lang="cs-CZ" dirty="0"/>
              <a:t>. Zobrazí se dialogové okno </a:t>
            </a:r>
            <a:r>
              <a:rPr lang="cs-CZ" b="1" dirty="0"/>
              <a:t>Možnosti </a:t>
            </a:r>
            <a:r>
              <a:rPr lang="cs-CZ" b="1" dirty="0" smtClean="0"/>
              <a:t>řazení</a:t>
            </a:r>
            <a:r>
              <a:rPr lang="cs-CZ" dirty="0" smtClean="0"/>
              <a:t>.</a:t>
            </a:r>
          </a:p>
          <a:p>
            <a:pPr>
              <a:buFont typeface="+mj-lt"/>
              <a:buAutoNum type="arabicPeriod" startAt="2"/>
            </a:pPr>
            <a:endParaRPr lang="cs-CZ" dirty="0"/>
          </a:p>
          <a:p>
            <a:pPr>
              <a:buFont typeface="+mj-lt"/>
              <a:buAutoNum type="arabicPeriod" startAt="2"/>
            </a:pPr>
            <a:endParaRPr lang="cs-CZ" dirty="0" smtClean="0"/>
          </a:p>
          <a:p>
            <a:pPr>
              <a:buFont typeface="+mj-lt"/>
              <a:buAutoNum type="arabicPeriod" startAt="2"/>
            </a:pPr>
            <a:endParaRPr lang="cs-CZ" dirty="0"/>
          </a:p>
          <a:p>
            <a:pPr>
              <a:buFont typeface="+mj-lt"/>
              <a:buAutoNum type="arabicPeriod" startAt="2"/>
            </a:pPr>
            <a:endParaRPr lang="cs-CZ" dirty="0" smtClean="0"/>
          </a:p>
          <a:p>
            <a:pPr>
              <a:buFont typeface="+mj-lt"/>
              <a:buAutoNum type="arabicPeriod" startAt="2"/>
            </a:pPr>
            <a:endParaRPr lang="cs-CZ" dirty="0"/>
          </a:p>
          <a:p>
            <a:pPr>
              <a:buFont typeface="+mj-lt"/>
              <a:buAutoNum type="arabicPeriod" startAt="2"/>
            </a:pPr>
            <a:endParaRPr lang="cs-CZ" dirty="0" smtClean="0"/>
          </a:p>
          <a:p>
            <a:pPr>
              <a:buFont typeface="+mj-lt"/>
              <a:buAutoNum type="arabicPeriod" startAt="2"/>
            </a:pPr>
            <a:endParaRPr lang="cs-CZ" dirty="0"/>
          </a:p>
          <a:p>
            <a:pPr>
              <a:buFont typeface="+mj-lt"/>
              <a:buAutoNum type="arabicPeriod" startAt="2"/>
            </a:pPr>
            <a:r>
              <a:rPr lang="cs-CZ" dirty="0"/>
              <a:t>V dialogovém okně </a:t>
            </a:r>
            <a:r>
              <a:rPr lang="cs-CZ" b="1" dirty="0"/>
              <a:t>Možnosti řazení</a:t>
            </a:r>
            <a:r>
              <a:rPr lang="cs-CZ" dirty="0"/>
              <a:t> zaškrtněte políčko </a:t>
            </a:r>
            <a:r>
              <a:rPr lang="cs-CZ" b="1" dirty="0"/>
              <a:t>Rozlišovat malá a velká</a:t>
            </a:r>
            <a:r>
              <a:rPr lang="cs-CZ" dirty="0" smtClean="0"/>
              <a:t>.</a:t>
            </a:r>
          </a:p>
          <a:p>
            <a:pPr>
              <a:buFont typeface="+mj-lt"/>
              <a:buAutoNum type="arabicPeriod" startAt="2"/>
            </a:pPr>
            <a:endParaRPr lang="cs-CZ"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124744"/>
            <a:ext cx="4781550" cy="219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4005064"/>
            <a:ext cx="2495550" cy="207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7837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smtClean="0"/>
              <a:t>filtrování</a:t>
            </a:r>
            <a:endParaRPr lang="cs-CZ" dirty="0"/>
          </a:p>
        </p:txBody>
      </p:sp>
      <p:sp>
        <p:nvSpPr>
          <p:cNvPr id="3" name="Zástupný symbol pro obsah 2"/>
          <p:cNvSpPr>
            <a:spLocks noGrp="1"/>
          </p:cNvSpPr>
          <p:nvPr>
            <p:ph sz="quarter" idx="13"/>
          </p:nvPr>
        </p:nvSpPr>
        <p:spPr/>
        <p:txBody>
          <a:bodyPr/>
          <a:lstStyle/>
          <a:p>
            <a:pPr>
              <a:buFont typeface="+mj-lt"/>
              <a:buAutoNum type="arabicPeriod"/>
            </a:pPr>
            <a:r>
              <a:rPr lang="cs-CZ" dirty="0"/>
              <a:t>Vyberte data, která chcete filtrovat. Abyste dosáhli nejlepšího výsledku, dejte jednotlivým sloupcům záhlaví</a:t>
            </a:r>
            <a:r>
              <a:rPr lang="cs-CZ" dirty="0" smtClean="0"/>
              <a:t>.</a:t>
            </a:r>
          </a:p>
          <a:p>
            <a:pPr>
              <a:buFont typeface="+mj-lt"/>
              <a:buAutoNum type="arabicPeriod"/>
            </a:pPr>
            <a:endParaRPr lang="cs-CZ" dirty="0"/>
          </a:p>
          <a:p>
            <a:pPr>
              <a:buFont typeface="+mj-lt"/>
              <a:buAutoNum type="arabicPeriod"/>
            </a:pPr>
            <a:endParaRPr lang="cs-CZ" dirty="0" smtClean="0"/>
          </a:p>
          <a:p>
            <a:pPr>
              <a:buFont typeface="+mj-lt"/>
              <a:buAutoNum type="arabicPeriod"/>
            </a:pPr>
            <a:endParaRPr lang="cs-CZ" dirty="0"/>
          </a:p>
          <a:p>
            <a:pPr>
              <a:buFont typeface="+mj-lt"/>
              <a:buAutoNum type="arabicPeriod"/>
            </a:pPr>
            <a:endParaRPr lang="cs-CZ" dirty="0" smtClean="0"/>
          </a:p>
          <a:p>
            <a:pPr>
              <a:buFont typeface="+mj-lt"/>
              <a:buAutoNum type="arabicPeriod"/>
            </a:pPr>
            <a:r>
              <a:rPr lang="cs-CZ" dirty="0"/>
              <a:t>Klikněte na </a:t>
            </a:r>
            <a:r>
              <a:rPr lang="cs-CZ" dirty="0" smtClean="0"/>
              <a:t>šipku   </a:t>
            </a:r>
            <a:r>
              <a:rPr lang="cs-CZ" dirty="0"/>
              <a:t>  v záhlaví sloupce, a potom klikněte na </a:t>
            </a:r>
            <a:r>
              <a:rPr lang="cs-CZ" b="1" dirty="0"/>
              <a:t>Filtry textu</a:t>
            </a:r>
            <a:r>
              <a:rPr lang="cs-CZ" dirty="0"/>
              <a:t> nebo </a:t>
            </a:r>
            <a:r>
              <a:rPr lang="cs-CZ" b="1" dirty="0"/>
              <a:t>Filtry čísel</a:t>
            </a:r>
            <a:r>
              <a:rPr lang="cs-CZ" dirty="0" smtClean="0"/>
              <a:t>.</a:t>
            </a:r>
          </a:p>
          <a:p>
            <a:pPr>
              <a:buFont typeface="+mj-lt"/>
              <a:buAutoNum type="arabicPeriod"/>
            </a:pPr>
            <a:endParaRPr lang="cs-CZ"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2348880"/>
            <a:ext cx="2095500"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0373" y="3862146"/>
            <a:ext cx="161925" cy="16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69933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sz="quarter" idx="13"/>
          </p:nvPr>
        </p:nvSpPr>
        <p:spPr>
          <a:xfrm>
            <a:off x="609600" y="620688"/>
            <a:ext cx="7924800" cy="5094312"/>
          </a:xfrm>
        </p:spPr>
        <p:txBody>
          <a:bodyPr/>
          <a:lstStyle/>
          <a:p>
            <a:pPr>
              <a:buFont typeface="+mj-lt"/>
              <a:buAutoNum type="arabicPeriod" startAt="3"/>
            </a:pPr>
            <a:r>
              <a:rPr lang="cs-CZ" dirty="0"/>
              <a:t>Klikněte na některý relační operátor. Abyste třeba zobrazili čísla v dolní nebo horní mezi, vyberte </a:t>
            </a:r>
            <a:r>
              <a:rPr lang="cs-CZ" b="1" dirty="0"/>
              <a:t>Je mezi</a:t>
            </a:r>
            <a:r>
              <a:rPr lang="cs-CZ" dirty="0"/>
              <a:t>.</a:t>
            </a:r>
          </a:p>
          <a:p>
            <a:endParaRPr lang="cs-CZ"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756" y="1484784"/>
            <a:ext cx="4286250" cy="423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95217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sz="quarter" idx="13"/>
          </p:nvPr>
        </p:nvSpPr>
        <p:spPr>
          <a:xfrm>
            <a:off x="609600" y="548680"/>
            <a:ext cx="7924800" cy="5166320"/>
          </a:xfrm>
        </p:spPr>
        <p:txBody>
          <a:bodyPr/>
          <a:lstStyle/>
          <a:p>
            <a:pPr>
              <a:buFont typeface="+mj-lt"/>
              <a:buAutoNum type="arabicPeriod" startAt="4"/>
            </a:pPr>
            <a:r>
              <a:rPr lang="cs-CZ" dirty="0"/>
              <a:t>V poli </a:t>
            </a:r>
            <a:r>
              <a:rPr lang="cs-CZ" b="1" dirty="0"/>
              <a:t>Vlastní automatický filtr</a:t>
            </a:r>
            <a:r>
              <a:rPr lang="cs-CZ" dirty="0"/>
              <a:t> zadejte nebo vyberte kritéria pro filtrování vašich dat. Pokud chcete třeba zobrazit všechna čísla mezi 1000 a 7000, v poli </a:t>
            </a:r>
            <a:r>
              <a:rPr lang="cs-CZ" b="1" dirty="0"/>
              <a:t>je větší než nebo rovno</a:t>
            </a:r>
            <a:r>
              <a:rPr lang="cs-CZ" dirty="0"/>
              <a:t> zadejte </a:t>
            </a:r>
            <a:r>
              <a:rPr lang="cs-CZ" b="1" dirty="0"/>
              <a:t>1000</a:t>
            </a:r>
            <a:r>
              <a:rPr lang="cs-CZ" dirty="0"/>
              <a:t> a v poli </a:t>
            </a:r>
            <a:r>
              <a:rPr lang="cs-CZ" b="1" dirty="0"/>
              <a:t>je menší než nebo rovno</a:t>
            </a:r>
            <a:r>
              <a:rPr lang="cs-CZ" dirty="0"/>
              <a:t> zadejte </a:t>
            </a:r>
            <a:r>
              <a:rPr lang="cs-CZ" b="1" dirty="0"/>
              <a:t>7000</a:t>
            </a:r>
            <a:r>
              <a:rPr lang="cs-CZ" dirty="0"/>
              <a: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4143" y="2492896"/>
            <a:ext cx="3476625"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10696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smtClean="0"/>
              <a:t>Ověření dat</a:t>
            </a:r>
            <a:endParaRPr lang="cs-CZ" dirty="0"/>
          </a:p>
        </p:txBody>
      </p:sp>
      <p:sp>
        <p:nvSpPr>
          <p:cNvPr id="3" name="Zástupný symbol pro obsah 2"/>
          <p:cNvSpPr>
            <a:spLocks noGrp="1"/>
          </p:cNvSpPr>
          <p:nvPr>
            <p:ph sz="quarter" idx="13"/>
          </p:nvPr>
        </p:nvSpPr>
        <p:spPr/>
        <p:txBody>
          <a:bodyPr/>
          <a:lstStyle/>
          <a:p>
            <a:r>
              <a:rPr lang="cs-CZ" dirty="0"/>
              <a:t>Ověření dat se používá k omezení typů dat nebo hodnot, které uživatelé zadávají do buňky. </a:t>
            </a:r>
            <a:r>
              <a:rPr lang="cs-CZ" dirty="0" smtClean="0"/>
              <a:t>Jedním </a:t>
            </a:r>
            <a:r>
              <a:rPr lang="cs-CZ" dirty="0"/>
              <a:t>z nejběžnějších způsobů ověření dat je vytvoření rozevíracího </a:t>
            </a:r>
            <a:r>
              <a:rPr lang="cs-CZ" dirty="0" smtClean="0"/>
              <a:t>seznamu</a:t>
            </a:r>
            <a:r>
              <a:rPr lang="cs-CZ" dirty="0"/>
              <a:t>. </a:t>
            </a:r>
            <a:endParaRPr lang="cs-CZ" dirty="0" smtClean="0"/>
          </a:p>
          <a:p>
            <a:endParaRPr lang="cs-CZ" dirty="0"/>
          </a:p>
          <a:p>
            <a:pPr>
              <a:buFont typeface="+mj-lt"/>
              <a:buAutoNum type="arabicPeriod"/>
            </a:pPr>
            <a:r>
              <a:rPr lang="cs-CZ" dirty="0"/>
              <a:t>Vyberte buňky, u kterých chcete nastavit ověření</a:t>
            </a:r>
            <a:r>
              <a:rPr lang="cs-CZ" dirty="0" smtClean="0"/>
              <a:t>.</a:t>
            </a:r>
          </a:p>
          <a:p>
            <a:pPr>
              <a:buFont typeface="+mj-lt"/>
              <a:buAutoNum type="arabicPeriod"/>
            </a:pPr>
            <a:r>
              <a:rPr lang="cs-CZ" dirty="0"/>
              <a:t>Na kartě </a:t>
            </a:r>
            <a:r>
              <a:rPr lang="cs-CZ" b="1" dirty="0"/>
              <a:t>Data</a:t>
            </a:r>
            <a:r>
              <a:rPr lang="cs-CZ" dirty="0"/>
              <a:t> klikněte ve skupině </a:t>
            </a:r>
            <a:r>
              <a:rPr lang="cs-CZ" b="1" dirty="0"/>
              <a:t>Datové nástroje</a:t>
            </a:r>
            <a:r>
              <a:rPr lang="cs-CZ" dirty="0"/>
              <a:t> na </a:t>
            </a:r>
            <a:r>
              <a:rPr lang="cs-CZ" b="1" dirty="0"/>
              <a:t>Ověření dat</a:t>
            </a:r>
            <a:r>
              <a:rPr lang="cs-CZ" dirty="0" smtClean="0"/>
              <a:t>.</a:t>
            </a:r>
          </a:p>
          <a:p>
            <a:pPr>
              <a:buFont typeface="+mj-lt"/>
              <a:buAutoNum type="arabicPeriod"/>
            </a:pPr>
            <a:r>
              <a:rPr lang="cs-CZ" dirty="0"/>
              <a:t>Na kartě </a:t>
            </a:r>
            <a:r>
              <a:rPr lang="cs-CZ" b="1" dirty="0"/>
              <a:t>Nastavení</a:t>
            </a:r>
            <a:r>
              <a:rPr lang="cs-CZ" dirty="0"/>
              <a:t> vyberte v poli </a:t>
            </a:r>
            <a:r>
              <a:rPr lang="cs-CZ" b="1" dirty="0"/>
              <a:t>Povolit</a:t>
            </a:r>
            <a:r>
              <a:rPr lang="cs-CZ" dirty="0"/>
              <a:t> položku </a:t>
            </a:r>
            <a:r>
              <a:rPr lang="cs-CZ" b="1" dirty="0"/>
              <a:t>Seznam</a:t>
            </a:r>
            <a:r>
              <a:rPr lang="cs-CZ" dirty="0"/>
              <a: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0541" y="2708920"/>
            <a:ext cx="2505075"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3821054"/>
            <a:ext cx="375285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66039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pro obsah 2"/>
          <p:cNvSpPr>
            <a:spLocks noGrp="1"/>
          </p:cNvSpPr>
          <p:nvPr>
            <p:ph sz="quarter" idx="13"/>
          </p:nvPr>
        </p:nvSpPr>
        <p:spPr>
          <a:xfrm>
            <a:off x="609600" y="476672"/>
            <a:ext cx="7924800" cy="5238328"/>
          </a:xfrm>
        </p:spPr>
        <p:txBody>
          <a:bodyPr/>
          <a:lstStyle/>
          <a:p>
            <a:pPr>
              <a:buFont typeface="+mj-lt"/>
              <a:buAutoNum type="arabicPeriod" startAt="4"/>
            </a:pPr>
            <a:r>
              <a:rPr lang="cs-CZ" dirty="0"/>
              <a:t>V poli </a:t>
            </a:r>
            <a:r>
              <a:rPr lang="cs-CZ" b="1" dirty="0"/>
              <a:t>Zdroj</a:t>
            </a:r>
            <a:r>
              <a:rPr lang="cs-CZ" dirty="0"/>
              <a:t> zadejte hodnoty seznamu a oddělte je středníky. Příklady</a:t>
            </a:r>
            <a:r>
              <a:rPr lang="cs-CZ" dirty="0" smtClean="0"/>
              <a:t>:</a:t>
            </a:r>
          </a:p>
          <a:p>
            <a:pPr lvl="1">
              <a:buFont typeface="+mj-lt"/>
              <a:buAutoNum type="alphaLcParenR"/>
            </a:pPr>
            <a:r>
              <a:rPr lang="cs-CZ" dirty="0"/>
              <a:t>K omezení odpovědí na dvě možnosti (například u otázky „Máte děti?“) zadejte </a:t>
            </a:r>
            <a:r>
              <a:rPr lang="cs-CZ" b="1" dirty="0" err="1"/>
              <a:t>Ano;Ne</a:t>
            </a:r>
            <a:r>
              <a:rPr lang="cs-CZ" dirty="0" smtClean="0"/>
              <a:t>.</a:t>
            </a:r>
          </a:p>
          <a:p>
            <a:pPr lvl="1">
              <a:buFont typeface="+mj-lt"/>
              <a:buAutoNum type="alphaLcParenR"/>
            </a:pPr>
            <a:r>
              <a:rPr lang="cs-CZ" dirty="0"/>
              <a:t>K omezení hodnocení kvality obchodníka na tři úrovně zadejte </a:t>
            </a:r>
            <a:r>
              <a:rPr lang="cs-CZ" b="1" dirty="0" err="1"/>
              <a:t>Nízká;Průměrná;Vysoká</a:t>
            </a:r>
            <a:r>
              <a:rPr lang="cs-CZ" dirty="0"/>
              <a:t>.</a:t>
            </a:r>
          </a:p>
        </p:txBody>
      </p:sp>
    </p:spTree>
    <p:extLst>
      <p:ext uri="{BB962C8B-B14F-4D97-AF65-F5344CB8AC3E}">
        <p14:creationId xmlns:p14="http://schemas.microsoft.com/office/powerpoint/2010/main" val="2898616796"/>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t">
  <a:themeElements>
    <a:clrScheme name="Horizont">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t">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t">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93</TotalTime>
  <Words>298</Words>
  <Application>Microsoft Office PowerPoint</Application>
  <PresentationFormat>Předvádění na obrazovce (4:3)</PresentationFormat>
  <Paragraphs>73</Paragraphs>
  <Slides>15</Slides>
  <Notes>1</Notes>
  <HiddenSlides>0</HiddenSlides>
  <MMClips>0</MMClips>
  <ScaleCrop>false</ScaleCrop>
  <HeadingPairs>
    <vt:vector size="4" baseType="variant">
      <vt:variant>
        <vt:lpstr>Motiv</vt:lpstr>
      </vt:variant>
      <vt:variant>
        <vt:i4>1</vt:i4>
      </vt:variant>
      <vt:variant>
        <vt:lpstr>Nadpisy snímků</vt:lpstr>
      </vt:variant>
      <vt:variant>
        <vt:i4>15</vt:i4>
      </vt:variant>
    </vt:vector>
  </HeadingPairs>
  <TitlesOfParts>
    <vt:vector size="16" baseType="lpstr">
      <vt:lpstr>Horizont</vt:lpstr>
      <vt:lpstr>Tabulkový kalkulátor II</vt:lpstr>
      <vt:lpstr>Vnořené funkce</vt:lpstr>
      <vt:lpstr>Řazení</vt:lpstr>
      <vt:lpstr>Prezentace aplikace PowerPoint</vt:lpstr>
      <vt:lpstr>filtrování</vt:lpstr>
      <vt:lpstr>Prezentace aplikace PowerPoint</vt:lpstr>
      <vt:lpstr>Prezentace aplikace PowerPoint</vt:lpstr>
      <vt:lpstr>Ověření dat</vt:lpstr>
      <vt:lpstr>Prezentace aplikace PowerPoint</vt:lpstr>
      <vt:lpstr>souhrny</vt:lpstr>
      <vt:lpstr>Import dat </vt:lpstr>
      <vt:lpstr>Kontingenční tabulka</vt:lpstr>
      <vt:lpstr>Kontingenční graf</vt:lpstr>
      <vt:lpstr>Složitější grafy</vt:lpstr>
      <vt:lpstr>Používaný software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Tabulkový kalkulátor II</dc:title>
  <dc:creator>David Němec</dc:creator>
  <cp:lastModifiedBy>David Němec</cp:lastModifiedBy>
  <cp:revision>12</cp:revision>
  <dcterms:created xsi:type="dcterms:W3CDTF">2017-03-26T11:36:33Z</dcterms:created>
  <dcterms:modified xsi:type="dcterms:W3CDTF">2017-03-30T07:42:24Z</dcterms:modified>
</cp:coreProperties>
</file>